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86"/>
  </p:notesMasterIdLst>
  <p:sldIdLst>
    <p:sldId id="256" r:id="rId2"/>
    <p:sldId id="267" r:id="rId3"/>
    <p:sldId id="258" r:id="rId4"/>
    <p:sldId id="312" r:id="rId5"/>
    <p:sldId id="313" r:id="rId6"/>
    <p:sldId id="314" r:id="rId7"/>
    <p:sldId id="315" r:id="rId8"/>
    <p:sldId id="316" r:id="rId9"/>
    <p:sldId id="306" r:id="rId10"/>
    <p:sldId id="375" r:id="rId11"/>
    <p:sldId id="376" r:id="rId12"/>
    <p:sldId id="377" r:id="rId13"/>
    <p:sldId id="378" r:id="rId14"/>
    <p:sldId id="379" r:id="rId15"/>
    <p:sldId id="380" r:id="rId16"/>
    <p:sldId id="381" r:id="rId17"/>
    <p:sldId id="382" r:id="rId18"/>
    <p:sldId id="383" r:id="rId19"/>
    <p:sldId id="384" r:id="rId20"/>
    <p:sldId id="385" r:id="rId21"/>
    <p:sldId id="386" r:id="rId22"/>
    <p:sldId id="387" r:id="rId23"/>
    <p:sldId id="307" r:id="rId24"/>
    <p:sldId id="373" r:id="rId25"/>
    <p:sldId id="318" r:id="rId26"/>
    <p:sldId id="319" r:id="rId27"/>
    <p:sldId id="320" r:id="rId28"/>
    <p:sldId id="321" r:id="rId29"/>
    <p:sldId id="322" r:id="rId30"/>
    <p:sldId id="323" r:id="rId31"/>
    <p:sldId id="324" r:id="rId32"/>
    <p:sldId id="325" r:id="rId33"/>
    <p:sldId id="308" r:id="rId34"/>
    <p:sldId id="326" r:id="rId35"/>
    <p:sldId id="327" r:id="rId36"/>
    <p:sldId id="328" r:id="rId37"/>
    <p:sldId id="329" r:id="rId38"/>
    <p:sldId id="330" r:id="rId39"/>
    <p:sldId id="331" r:id="rId40"/>
    <p:sldId id="332" r:id="rId41"/>
    <p:sldId id="309" r:id="rId42"/>
    <p:sldId id="397" r:id="rId43"/>
    <p:sldId id="398" r:id="rId44"/>
    <p:sldId id="399" r:id="rId45"/>
    <p:sldId id="400" r:id="rId46"/>
    <p:sldId id="401" r:id="rId47"/>
    <p:sldId id="310" r:id="rId48"/>
    <p:sldId id="388" r:id="rId49"/>
    <p:sldId id="390" r:id="rId50"/>
    <p:sldId id="391" r:id="rId51"/>
    <p:sldId id="392" r:id="rId52"/>
    <p:sldId id="393" r:id="rId53"/>
    <p:sldId id="394" r:id="rId54"/>
    <p:sldId id="395" r:id="rId55"/>
    <p:sldId id="396" r:id="rId56"/>
    <p:sldId id="348" r:id="rId57"/>
    <p:sldId id="349" r:id="rId58"/>
    <p:sldId id="350" r:id="rId59"/>
    <p:sldId id="351" r:id="rId60"/>
    <p:sldId id="352" r:id="rId61"/>
    <p:sldId id="353" r:id="rId62"/>
    <p:sldId id="354" r:id="rId63"/>
    <p:sldId id="355" r:id="rId64"/>
    <p:sldId id="311" r:id="rId65"/>
    <p:sldId id="275" r:id="rId66"/>
    <p:sldId id="356" r:id="rId67"/>
    <p:sldId id="357" r:id="rId68"/>
    <p:sldId id="358" r:id="rId69"/>
    <p:sldId id="359"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4" r:id="rId84"/>
    <p:sldId id="266" r:id="rId85"/>
  </p:sldIdLst>
  <p:sldSz cx="9144000" cy="5143500" type="screen16x9"/>
  <p:notesSz cx="6858000" cy="9144000"/>
  <p:embeddedFontLst>
    <p:embeddedFont>
      <p:font typeface="Bahnschrift" panose="020B0502040204020203" pitchFamily="34" charset="0"/>
      <p:regular r:id="rId87"/>
      <p:bold r:id="rId88"/>
    </p:embeddedFont>
    <p:embeddedFont>
      <p:font typeface="Berlin Sans FB" panose="020E0602020502020306" pitchFamily="34" charset="0"/>
      <p:regular r:id="rId89"/>
      <p:bold r:id="rId90"/>
    </p:embeddedFont>
    <p:embeddedFont>
      <p:font typeface="Calibri" panose="020F0502020204030204" pitchFamily="34" charset="0"/>
      <p:regular r:id="rId91"/>
      <p:bold r:id="rId92"/>
      <p:italic r:id="rId93"/>
      <p:boldItalic r:id="rId94"/>
    </p:embeddedFont>
    <p:embeddedFont>
      <p:font typeface="Fira Sans Medium" panose="020B0603050000020004" pitchFamily="34" charset="0"/>
      <p:regular r:id="rId95"/>
      <p:italic r:id="rId96"/>
    </p:embeddedFont>
    <p:embeddedFont>
      <p:font typeface="Inconsolata" pitchFamily="1" charset="0"/>
      <p:regular r:id="rId97"/>
    </p:embeddedFont>
    <p:embeddedFont>
      <p:font typeface="Josefin Slab SemiBold" pitchFamily="2" charset="0"/>
      <p:bold r:id="rId98"/>
      <p:boldItalic r:id="rId99"/>
    </p:embeddedFont>
    <p:embeddedFont>
      <p:font typeface="Lato" panose="020F0502020204030203" pitchFamily="34" charset="0"/>
      <p:regular r:id="rId100"/>
      <p:bold r:id="rId101"/>
      <p:italic r:id="rId102"/>
      <p:boldItalic r:id="rId103"/>
    </p:embeddedFont>
    <p:embeddedFont>
      <p:font typeface="Montserrat Black" panose="00000A00000000000000" pitchFamily="2" charset="0"/>
      <p:bold r:id="rId104"/>
      <p:boldItalic r:id="rId105"/>
    </p:embeddedFont>
    <p:embeddedFont>
      <p:font typeface="Montserrat ExtraBold" panose="00000900000000000000" pitchFamily="2" charset="0"/>
      <p:bold r:id="rId106"/>
      <p:boldItalic r:id="rId107"/>
    </p:embeddedFont>
    <p:embeddedFont>
      <p:font typeface="Raleway" pitchFamily="2" charset="0"/>
      <p:regular r:id="rId108"/>
      <p:bold r:id="rId109"/>
      <p:italic r:id="rId110"/>
      <p:boldItalic r:id="rId111"/>
    </p:embeddedFont>
    <p:embeddedFont>
      <p:font typeface="Roboto Condensed Light" panose="02000000000000000000" pitchFamily="2" charset="0"/>
      <p:regular r:id="rId112"/>
      <p:bold r:id="rId113"/>
      <p:italic r:id="rId114"/>
      <p:boldItalic r:id="rId115"/>
    </p:embeddedFont>
    <p:embeddedFont>
      <p:font typeface="Staatliches" panose="020B0604020202020204" charset="0"/>
      <p:regular r:id="rId116"/>
    </p:embeddedFont>
    <p:embeddedFont>
      <p:font typeface="Trebuchet MS" panose="020B0603020202020204" pitchFamily="34" charset="0"/>
      <p:regular r:id="rId117"/>
      <p:bold r:id="rId118"/>
      <p:italic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E0E7BF7-CD0F-4D56-85BE-E5FAE63917D9}">
          <p14:sldIdLst>
            <p14:sldId id="256"/>
            <p14:sldId id="267"/>
            <p14:sldId id="258"/>
            <p14:sldId id="312"/>
            <p14:sldId id="313"/>
            <p14:sldId id="314"/>
            <p14:sldId id="315"/>
            <p14:sldId id="316"/>
          </p14:sldIdLst>
        </p14:section>
        <p14:section name="partie 1" id="{F1F34502-F553-44D5-8279-DE0F0AF19493}">
          <p14:sldIdLst>
            <p14:sldId id="306"/>
            <p14:sldId id="375"/>
            <p14:sldId id="376"/>
            <p14:sldId id="377"/>
            <p14:sldId id="378"/>
            <p14:sldId id="379"/>
            <p14:sldId id="380"/>
            <p14:sldId id="381"/>
            <p14:sldId id="382"/>
            <p14:sldId id="383"/>
            <p14:sldId id="384"/>
            <p14:sldId id="385"/>
            <p14:sldId id="386"/>
            <p14:sldId id="387"/>
          </p14:sldIdLst>
        </p14:section>
        <p14:section name="partie 2" id="{179642EB-4B11-47D0-96FB-C50DBCD71B03}">
          <p14:sldIdLst>
            <p14:sldId id="307"/>
            <p14:sldId id="373"/>
            <p14:sldId id="318"/>
            <p14:sldId id="319"/>
            <p14:sldId id="320"/>
            <p14:sldId id="321"/>
            <p14:sldId id="322"/>
            <p14:sldId id="323"/>
            <p14:sldId id="324"/>
            <p14:sldId id="325"/>
          </p14:sldIdLst>
        </p14:section>
        <p14:section name="partie 3" id="{0858E5C9-7436-474A-9E98-979075E9933D}">
          <p14:sldIdLst>
            <p14:sldId id="308"/>
            <p14:sldId id="326"/>
            <p14:sldId id="327"/>
            <p14:sldId id="328"/>
            <p14:sldId id="329"/>
            <p14:sldId id="330"/>
            <p14:sldId id="331"/>
            <p14:sldId id="332"/>
          </p14:sldIdLst>
        </p14:section>
        <p14:section name="partie 4" id="{D2489B13-9730-4D56-AC50-C03539A23C4B}">
          <p14:sldIdLst>
            <p14:sldId id="309"/>
            <p14:sldId id="397"/>
            <p14:sldId id="398"/>
            <p14:sldId id="399"/>
            <p14:sldId id="400"/>
            <p14:sldId id="401"/>
          </p14:sldIdLst>
        </p14:section>
        <p14:section name="partie 5" id="{C1A9242E-40FC-49FA-BEB0-B186A1F29D09}">
          <p14:sldIdLst>
            <p14:sldId id="310"/>
            <p14:sldId id="388"/>
            <p14:sldId id="390"/>
            <p14:sldId id="391"/>
            <p14:sldId id="392"/>
            <p14:sldId id="393"/>
            <p14:sldId id="394"/>
            <p14:sldId id="395"/>
            <p14:sldId id="396"/>
            <p14:sldId id="348"/>
            <p14:sldId id="349"/>
            <p14:sldId id="350"/>
            <p14:sldId id="351"/>
            <p14:sldId id="352"/>
            <p14:sldId id="353"/>
            <p14:sldId id="354"/>
            <p14:sldId id="355"/>
          </p14:sldIdLst>
        </p14:section>
        <p14:section name="partie 6" id="{37DE8D6E-D85C-4E59-BB01-9B70574D81B3}">
          <p14:sldIdLst>
            <p14:sldId id="311"/>
            <p14:sldId id="275"/>
            <p14:sldId id="356"/>
            <p14:sldId id="357"/>
            <p14:sldId id="358"/>
            <p14:sldId id="359"/>
            <p14:sldId id="360"/>
            <p14:sldId id="361"/>
            <p14:sldId id="362"/>
            <p14:sldId id="363"/>
            <p14:sldId id="364"/>
            <p14:sldId id="365"/>
            <p14:sldId id="366"/>
            <p14:sldId id="367"/>
            <p14:sldId id="368"/>
            <p14:sldId id="369"/>
            <p14:sldId id="370"/>
            <p14:sldId id="371"/>
            <p14:sldId id="372"/>
            <p14:sldId id="374"/>
            <p14:sldId id="266"/>
          </p14:sldIdLst>
        </p14:section>
      </p14:sectionLst>
    </p:ext>
    <p:ext uri="{EFAFB233-063F-42B5-8137-9DF3F51BA10A}">
      <p15:sldGuideLst xmlns:p15="http://schemas.microsoft.com/office/powerpoint/2012/main">
        <p15:guide id="1" orient="horz" pos="1644" userDrawn="1">
          <p15:clr>
            <a:srgbClr val="A4A3A4"/>
          </p15:clr>
        </p15:guide>
        <p15:guide id="2" pos="29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ainn" initials="s" lastIdx="1" clrIdx="0">
    <p:extLst>
      <p:ext uri="{19B8F6BF-5375-455C-9EA6-DF929625EA0E}">
        <p15:presenceInfo xmlns:p15="http://schemas.microsoft.com/office/powerpoint/2012/main" userId="6d10deff2d0061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87A"/>
    <a:srgbClr val="D8F191"/>
    <a:srgbClr val="FFFFFF"/>
    <a:srgbClr val="91E23E"/>
    <a:srgbClr val="84AB16"/>
    <a:srgbClr val="CBF84C"/>
    <a:srgbClr val="000000"/>
    <a:srgbClr val="C0FF82"/>
    <a:srgbClr val="4E6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D6ED14-E0DB-46C7-A40E-EA444057E509}">
  <a:tblStyle styleId="{5ED6ED14-E0DB-46C7-A40E-EA444057E5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582" autoAdjust="0"/>
  </p:normalViewPr>
  <p:slideViewPr>
    <p:cSldViewPr snapToGrid="0">
      <p:cViewPr>
        <p:scale>
          <a:sx n="75" d="100"/>
          <a:sy n="75" d="100"/>
        </p:scale>
        <p:origin x="1445" y="859"/>
      </p:cViewPr>
      <p:guideLst>
        <p:guide orient="horz" pos="1644"/>
        <p:guide pos="29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3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7.fntdata"/><Relationship Id="rId118" Type="http://schemas.openxmlformats.org/officeDocument/2006/relationships/font" Target="fonts/font3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font" Target="fonts/font22.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8.fntdata"/><Relationship Id="rId119" Type="http://schemas.openxmlformats.org/officeDocument/2006/relationships/font" Target="fonts/font3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120" Type="http://schemas.openxmlformats.org/officeDocument/2006/relationships/font" Target="fonts/font34.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font" Target="fonts/font2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633c9ab0c4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633c9ab0c4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523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53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157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879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474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543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682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85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819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2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633c9ab0c4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633c9ab0c4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164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20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090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63d01c3ee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63d01c3ee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61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633c9ab0c4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633c9ab0c4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507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633c9ab0c4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633c9ab0c4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55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633c9ab0c4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633c9ab0c4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015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633c9ab0c4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633c9ab0c4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983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633c9ab0c4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633c9ab0c4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252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633c9ab0c4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633c9ab0c4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186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633c9ab0c4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633c9ab0c4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413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633c9ab0c4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633c9ab0c4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698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633c9ab0c4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633c9ab0c4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400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63d01c3ee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63d01c3ee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461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752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142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717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335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813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43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8708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616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63d01c3ee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63d01c3ee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608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6eaa2e3185_1_1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6eaa2e3185_1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b="1" dirty="0"/>
          </a:p>
        </p:txBody>
      </p:sp>
    </p:spTree>
    <p:extLst>
      <p:ext uri="{BB962C8B-B14F-4D97-AF65-F5344CB8AC3E}">
        <p14:creationId xmlns:p14="http://schemas.microsoft.com/office/powerpoint/2010/main" val="3989857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6eaa2e3185_1_1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6eaa2e3185_1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b="1" dirty="0"/>
          </a:p>
        </p:txBody>
      </p:sp>
    </p:spTree>
    <p:extLst>
      <p:ext uri="{BB962C8B-B14F-4D97-AF65-F5344CB8AC3E}">
        <p14:creationId xmlns:p14="http://schemas.microsoft.com/office/powerpoint/2010/main" val="1606266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b="1"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b="1" dirty="0"/>
          </a:p>
        </p:txBody>
      </p:sp>
    </p:spTree>
    <p:extLst>
      <p:ext uri="{BB962C8B-B14F-4D97-AF65-F5344CB8AC3E}">
        <p14:creationId xmlns:p14="http://schemas.microsoft.com/office/powerpoint/2010/main" val="2574724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sz="2000" b="1" dirty="0"/>
          </a:p>
        </p:txBody>
      </p:sp>
    </p:spTree>
    <p:extLst>
      <p:ext uri="{BB962C8B-B14F-4D97-AF65-F5344CB8AC3E}">
        <p14:creationId xmlns:p14="http://schemas.microsoft.com/office/powerpoint/2010/main" val="69769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63d01c3ee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63d01c3ee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197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739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217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539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549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7827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589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0465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1412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6721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3098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7287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9816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423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3455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5814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8459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02846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46528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63d01c3ee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63d01c3ee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1175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546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349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1687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8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02681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21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4174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7018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2411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9049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1688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8502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0260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2253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10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348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8693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287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818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633c9ab0c4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633c9ab0c4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5591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624463babb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624463bab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63d01c3ee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63d01c3ee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557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11200" y="1538065"/>
            <a:ext cx="4724400" cy="2054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Font typeface="Staatliches"/>
              <a:buNone/>
              <a:defRPr sz="600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11200" y="3592475"/>
            <a:ext cx="3660900" cy="8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oboto Condensed Light"/>
              <a:buNone/>
              <a:defRPr sz="1400">
                <a:latin typeface="Lato"/>
                <a:ea typeface="Lato"/>
                <a:cs typeface="Lato"/>
                <a:sym typeface="Lato"/>
              </a:defRPr>
            </a:lvl1pPr>
            <a:lvl2pPr lvl="1"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a:endParaRPr/>
          </a:p>
        </p:txBody>
      </p:sp>
      <p:sp>
        <p:nvSpPr>
          <p:cNvPr id="11" name="Google Shape;11;p2"/>
          <p:cNvSpPr/>
          <p:nvPr/>
        </p:nvSpPr>
        <p:spPr>
          <a:xfrm>
            <a:off x="3084563" y="-26078"/>
            <a:ext cx="1156796" cy="706496"/>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368225" y="-152400"/>
            <a:ext cx="7167450" cy="5371458"/>
            <a:chOff x="2368225" y="-152400"/>
            <a:chExt cx="7167450" cy="5371458"/>
          </a:xfrm>
        </p:grpSpPr>
        <p:sp>
          <p:nvSpPr>
            <p:cNvPr id="13" name="Google Shape;13;p2"/>
            <p:cNvSpPr/>
            <p:nvPr/>
          </p:nvSpPr>
          <p:spPr>
            <a:xfrm>
              <a:off x="4241250" y="-26078"/>
              <a:ext cx="3758237" cy="4809837"/>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197937" y="-26078"/>
              <a:ext cx="2068144" cy="841960"/>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237982" y="4078545"/>
              <a:ext cx="2800232" cy="1120311"/>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89808" y="-26078"/>
              <a:ext cx="1969585" cy="4922184"/>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010248" y="4297263"/>
              <a:ext cx="2149149" cy="901589"/>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68225" y="3921502"/>
              <a:ext cx="3958471" cy="1277357"/>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37982" y="4462581"/>
              <a:ext cx="2800232" cy="736267"/>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405385" y="3019590"/>
              <a:ext cx="1115229" cy="139721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2"/>
            <p:cNvPicPr preferRelativeResize="0"/>
            <p:nvPr/>
          </p:nvPicPr>
          <p:blipFill>
            <a:blip r:embed="rId2">
              <a:alphaModFix/>
            </a:blip>
            <a:stretch>
              <a:fillRect/>
            </a:stretch>
          </p:blipFill>
          <p:spPr>
            <a:xfrm>
              <a:off x="4425943" y="3882258"/>
              <a:ext cx="4791070" cy="1336800"/>
            </a:xfrm>
            <a:prstGeom prst="rect">
              <a:avLst/>
            </a:prstGeom>
            <a:noFill/>
            <a:ln>
              <a:noFill/>
            </a:ln>
          </p:spPr>
        </p:pic>
        <p:pic>
          <p:nvPicPr>
            <p:cNvPr id="22" name="Google Shape;22;p2"/>
            <p:cNvPicPr preferRelativeResize="0"/>
            <p:nvPr/>
          </p:nvPicPr>
          <p:blipFill>
            <a:blip r:embed="rId3">
              <a:alphaModFix/>
            </a:blip>
            <a:stretch>
              <a:fillRect/>
            </a:stretch>
          </p:blipFill>
          <p:spPr>
            <a:xfrm>
              <a:off x="5556525" y="-152400"/>
              <a:ext cx="3979150" cy="342248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BLANK_1">
    <p:bg>
      <p:bgPr>
        <a:solidFill>
          <a:schemeClr val="accent1"/>
        </a:solidFill>
        <a:effectLst/>
      </p:bgPr>
    </p:bg>
    <p:spTree>
      <p:nvGrpSpPr>
        <p:cNvPr id="1" name="Shape 854"/>
        <p:cNvGrpSpPr/>
        <p:nvPr/>
      </p:nvGrpSpPr>
      <p:grpSpPr>
        <a:xfrm>
          <a:off x="0" y="0"/>
          <a:ext cx="0" cy="0"/>
          <a:chOff x="0" y="0"/>
          <a:chExt cx="0" cy="0"/>
        </a:xfrm>
      </p:grpSpPr>
      <p:sp>
        <p:nvSpPr>
          <p:cNvPr id="855" name="Google Shape;855;p17"/>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6" name="Google Shape;856;p17"/>
          <p:cNvSpPr txBox="1">
            <a:spLocks noGrp="1"/>
          </p:cNvSpPr>
          <p:nvPr>
            <p:ph type="title" idx="2" hasCustomPrompt="1"/>
          </p:nvPr>
        </p:nvSpPr>
        <p:spPr>
          <a:xfrm>
            <a:off x="2973013"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857" name="Google Shape;857;p17"/>
          <p:cNvSpPr txBox="1">
            <a:spLocks noGrp="1"/>
          </p:cNvSpPr>
          <p:nvPr>
            <p:ph type="title" idx="3" hasCustomPrompt="1"/>
          </p:nvPr>
        </p:nvSpPr>
        <p:spPr>
          <a:xfrm>
            <a:off x="1137230"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858" name="Google Shape;858;p17"/>
          <p:cNvSpPr txBox="1">
            <a:spLocks noGrp="1"/>
          </p:cNvSpPr>
          <p:nvPr>
            <p:ph type="title" idx="4" hasCustomPrompt="1"/>
          </p:nvPr>
        </p:nvSpPr>
        <p:spPr>
          <a:xfrm>
            <a:off x="6644579"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859" name="Google Shape;859;p17"/>
          <p:cNvSpPr txBox="1">
            <a:spLocks noGrp="1"/>
          </p:cNvSpPr>
          <p:nvPr>
            <p:ph type="title" idx="5" hasCustomPrompt="1"/>
          </p:nvPr>
        </p:nvSpPr>
        <p:spPr>
          <a:xfrm>
            <a:off x="4808796"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860" name="Google Shape;860;p17"/>
          <p:cNvSpPr txBox="1">
            <a:spLocks noGrp="1"/>
          </p:cNvSpPr>
          <p:nvPr>
            <p:ph type="subTitle" idx="1"/>
          </p:nvPr>
        </p:nvSpPr>
        <p:spPr>
          <a:xfrm>
            <a:off x="1000130"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1" name="Google Shape;861;p17"/>
          <p:cNvSpPr txBox="1">
            <a:spLocks noGrp="1"/>
          </p:cNvSpPr>
          <p:nvPr>
            <p:ph type="subTitle" idx="6"/>
          </p:nvPr>
        </p:nvSpPr>
        <p:spPr>
          <a:xfrm>
            <a:off x="2835913"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2" name="Google Shape;862;p17"/>
          <p:cNvSpPr txBox="1">
            <a:spLocks noGrp="1"/>
          </p:cNvSpPr>
          <p:nvPr>
            <p:ph type="subTitle" idx="7"/>
          </p:nvPr>
        </p:nvSpPr>
        <p:spPr>
          <a:xfrm>
            <a:off x="4671696"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3" name="Google Shape;863;p17"/>
          <p:cNvSpPr txBox="1">
            <a:spLocks noGrp="1"/>
          </p:cNvSpPr>
          <p:nvPr>
            <p:ph type="subTitle" idx="8"/>
          </p:nvPr>
        </p:nvSpPr>
        <p:spPr>
          <a:xfrm>
            <a:off x="6507479"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4" name="Google Shape;864;p17"/>
          <p:cNvSpPr txBox="1">
            <a:spLocks noGrp="1"/>
          </p:cNvSpPr>
          <p:nvPr>
            <p:ph type="subTitle" idx="9"/>
          </p:nvPr>
        </p:nvSpPr>
        <p:spPr>
          <a:xfrm>
            <a:off x="1000130"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5" name="Google Shape;865;p17"/>
          <p:cNvSpPr txBox="1">
            <a:spLocks noGrp="1"/>
          </p:cNvSpPr>
          <p:nvPr>
            <p:ph type="subTitle" idx="13"/>
          </p:nvPr>
        </p:nvSpPr>
        <p:spPr>
          <a:xfrm>
            <a:off x="2835913"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6" name="Google Shape;866;p17"/>
          <p:cNvSpPr txBox="1">
            <a:spLocks noGrp="1"/>
          </p:cNvSpPr>
          <p:nvPr>
            <p:ph type="subTitle" idx="14"/>
          </p:nvPr>
        </p:nvSpPr>
        <p:spPr>
          <a:xfrm>
            <a:off x="4671696"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7" name="Google Shape;867;p17"/>
          <p:cNvSpPr txBox="1">
            <a:spLocks noGrp="1"/>
          </p:cNvSpPr>
          <p:nvPr>
            <p:ph type="subTitle" idx="15"/>
          </p:nvPr>
        </p:nvSpPr>
        <p:spPr>
          <a:xfrm>
            <a:off x="6507479"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grpSp>
        <p:nvGrpSpPr>
          <p:cNvPr id="868" name="Google Shape;868;p17"/>
          <p:cNvGrpSpPr/>
          <p:nvPr/>
        </p:nvGrpSpPr>
        <p:grpSpPr>
          <a:xfrm>
            <a:off x="6529813" y="3757661"/>
            <a:ext cx="3264035" cy="1583051"/>
            <a:chOff x="6529813" y="3757661"/>
            <a:chExt cx="3264035" cy="1583051"/>
          </a:xfrm>
        </p:grpSpPr>
        <p:sp>
          <p:nvSpPr>
            <p:cNvPr id="869" name="Google Shape;869;p17"/>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17"/>
            <p:cNvGrpSpPr/>
            <p:nvPr/>
          </p:nvGrpSpPr>
          <p:grpSpPr>
            <a:xfrm>
              <a:off x="6529813" y="4336457"/>
              <a:ext cx="2878771" cy="827500"/>
              <a:chOff x="3098100" y="3849750"/>
              <a:chExt cx="940775" cy="270425"/>
            </a:xfrm>
          </p:grpSpPr>
          <p:sp>
            <p:nvSpPr>
              <p:cNvPr id="871" name="Google Shape;871;p1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73" name="Google Shape;873;p17"/>
          <p:cNvPicPr preferRelativeResize="0"/>
          <p:nvPr/>
        </p:nvPicPr>
        <p:blipFill>
          <a:blip r:embed="rId2">
            <a:alphaModFix/>
          </a:blip>
          <a:stretch>
            <a:fillRect/>
          </a:stretch>
        </p:blipFill>
        <p:spPr>
          <a:xfrm>
            <a:off x="7268650" y="-89276"/>
            <a:ext cx="1964802" cy="1508426"/>
          </a:xfrm>
          <a:prstGeom prst="rect">
            <a:avLst/>
          </a:prstGeom>
          <a:noFill/>
          <a:ln>
            <a:noFill/>
          </a:ln>
        </p:spPr>
      </p:pic>
      <p:grpSp>
        <p:nvGrpSpPr>
          <p:cNvPr id="874" name="Google Shape;874;p17"/>
          <p:cNvGrpSpPr/>
          <p:nvPr/>
        </p:nvGrpSpPr>
        <p:grpSpPr>
          <a:xfrm>
            <a:off x="-1028710" y="3387325"/>
            <a:ext cx="2711159" cy="1972460"/>
            <a:chOff x="-1028710" y="3387325"/>
            <a:chExt cx="2711159" cy="1972460"/>
          </a:xfrm>
        </p:grpSpPr>
        <p:sp>
          <p:nvSpPr>
            <p:cNvPr id="875" name="Google Shape;875;p17"/>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7"/>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7" name="Google Shape;877;p17"/>
            <p:cNvPicPr preferRelativeResize="0"/>
            <p:nvPr/>
          </p:nvPicPr>
          <p:blipFill>
            <a:blip r:embed="rId3">
              <a:alphaModFix/>
            </a:blip>
            <a:stretch>
              <a:fillRect/>
            </a:stretch>
          </p:blipFill>
          <p:spPr>
            <a:xfrm>
              <a:off x="-108141" y="3387325"/>
              <a:ext cx="1790590" cy="183237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p:cSld name="BLANK_1_2">
    <p:bg>
      <p:bgPr>
        <a:solidFill>
          <a:srgbClr val="FFFFFF"/>
        </a:solidFill>
        <a:effectLst/>
      </p:bgPr>
    </p:bg>
    <p:spTree>
      <p:nvGrpSpPr>
        <p:cNvPr id="1" name="Shape 878"/>
        <p:cNvGrpSpPr/>
        <p:nvPr/>
      </p:nvGrpSpPr>
      <p:grpSpPr>
        <a:xfrm>
          <a:off x="0" y="0"/>
          <a:ext cx="0" cy="0"/>
          <a:chOff x="0" y="0"/>
          <a:chExt cx="0" cy="0"/>
        </a:xfrm>
      </p:grpSpPr>
      <p:sp>
        <p:nvSpPr>
          <p:cNvPr id="879" name="Google Shape;879;p18"/>
          <p:cNvSpPr txBox="1">
            <a:spLocks noGrp="1"/>
          </p:cNvSpPr>
          <p:nvPr>
            <p:ph type="subTitle" idx="1"/>
          </p:nvPr>
        </p:nvSpPr>
        <p:spPr>
          <a:xfrm flipH="1">
            <a:off x="914550" y="3099195"/>
            <a:ext cx="7299900" cy="3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8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880" name="Google Shape;880;p18"/>
          <p:cNvSpPr txBox="1">
            <a:spLocks noGrp="1"/>
          </p:cNvSpPr>
          <p:nvPr>
            <p:ph type="ctrTitle"/>
          </p:nvPr>
        </p:nvSpPr>
        <p:spPr>
          <a:xfrm flipH="1">
            <a:off x="914250" y="2579950"/>
            <a:ext cx="7299900" cy="5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881" name="Google Shape;881;p18"/>
          <p:cNvSpPr txBox="1">
            <a:spLocks noGrp="1"/>
          </p:cNvSpPr>
          <p:nvPr>
            <p:ph type="title" idx="2" hasCustomPrompt="1"/>
          </p:nvPr>
        </p:nvSpPr>
        <p:spPr>
          <a:xfrm>
            <a:off x="2691300" y="1948575"/>
            <a:ext cx="3734100" cy="62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grpSp>
        <p:nvGrpSpPr>
          <p:cNvPr id="882" name="Google Shape;882;p18"/>
          <p:cNvGrpSpPr/>
          <p:nvPr/>
        </p:nvGrpSpPr>
        <p:grpSpPr>
          <a:xfrm>
            <a:off x="5861375" y="4178175"/>
            <a:ext cx="3351600" cy="1021698"/>
            <a:chOff x="5861375" y="4178175"/>
            <a:chExt cx="3351600" cy="1021698"/>
          </a:xfrm>
        </p:grpSpPr>
        <p:sp>
          <p:nvSpPr>
            <p:cNvPr id="883" name="Google Shape;883;p18"/>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4" name="Google Shape;884;p18"/>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885" name="Google Shape;885;p18"/>
          <p:cNvGrpSpPr/>
          <p:nvPr/>
        </p:nvGrpSpPr>
        <p:grpSpPr>
          <a:xfrm>
            <a:off x="-103000" y="-237275"/>
            <a:ext cx="4656024" cy="2635100"/>
            <a:chOff x="-103000" y="-237275"/>
            <a:chExt cx="4656024" cy="2635100"/>
          </a:xfrm>
        </p:grpSpPr>
        <p:sp>
          <p:nvSpPr>
            <p:cNvPr id="886" name="Google Shape;886;p18"/>
            <p:cNvSpPr/>
            <p:nvPr/>
          </p:nvSpPr>
          <p:spPr>
            <a:xfrm>
              <a:off x="-1905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1905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8" name="Google Shape;888;p18"/>
            <p:cNvPicPr preferRelativeResize="0"/>
            <p:nvPr/>
          </p:nvPicPr>
          <p:blipFill rotWithShape="1">
            <a:blip r:embed="rId3">
              <a:alphaModFix/>
            </a:blip>
            <a:srcRect t="39" b="29"/>
            <a:stretch/>
          </p:blipFill>
          <p:spPr>
            <a:xfrm>
              <a:off x="-103000" y="-237275"/>
              <a:ext cx="1360299" cy="2331747"/>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p:cSld name="BLANK_1_1">
    <p:bg>
      <p:bgPr>
        <a:solidFill>
          <a:srgbClr val="FFFFFF"/>
        </a:solidFill>
        <a:effectLst/>
      </p:bgPr>
    </p:bg>
    <p:spTree>
      <p:nvGrpSpPr>
        <p:cNvPr id="1" name="Shape 889"/>
        <p:cNvGrpSpPr/>
        <p:nvPr/>
      </p:nvGrpSpPr>
      <p:grpSpPr>
        <a:xfrm>
          <a:off x="0" y="0"/>
          <a:ext cx="0" cy="0"/>
          <a:chOff x="0" y="0"/>
          <a:chExt cx="0" cy="0"/>
        </a:xfrm>
      </p:grpSpPr>
      <p:sp>
        <p:nvSpPr>
          <p:cNvPr id="890" name="Google Shape;890;p19"/>
          <p:cNvSpPr/>
          <p:nvPr/>
        </p:nvSpPr>
        <p:spPr>
          <a:xfrm rot="-3450524">
            <a:off x="1259292" y="4296611"/>
            <a:ext cx="1028222" cy="1381915"/>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txBox="1">
            <a:spLocks noGrp="1"/>
          </p:cNvSpPr>
          <p:nvPr>
            <p:ph type="subTitle" idx="1"/>
          </p:nvPr>
        </p:nvSpPr>
        <p:spPr>
          <a:xfrm>
            <a:off x="1256025" y="2332001"/>
            <a:ext cx="2151000" cy="8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Josefin Slab SemiBold"/>
              <a:buChar char="●"/>
              <a:defRPr sz="1200"/>
            </a:lvl1pPr>
            <a:lvl2pPr lvl="1" algn="ctr" rtl="0">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a:endParaRPr/>
          </a:p>
        </p:txBody>
      </p:sp>
      <p:sp>
        <p:nvSpPr>
          <p:cNvPr id="892" name="Google Shape;892;p19"/>
          <p:cNvSpPr txBox="1">
            <a:spLocks noGrp="1"/>
          </p:cNvSpPr>
          <p:nvPr>
            <p:ph type="subTitle" idx="2"/>
          </p:nvPr>
        </p:nvSpPr>
        <p:spPr>
          <a:xfrm>
            <a:off x="3504013" y="2332001"/>
            <a:ext cx="2151000" cy="8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Josefin Slab SemiBold"/>
              <a:buChar char="●"/>
              <a:defRPr sz="1200"/>
            </a:lvl1pPr>
            <a:lvl2pPr lvl="1" algn="ctr" rtl="0">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a:endParaRPr/>
          </a:p>
        </p:txBody>
      </p:sp>
      <p:sp>
        <p:nvSpPr>
          <p:cNvPr id="893" name="Google Shape;893;p19"/>
          <p:cNvSpPr txBox="1">
            <a:spLocks noGrp="1"/>
          </p:cNvSpPr>
          <p:nvPr>
            <p:ph type="subTitle" idx="3"/>
          </p:nvPr>
        </p:nvSpPr>
        <p:spPr>
          <a:xfrm>
            <a:off x="5752000" y="2332001"/>
            <a:ext cx="2151000" cy="8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Josefin Slab SemiBold"/>
              <a:buChar char="●"/>
              <a:defRPr sz="1200"/>
            </a:lvl1pPr>
            <a:lvl2pPr lvl="1" algn="ctr" rtl="0">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a:endParaRPr/>
          </a:p>
        </p:txBody>
      </p:sp>
      <p:sp>
        <p:nvSpPr>
          <p:cNvPr id="894" name="Google Shape;894;p19"/>
          <p:cNvSpPr txBox="1">
            <a:spLocks noGrp="1"/>
          </p:cNvSpPr>
          <p:nvPr>
            <p:ph type="subTitle" idx="4"/>
          </p:nvPr>
        </p:nvSpPr>
        <p:spPr>
          <a:xfrm>
            <a:off x="1409984" y="1849408"/>
            <a:ext cx="1828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895" name="Google Shape;895;p19"/>
          <p:cNvSpPr txBox="1">
            <a:spLocks noGrp="1"/>
          </p:cNvSpPr>
          <p:nvPr>
            <p:ph type="subTitle" idx="5"/>
          </p:nvPr>
        </p:nvSpPr>
        <p:spPr>
          <a:xfrm>
            <a:off x="3674925" y="1849408"/>
            <a:ext cx="1828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896" name="Google Shape;896;p19"/>
          <p:cNvSpPr txBox="1">
            <a:spLocks noGrp="1"/>
          </p:cNvSpPr>
          <p:nvPr>
            <p:ph type="subTitle" idx="6"/>
          </p:nvPr>
        </p:nvSpPr>
        <p:spPr>
          <a:xfrm>
            <a:off x="5927418" y="1849408"/>
            <a:ext cx="1828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897" name="Google Shape;897;p19"/>
          <p:cNvSpPr txBox="1">
            <a:spLocks noGrp="1"/>
          </p:cNvSpPr>
          <p:nvPr>
            <p:ph type="title"/>
          </p:nvPr>
        </p:nvSpPr>
        <p:spPr>
          <a:xfrm>
            <a:off x="910100" y="500070"/>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8" name="Google Shape;898;p19"/>
          <p:cNvSpPr txBox="1">
            <a:spLocks noGrp="1"/>
          </p:cNvSpPr>
          <p:nvPr>
            <p:ph type="subTitle" idx="7"/>
          </p:nvPr>
        </p:nvSpPr>
        <p:spPr>
          <a:xfrm>
            <a:off x="1408793" y="3279699"/>
            <a:ext cx="1828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899" name="Google Shape;899;p19"/>
          <p:cNvSpPr txBox="1">
            <a:spLocks noGrp="1"/>
          </p:cNvSpPr>
          <p:nvPr>
            <p:ph type="subTitle" idx="8"/>
          </p:nvPr>
        </p:nvSpPr>
        <p:spPr>
          <a:xfrm>
            <a:off x="3658844" y="3279688"/>
            <a:ext cx="1828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900" name="Google Shape;900;p19"/>
          <p:cNvSpPr txBox="1">
            <a:spLocks noGrp="1"/>
          </p:cNvSpPr>
          <p:nvPr>
            <p:ph type="subTitle" idx="9"/>
          </p:nvPr>
        </p:nvSpPr>
        <p:spPr>
          <a:xfrm>
            <a:off x="5932097" y="3279699"/>
            <a:ext cx="1828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901" name="Google Shape;901;p19"/>
          <p:cNvSpPr/>
          <p:nvPr/>
        </p:nvSpPr>
        <p:spPr>
          <a:xfrm rot="6744193">
            <a:off x="7627797" y="-227159"/>
            <a:ext cx="906848" cy="921703"/>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9264337" y="-314100"/>
            <a:ext cx="32063" cy="23513"/>
          </a:xfrm>
          <a:custGeom>
            <a:avLst/>
            <a:gdLst/>
            <a:ahLst/>
            <a:cxnLst/>
            <a:rect l="l" t="t" r="r" b="b"/>
            <a:pathLst>
              <a:path w="600" h="440" extrusionOk="0">
                <a:moveTo>
                  <a:pt x="556" y="0"/>
                </a:moveTo>
                <a:lnTo>
                  <a:pt x="19" y="33"/>
                </a:lnTo>
                <a:cubicBezTo>
                  <a:pt x="5" y="66"/>
                  <a:pt x="1" y="100"/>
                  <a:pt x="1" y="137"/>
                </a:cubicBezTo>
                <a:cubicBezTo>
                  <a:pt x="1" y="302"/>
                  <a:pt x="132" y="439"/>
                  <a:pt x="297" y="439"/>
                </a:cubicBezTo>
                <a:cubicBezTo>
                  <a:pt x="462" y="439"/>
                  <a:pt x="599" y="302"/>
                  <a:pt x="599" y="137"/>
                </a:cubicBezTo>
                <a:cubicBezTo>
                  <a:pt x="599" y="85"/>
                  <a:pt x="580" y="43"/>
                  <a:pt x="556"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9157730" y="-307581"/>
            <a:ext cx="31795" cy="16993"/>
          </a:xfrm>
          <a:custGeom>
            <a:avLst/>
            <a:gdLst/>
            <a:ahLst/>
            <a:cxnLst/>
            <a:rect l="l" t="t" r="r" b="b"/>
            <a:pathLst>
              <a:path w="595" h="318" extrusionOk="0">
                <a:moveTo>
                  <a:pt x="594" y="0"/>
                </a:moveTo>
                <a:lnTo>
                  <a:pt x="0" y="39"/>
                </a:lnTo>
                <a:cubicBezTo>
                  <a:pt x="15" y="194"/>
                  <a:pt x="142" y="317"/>
                  <a:pt x="298" y="317"/>
                </a:cubicBezTo>
                <a:cubicBezTo>
                  <a:pt x="463" y="317"/>
                  <a:pt x="594" y="180"/>
                  <a:pt x="594" y="15"/>
                </a:cubicBezTo>
                <a:lnTo>
                  <a:pt x="594"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9053368" y="-300741"/>
            <a:ext cx="28536" cy="10153"/>
          </a:xfrm>
          <a:custGeom>
            <a:avLst/>
            <a:gdLst/>
            <a:ahLst/>
            <a:cxnLst/>
            <a:rect l="l" t="t" r="r" b="b"/>
            <a:pathLst>
              <a:path w="534" h="190" extrusionOk="0">
                <a:moveTo>
                  <a:pt x="534" y="0"/>
                </a:moveTo>
                <a:lnTo>
                  <a:pt x="1" y="33"/>
                </a:lnTo>
                <a:cubicBezTo>
                  <a:pt x="53" y="122"/>
                  <a:pt x="142" y="189"/>
                  <a:pt x="255" y="189"/>
                </a:cubicBezTo>
                <a:cubicBezTo>
                  <a:pt x="379" y="189"/>
                  <a:pt x="486" y="109"/>
                  <a:pt x="53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8953333" y="-293420"/>
            <a:ext cx="15443" cy="2832"/>
          </a:xfrm>
          <a:custGeom>
            <a:avLst/>
            <a:gdLst/>
            <a:ahLst/>
            <a:cxnLst/>
            <a:rect l="l" t="t" r="r" b="b"/>
            <a:pathLst>
              <a:path w="289" h="53" extrusionOk="0">
                <a:moveTo>
                  <a:pt x="288" y="0"/>
                </a:moveTo>
                <a:lnTo>
                  <a:pt x="1" y="18"/>
                </a:lnTo>
                <a:cubicBezTo>
                  <a:pt x="38" y="37"/>
                  <a:pt x="86" y="52"/>
                  <a:pt x="133" y="52"/>
                </a:cubicBezTo>
                <a:cubicBezTo>
                  <a:pt x="190" y="52"/>
                  <a:pt x="246" y="28"/>
                  <a:pt x="28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9"/>
          <p:cNvSpPr/>
          <p:nvPr/>
        </p:nvSpPr>
        <p:spPr>
          <a:xfrm>
            <a:off x="7611740" y="279588"/>
            <a:ext cx="15871" cy="9405"/>
          </a:xfrm>
          <a:custGeom>
            <a:avLst/>
            <a:gdLst/>
            <a:ahLst/>
            <a:cxnLst/>
            <a:rect l="l" t="t" r="r" b="b"/>
            <a:pathLst>
              <a:path w="297" h="176" extrusionOk="0">
                <a:moveTo>
                  <a:pt x="0" y="1"/>
                </a:moveTo>
                <a:cubicBezTo>
                  <a:pt x="0" y="67"/>
                  <a:pt x="24" y="128"/>
                  <a:pt x="61" y="175"/>
                </a:cubicBezTo>
                <a:cubicBezTo>
                  <a:pt x="142" y="161"/>
                  <a:pt x="216" y="151"/>
                  <a:pt x="297" y="138"/>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19"/>
          <p:cNvGrpSpPr/>
          <p:nvPr/>
        </p:nvGrpSpPr>
        <p:grpSpPr>
          <a:xfrm>
            <a:off x="-65294" y="2635223"/>
            <a:ext cx="4507248" cy="2851719"/>
            <a:chOff x="-65294" y="2635223"/>
            <a:chExt cx="4507248" cy="2851719"/>
          </a:xfrm>
        </p:grpSpPr>
        <p:sp>
          <p:nvSpPr>
            <p:cNvPr id="908" name="Google Shape;908;p19"/>
            <p:cNvSpPr/>
            <p:nvPr/>
          </p:nvSpPr>
          <p:spPr>
            <a:xfrm>
              <a:off x="-37819" y="3229639"/>
              <a:ext cx="642082" cy="720274"/>
            </a:xfrm>
            <a:custGeom>
              <a:avLst/>
              <a:gdLst/>
              <a:ahLst/>
              <a:cxnLst/>
              <a:rect l="l" t="t" r="r" b="b"/>
              <a:pathLst>
                <a:path w="8249" h="13525" extrusionOk="0">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9"/>
            <p:cNvSpPr/>
            <p:nvPr/>
          </p:nvSpPr>
          <p:spPr>
            <a:xfrm>
              <a:off x="-37819" y="3866020"/>
              <a:ext cx="2675353" cy="1620922"/>
            </a:xfrm>
            <a:custGeom>
              <a:avLst/>
              <a:gdLst/>
              <a:ahLst/>
              <a:cxnLst/>
              <a:rect l="l" t="t" r="r" b="b"/>
              <a:pathLst>
                <a:path w="34371" h="30437" extrusionOk="0">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0" name="Google Shape;910;p19"/>
            <p:cNvPicPr preferRelativeResize="0"/>
            <p:nvPr/>
          </p:nvPicPr>
          <p:blipFill>
            <a:blip r:embed="rId2">
              <a:alphaModFix/>
            </a:blip>
            <a:stretch>
              <a:fillRect/>
            </a:stretch>
          </p:blipFill>
          <p:spPr>
            <a:xfrm>
              <a:off x="-65294" y="2635223"/>
              <a:ext cx="429975" cy="1259569"/>
            </a:xfrm>
            <a:prstGeom prst="rect">
              <a:avLst/>
            </a:prstGeom>
            <a:noFill/>
            <a:ln>
              <a:noFill/>
            </a:ln>
          </p:spPr>
        </p:pic>
        <p:pic>
          <p:nvPicPr>
            <p:cNvPr id="911" name="Google Shape;911;p19"/>
            <p:cNvPicPr preferRelativeResize="0"/>
            <p:nvPr/>
          </p:nvPicPr>
          <p:blipFill>
            <a:blip r:embed="rId3">
              <a:alphaModFix/>
            </a:blip>
            <a:stretch>
              <a:fillRect/>
            </a:stretch>
          </p:blipFill>
          <p:spPr>
            <a:xfrm>
              <a:off x="1716277" y="4757905"/>
              <a:ext cx="2725678" cy="431892"/>
            </a:xfrm>
            <a:prstGeom prst="rect">
              <a:avLst/>
            </a:prstGeom>
            <a:noFill/>
            <a:ln>
              <a:noFill/>
            </a:ln>
          </p:spPr>
        </p:pic>
      </p:grpSp>
      <p:sp>
        <p:nvSpPr>
          <p:cNvPr id="912" name="Google Shape;912;p19"/>
          <p:cNvSpPr/>
          <p:nvPr/>
        </p:nvSpPr>
        <p:spPr>
          <a:xfrm>
            <a:off x="7667903" y="-136207"/>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3" name="Google Shape;913;p19"/>
          <p:cNvPicPr preferRelativeResize="0"/>
          <p:nvPr/>
        </p:nvPicPr>
        <p:blipFill>
          <a:blip r:embed="rId4">
            <a:alphaModFix/>
          </a:blip>
          <a:stretch>
            <a:fillRect/>
          </a:stretch>
        </p:blipFill>
        <p:spPr>
          <a:xfrm>
            <a:off x="6920084" y="-349974"/>
            <a:ext cx="2501000" cy="1383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
    <p:spTree>
      <p:nvGrpSpPr>
        <p:cNvPr id="1" name="Shape 985"/>
        <p:cNvGrpSpPr/>
        <p:nvPr/>
      </p:nvGrpSpPr>
      <p:grpSpPr>
        <a:xfrm>
          <a:off x="0" y="0"/>
          <a:ext cx="0" cy="0"/>
          <a:chOff x="0" y="0"/>
          <a:chExt cx="0" cy="0"/>
        </a:xfrm>
      </p:grpSpPr>
      <p:sp>
        <p:nvSpPr>
          <p:cNvPr id="986" name="Google Shape;986;p23"/>
          <p:cNvSpPr txBox="1">
            <a:spLocks noGrp="1"/>
          </p:cNvSpPr>
          <p:nvPr>
            <p:ph type="subTitle" idx="1"/>
          </p:nvPr>
        </p:nvSpPr>
        <p:spPr>
          <a:xfrm>
            <a:off x="914400" y="1865868"/>
            <a:ext cx="3651600" cy="3963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987" name="Google Shape;987;p23"/>
          <p:cNvSpPr txBox="1">
            <a:spLocks noGrp="1"/>
          </p:cNvSpPr>
          <p:nvPr>
            <p:ph type="subTitle" idx="2"/>
          </p:nvPr>
        </p:nvSpPr>
        <p:spPr>
          <a:xfrm>
            <a:off x="914400" y="2859300"/>
            <a:ext cx="3651600" cy="396300"/>
          </a:xfrm>
          <a:prstGeom prst="rect">
            <a:avLst/>
          </a:prstGeom>
          <a:noFill/>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a:endParaRPr/>
          </a:p>
        </p:txBody>
      </p:sp>
      <p:sp>
        <p:nvSpPr>
          <p:cNvPr id="988" name="Google Shape;988;p23"/>
          <p:cNvSpPr txBox="1">
            <a:spLocks noGrp="1"/>
          </p:cNvSpPr>
          <p:nvPr>
            <p:ph type="subTitle" idx="3"/>
          </p:nvPr>
        </p:nvSpPr>
        <p:spPr>
          <a:xfrm>
            <a:off x="914400" y="3853135"/>
            <a:ext cx="36516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989" name="Google Shape;989;p23"/>
          <p:cNvSpPr txBox="1">
            <a:spLocks noGrp="1"/>
          </p:cNvSpPr>
          <p:nvPr>
            <p:ph type="title" hasCustomPrompt="1"/>
          </p:nvPr>
        </p:nvSpPr>
        <p:spPr>
          <a:xfrm>
            <a:off x="914400" y="1373735"/>
            <a:ext cx="20091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1"/>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r>
              <a:t>xx%</a:t>
            </a:r>
          </a:p>
        </p:txBody>
      </p:sp>
      <p:sp>
        <p:nvSpPr>
          <p:cNvPr id="990" name="Google Shape;990;p23"/>
          <p:cNvSpPr txBox="1">
            <a:spLocks noGrp="1"/>
          </p:cNvSpPr>
          <p:nvPr>
            <p:ph type="title" idx="4" hasCustomPrompt="1"/>
          </p:nvPr>
        </p:nvSpPr>
        <p:spPr>
          <a:xfrm>
            <a:off x="914400" y="2373215"/>
            <a:ext cx="20091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2"/>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r>
              <a:t>xx%</a:t>
            </a:r>
          </a:p>
        </p:txBody>
      </p:sp>
      <p:sp>
        <p:nvSpPr>
          <p:cNvPr id="991" name="Google Shape;991;p23"/>
          <p:cNvSpPr txBox="1">
            <a:spLocks noGrp="1"/>
          </p:cNvSpPr>
          <p:nvPr>
            <p:ph type="title" idx="5" hasCustomPrompt="1"/>
          </p:nvPr>
        </p:nvSpPr>
        <p:spPr>
          <a:xfrm>
            <a:off x="914400" y="3362033"/>
            <a:ext cx="2009100" cy="6978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3600"/>
              <a:buFont typeface="Staatliches"/>
              <a:buNone/>
              <a:defRPr>
                <a:solidFill>
                  <a:schemeClr val="accent3"/>
                </a:solidFill>
              </a:defRPr>
            </a:lvl1pPr>
            <a:lvl2pPr lvl="1"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2pPr>
            <a:lvl3pPr lvl="2"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3pPr>
            <a:lvl4pPr lvl="3"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4pPr>
            <a:lvl5pPr lvl="4"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5pPr>
            <a:lvl6pPr lvl="5"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6pPr>
            <a:lvl7pPr lvl="6"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7pPr>
            <a:lvl8pPr lvl="7"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8pPr>
            <a:lvl9pPr lvl="8"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9pPr>
          </a:lstStyle>
          <a:p>
            <a:r>
              <a:t>xx%</a:t>
            </a:r>
          </a:p>
        </p:txBody>
      </p:sp>
      <p:sp>
        <p:nvSpPr>
          <p:cNvPr id="992" name="Google Shape;992;p23"/>
          <p:cNvSpPr txBox="1">
            <a:spLocks noGrp="1"/>
          </p:cNvSpPr>
          <p:nvPr>
            <p:ph type="title" idx="6"/>
          </p:nvPr>
        </p:nvSpPr>
        <p:spPr>
          <a:xfrm>
            <a:off x="868325" y="548472"/>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3" name="Google Shape;993;p23"/>
          <p:cNvSpPr/>
          <p:nvPr/>
        </p:nvSpPr>
        <p:spPr>
          <a:xfrm>
            <a:off x="6411464" y="4341794"/>
            <a:ext cx="2814673" cy="858022"/>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2" y="-118694"/>
            <a:ext cx="2668237" cy="406084"/>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a:off x="-1" y="-118700"/>
            <a:ext cx="1946477" cy="876726"/>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6" name="Google Shape;996;p23"/>
          <p:cNvPicPr preferRelativeResize="0"/>
          <p:nvPr/>
        </p:nvPicPr>
        <p:blipFill>
          <a:blip r:embed="rId2">
            <a:alphaModFix/>
          </a:blip>
          <a:stretch>
            <a:fillRect/>
          </a:stretch>
        </p:blipFill>
        <p:spPr>
          <a:xfrm>
            <a:off x="6421700" y="3608350"/>
            <a:ext cx="2865178" cy="1611652"/>
          </a:xfrm>
          <a:prstGeom prst="rect">
            <a:avLst/>
          </a:prstGeom>
          <a:noFill/>
          <a:ln>
            <a:noFill/>
          </a:ln>
        </p:spPr>
      </p:pic>
      <p:pic>
        <p:nvPicPr>
          <p:cNvPr id="997" name="Google Shape;997;p23"/>
          <p:cNvPicPr preferRelativeResize="0"/>
          <p:nvPr/>
        </p:nvPicPr>
        <p:blipFill rotWithShape="1">
          <a:blip r:embed="rId3">
            <a:alphaModFix/>
          </a:blip>
          <a:srcRect t="63227" b="29"/>
          <a:stretch/>
        </p:blipFill>
        <p:spPr>
          <a:xfrm>
            <a:off x="-179200" y="-295274"/>
            <a:ext cx="1211950" cy="76384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accent2"/>
        </a:solidFill>
        <a:effectLst/>
      </p:bgPr>
    </p:bg>
    <p:spTree>
      <p:nvGrpSpPr>
        <p:cNvPr id="1" name="Shape 1334"/>
        <p:cNvGrpSpPr/>
        <p:nvPr/>
      </p:nvGrpSpPr>
      <p:grpSpPr>
        <a:xfrm>
          <a:off x="0" y="0"/>
          <a:ext cx="0" cy="0"/>
          <a:chOff x="0" y="0"/>
          <a:chExt cx="0" cy="0"/>
        </a:xfrm>
      </p:grpSpPr>
      <p:pic>
        <p:nvPicPr>
          <p:cNvPr id="1335" name="Google Shape;1335;p26"/>
          <p:cNvPicPr preferRelativeResize="0"/>
          <p:nvPr/>
        </p:nvPicPr>
        <p:blipFill rotWithShape="1">
          <a:blip r:embed="rId2">
            <a:alphaModFix/>
          </a:blip>
          <a:srcRect l="30158" r="11269"/>
          <a:stretch/>
        </p:blipFill>
        <p:spPr>
          <a:xfrm>
            <a:off x="6989200" y="-504825"/>
            <a:ext cx="2419373" cy="2323453"/>
          </a:xfrm>
          <a:prstGeom prst="rect">
            <a:avLst/>
          </a:prstGeom>
          <a:noFill/>
          <a:ln>
            <a:noFill/>
          </a:ln>
        </p:spPr>
      </p:pic>
      <p:sp>
        <p:nvSpPr>
          <p:cNvPr id="1336" name="Google Shape;1336;p26"/>
          <p:cNvSpPr txBox="1">
            <a:spLocks noGrp="1"/>
          </p:cNvSpPr>
          <p:nvPr>
            <p:ph type="title"/>
          </p:nvPr>
        </p:nvSpPr>
        <p:spPr>
          <a:xfrm>
            <a:off x="1606114" y="1182607"/>
            <a:ext cx="5943600" cy="320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2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37" name="Google Shape;1337;p26"/>
          <p:cNvSpPr/>
          <p:nvPr/>
        </p:nvSpPr>
        <p:spPr>
          <a:xfrm rot="-1367296">
            <a:off x="-275194" y="4012351"/>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rot="-6757373">
            <a:off x="-455518" y="312304"/>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rot="-9377702">
            <a:off x="-262311" y="-637304"/>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6"/>
          <p:cNvSpPr/>
          <p:nvPr/>
        </p:nvSpPr>
        <p:spPr>
          <a:xfrm rot="-3371401">
            <a:off x="8078731" y="-548232"/>
            <a:ext cx="1004487" cy="1183374"/>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6"/>
          <p:cNvSpPr/>
          <p:nvPr/>
        </p:nvSpPr>
        <p:spPr>
          <a:xfrm rot="-4335824">
            <a:off x="7567586" y="-1492275"/>
            <a:ext cx="2150167" cy="2278960"/>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6"/>
          <p:cNvSpPr/>
          <p:nvPr/>
        </p:nvSpPr>
        <p:spPr>
          <a:xfrm flipH="1">
            <a:off x="6993440" y="42908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6"/>
          <p:cNvSpPr/>
          <p:nvPr/>
        </p:nvSpPr>
        <p:spPr>
          <a:xfrm>
            <a:off x="6529813" y="4336457"/>
            <a:ext cx="2878771" cy="827501"/>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6"/>
          <p:cNvSpPr/>
          <p:nvPr/>
        </p:nvSpPr>
        <p:spPr>
          <a:xfrm>
            <a:off x="7162315" y="4686980"/>
            <a:ext cx="2036507" cy="476978"/>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6" name="Google Shape;1346;p26"/>
          <p:cNvPicPr preferRelativeResize="0"/>
          <p:nvPr/>
        </p:nvPicPr>
        <p:blipFill>
          <a:blip r:embed="rId3">
            <a:alphaModFix/>
          </a:blip>
          <a:stretch>
            <a:fillRect/>
          </a:stretch>
        </p:blipFill>
        <p:spPr>
          <a:xfrm>
            <a:off x="-533400" y="-483400"/>
            <a:ext cx="3105101" cy="1746625"/>
          </a:xfrm>
          <a:prstGeom prst="rect">
            <a:avLst/>
          </a:prstGeom>
          <a:noFill/>
          <a:ln>
            <a:noFill/>
          </a:ln>
        </p:spPr>
      </p:pic>
      <p:pic>
        <p:nvPicPr>
          <p:cNvPr id="1347" name="Google Shape;1347;p26"/>
          <p:cNvPicPr preferRelativeResize="0"/>
          <p:nvPr/>
        </p:nvPicPr>
        <p:blipFill rotWithShape="1">
          <a:blip r:embed="rId4">
            <a:alphaModFix/>
          </a:blip>
          <a:srcRect r="46635"/>
          <a:stretch/>
        </p:blipFill>
        <p:spPr>
          <a:xfrm>
            <a:off x="-237075" y="3105150"/>
            <a:ext cx="2132554" cy="2247901"/>
          </a:xfrm>
          <a:prstGeom prst="rect">
            <a:avLst/>
          </a:prstGeom>
          <a:noFill/>
          <a:ln>
            <a:noFill/>
          </a:ln>
        </p:spPr>
      </p:pic>
      <p:pic>
        <p:nvPicPr>
          <p:cNvPr id="1348" name="Google Shape;1348;p26"/>
          <p:cNvPicPr preferRelativeResize="0"/>
          <p:nvPr/>
        </p:nvPicPr>
        <p:blipFill>
          <a:blip r:embed="rId5">
            <a:alphaModFix/>
          </a:blip>
          <a:stretch>
            <a:fillRect/>
          </a:stretch>
        </p:blipFill>
        <p:spPr>
          <a:xfrm>
            <a:off x="7625924" y="4475325"/>
            <a:ext cx="1594272" cy="8967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6">
          <p15:clr>
            <a:srgbClr val="FA7B17"/>
          </p15:clr>
        </p15:guide>
        <p15:guide id="2" orient="horz" pos="2982">
          <p15:clr>
            <a:srgbClr val="FA7B17"/>
          </p15:clr>
        </p15:guide>
        <p15:guide id="3" pos="288">
          <p15:clr>
            <a:srgbClr val="FA7B17"/>
          </p15:clr>
        </p15:guide>
        <p15:guide id="4" pos="4554">
          <p15:clr>
            <a:srgbClr val="FA7B17"/>
          </p15:clr>
        </p15:guide>
        <p15:guide id="5" pos="5226">
          <p15:clr>
            <a:srgbClr val="FA7B17"/>
          </p15:clr>
        </p15:guide>
        <p15:guide id="6" pos="142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_ONLY_1_1">
    <p:bg>
      <p:bgPr>
        <a:solidFill>
          <a:srgbClr val="FFFFFF"/>
        </a:solidFill>
        <a:effectLst/>
      </p:bgPr>
    </p:bg>
    <p:spTree>
      <p:nvGrpSpPr>
        <p:cNvPr id="1" name="Shape 1426"/>
        <p:cNvGrpSpPr/>
        <p:nvPr/>
      </p:nvGrpSpPr>
      <p:grpSpPr>
        <a:xfrm>
          <a:off x="0" y="0"/>
          <a:ext cx="0" cy="0"/>
          <a:chOff x="0" y="0"/>
          <a:chExt cx="0" cy="0"/>
        </a:xfrm>
      </p:grpSpPr>
      <p:sp>
        <p:nvSpPr>
          <p:cNvPr id="1427" name="Google Shape;1427;p32"/>
          <p:cNvSpPr txBox="1">
            <a:spLocks noGrp="1"/>
          </p:cNvSpPr>
          <p:nvPr>
            <p:ph type="title"/>
          </p:nvPr>
        </p:nvSpPr>
        <p:spPr>
          <a:xfrm>
            <a:off x="914400" y="502480"/>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8" name="Google Shape;1428;p32"/>
          <p:cNvSpPr/>
          <p:nvPr/>
        </p:nvSpPr>
        <p:spPr>
          <a:xfrm rot="9432608">
            <a:off x="7960777" y="-398872"/>
            <a:ext cx="938669"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rot="9432653">
            <a:off x="7848993" y="-97641"/>
            <a:ext cx="2075495"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32"/>
          <p:cNvGrpSpPr/>
          <p:nvPr/>
        </p:nvGrpSpPr>
        <p:grpSpPr>
          <a:xfrm>
            <a:off x="6529813" y="3757661"/>
            <a:ext cx="3264035" cy="1583051"/>
            <a:chOff x="6529813" y="3757661"/>
            <a:chExt cx="3264035" cy="1583051"/>
          </a:xfrm>
        </p:grpSpPr>
        <p:sp>
          <p:nvSpPr>
            <p:cNvPr id="1431" name="Google Shape;1431;p32"/>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32"/>
            <p:cNvGrpSpPr/>
            <p:nvPr/>
          </p:nvGrpSpPr>
          <p:grpSpPr>
            <a:xfrm>
              <a:off x="6529813" y="4336457"/>
              <a:ext cx="2878771" cy="827500"/>
              <a:chOff x="3098100" y="3849750"/>
              <a:chExt cx="940775" cy="270425"/>
            </a:xfrm>
          </p:grpSpPr>
          <p:sp>
            <p:nvSpPr>
              <p:cNvPr id="1433" name="Google Shape;1433;p3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5" name="Google Shape;1435;p32"/>
          <p:cNvGrpSpPr/>
          <p:nvPr/>
        </p:nvGrpSpPr>
        <p:grpSpPr>
          <a:xfrm>
            <a:off x="-1028710" y="3879719"/>
            <a:ext cx="2293560" cy="1480066"/>
            <a:chOff x="-1028710" y="3879719"/>
            <a:chExt cx="2293560" cy="1480066"/>
          </a:xfrm>
        </p:grpSpPr>
        <p:sp>
          <p:nvSpPr>
            <p:cNvPr id="1436" name="Google Shape;1436;p32"/>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32"/>
          <p:cNvSpPr txBox="1">
            <a:spLocks noGrp="1"/>
          </p:cNvSpPr>
          <p:nvPr>
            <p:ph type="title" idx="2" hasCustomPrompt="1"/>
          </p:nvPr>
        </p:nvSpPr>
        <p:spPr>
          <a:xfrm>
            <a:off x="2700408" y="1638393"/>
            <a:ext cx="18807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39" name="Google Shape;1439;p32"/>
          <p:cNvSpPr txBox="1">
            <a:spLocks noGrp="1"/>
          </p:cNvSpPr>
          <p:nvPr>
            <p:ph type="title" idx="3" hasCustomPrompt="1"/>
          </p:nvPr>
        </p:nvSpPr>
        <p:spPr>
          <a:xfrm>
            <a:off x="922135" y="1638393"/>
            <a:ext cx="1776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0" name="Google Shape;1440;p32"/>
          <p:cNvSpPr txBox="1">
            <a:spLocks noGrp="1"/>
          </p:cNvSpPr>
          <p:nvPr>
            <p:ph type="title" idx="4" hasCustomPrompt="1"/>
          </p:nvPr>
        </p:nvSpPr>
        <p:spPr>
          <a:xfrm>
            <a:off x="6441309" y="1638394"/>
            <a:ext cx="17991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1" name="Google Shape;1441;p32"/>
          <p:cNvSpPr txBox="1">
            <a:spLocks noGrp="1"/>
          </p:cNvSpPr>
          <p:nvPr>
            <p:ph type="title" idx="5" hasCustomPrompt="1"/>
          </p:nvPr>
        </p:nvSpPr>
        <p:spPr>
          <a:xfrm>
            <a:off x="4575208" y="1638393"/>
            <a:ext cx="1842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2" name="Google Shape;1442;p32"/>
          <p:cNvSpPr txBox="1">
            <a:spLocks noGrp="1"/>
          </p:cNvSpPr>
          <p:nvPr>
            <p:ph type="subTitle" idx="1"/>
          </p:nvPr>
        </p:nvSpPr>
        <p:spPr>
          <a:xfrm>
            <a:off x="896185" y="2543910"/>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3" name="Google Shape;1443;p32"/>
          <p:cNvSpPr txBox="1">
            <a:spLocks noGrp="1"/>
          </p:cNvSpPr>
          <p:nvPr>
            <p:ph type="subTitle" idx="6"/>
          </p:nvPr>
        </p:nvSpPr>
        <p:spPr>
          <a:xfrm>
            <a:off x="2739609" y="2543910"/>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4" name="Google Shape;1444;p32"/>
          <p:cNvSpPr txBox="1">
            <a:spLocks noGrp="1"/>
          </p:cNvSpPr>
          <p:nvPr>
            <p:ph type="subTitle" idx="7"/>
          </p:nvPr>
        </p:nvSpPr>
        <p:spPr>
          <a:xfrm>
            <a:off x="4583034" y="2543910"/>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5" name="Google Shape;1445;p32"/>
          <p:cNvSpPr txBox="1">
            <a:spLocks noGrp="1"/>
          </p:cNvSpPr>
          <p:nvPr>
            <p:ph type="subTitle" idx="8"/>
          </p:nvPr>
        </p:nvSpPr>
        <p:spPr>
          <a:xfrm>
            <a:off x="6426459" y="2543910"/>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6" name="Google Shape;1446;p32"/>
          <p:cNvSpPr txBox="1">
            <a:spLocks noGrp="1"/>
          </p:cNvSpPr>
          <p:nvPr>
            <p:ph type="subTitle" idx="9"/>
          </p:nvPr>
        </p:nvSpPr>
        <p:spPr>
          <a:xfrm>
            <a:off x="941935" y="2910668"/>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1447" name="Google Shape;1447;p32"/>
          <p:cNvSpPr txBox="1">
            <a:spLocks noGrp="1"/>
          </p:cNvSpPr>
          <p:nvPr>
            <p:ph type="subTitle" idx="13"/>
          </p:nvPr>
        </p:nvSpPr>
        <p:spPr>
          <a:xfrm>
            <a:off x="2785359"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48" name="Google Shape;1448;p32"/>
          <p:cNvSpPr txBox="1">
            <a:spLocks noGrp="1"/>
          </p:cNvSpPr>
          <p:nvPr>
            <p:ph type="subTitle" idx="14"/>
          </p:nvPr>
        </p:nvSpPr>
        <p:spPr>
          <a:xfrm>
            <a:off x="4628784"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49" name="Google Shape;1449;p32"/>
          <p:cNvSpPr txBox="1">
            <a:spLocks noGrp="1"/>
          </p:cNvSpPr>
          <p:nvPr>
            <p:ph type="subTitle" idx="15"/>
          </p:nvPr>
        </p:nvSpPr>
        <p:spPr>
          <a:xfrm>
            <a:off x="6472209"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pic>
        <p:nvPicPr>
          <p:cNvPr id="1450" name="Google Shape;1450;p32"/>
          <p:cNvPicPr preferRelativeResize="0"/>
          <p:nvPr/>
        </p:nvPicPr>
        <p:blipFill>
          <a:blip r:embed="rId2">
            <a:alphaModFix/>
          </a:blip>
          <a:stretch>
            <a:fillRect/>
          </a:stretch>
        </p:blipFill>
        <p:spPr>
          <a:xfrm>
            <a:off x="7421050" y="-317876"/>
            <a:ext cx="1964802" cy="15084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3">
  <p:cSld name="ONE_COLUMN_TEXT_2_1_1">
    <p:spTree>
      <p:nvGrpSpPr>
        <p:cNvPr id="1" name="Shape 1470"/>
        <p:cNvGrpSpPr/>
        <p:nvPr/>
      </p:nvGrpSpPr>
      <p:grpSpPr>
        <a:xfrm>
          <a:off x="0" y="0"/>
          <a:ext cx="0" cy="0"/>
          <a:chOff x="0" y="0"/>
          <a:chExt cx="0" cy="0"/>
        </a:xfrm>
      </p:grpSpPr>
      <p:sp>
        <p:nvSpPr>
          <p:cNvPr id="1471" name="Google Shape;1471;p34"/>
          <p:cNvSpPr txBox="1">
            <a:spLocks noGrp="1"/>
          </p:cNvSpPr>
          <p:nvPr>
            <p:ph type="title"/>
          </p:nvPr>
        </p:nvSpPr>
        <p:spPr>
          <a:xfrm>
            <a:off x="909458" y="1664014"/>
            <a:ext cx="3657600" cy="91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2" name="Google Shape;1472;p34"/>
          <p:cNvSpPr txBox="1">
            <a:spLocks noGrp="1"/>
          </p:cNvSpPr>
          <p:nvPr>
            <p:ph type="subTitle" idx="1"/>
          </p:nvPr>
        </p:nvSpPr>
        <p:spPr>
          <a:xfrm>
            <a:off x="909138" y="2587749"/>
            <a:ext cx="3657600" cy="182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latin typeface="Lato"/>
                <a:ea typeface="Lato"/>
                <a:cs typeface="Lato"/>
                <a:sym typeface="Lato"/>
              </a:defRPr>
            </a:lvl1pPr>
            <a:lvl2pPr lvl="1" algn="r" rtl="0">
              <a:lnSpc>
                <a:spcPct val="100000"/>
              </a:lnSpc>
              <a:spcBef>
                <a:spcPts val="160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473" name="Google Shape;1473;p34"/>
          <p:cNvGrpSpPr/>
          <p:nvPr/>
        </p:nvGrpSpPr>
        <p:grpSpPr>
          <a:xfrm>
            <a:off x="-2255105" y="4433249"/>
            <a:ext cx="4477807" cy="839588"/>
            <a:chOff x="3098100" y="3849750"/>
            <a:chExt cx="940775" cy="270425"/>
          </a:xfrm>
        </p:grpSpPr>
        <p:sp>
          <p:nvSpPr>
            <p:cNvPr id="1474" name="Google Shape;1474;p34"/>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4"/>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4"/>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34"/>
          <p:cNvGrpSpPr/>
          <p:nvPr/>
        </p:nvGrpSpPr>
        <p:grpSpPr>
          <a:xfrm>
            <a:off x="4038601" y="-137099"/>
            <a:ext cx="5314951" cy="5357097"/>
            <a:chOff x="4038601" y="-137099"/>
            <a:chExt cx="5314951" cy="5357097"/>
          </a:xfrm>
        </p:grpSpPr>
        <p:grpSp>
          <p:nvGrpSpPr>
            <p:cNvPr id="1478" name="Google Shape;1478;p34"/>
            <p:cNvGrpSpPr/>
            <p:nvPr/>
          </p:nvGrpSpPr>
          <p:grpSpPr>
            <a:xfrm>
              <a:off x="5827386" y="-55175"/>
              <a:ext cx="3400978" cy="5274667"/>
              <a:chOff x="5827590" y="0"/>
              <a:chExt cx="3316410" cy="5143508"/>
            </a:xfrm>
          </p:grpSpPr>
          <p:sp>
            <p:nvSpPr>
              <p:cNvPr id="1479" name="Google Shape;1479;p34"/>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4"/>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4"/>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2" name="Google Shape;1482;p34"/>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483" name="Google Shape;1483;p34"/>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2">
  <p:cSld name="CAPTION_ONLY_1">
    <p:bg>
      <p:bgPr>
        <a:noFill/>
        <a:effectLst/>
      </p:bgPr>
    </p:bg>
    <p:spTree>
      <p:nvGrpSpPr>
        <p:cNvPr id="1" name="Shape 1484"/>
        <p:cNvGrpSpPr/>
        <p:nvPr/>
      </p:nvGrpSpPr>
      <p:grpSpPr>
        <a:xfrm>
          <a:off x="0" y="0"/>
          <a:ext cx="0" cy="0"/>
          <a:chOff x="0" y="0"/>
          <a:chExt cx="0" cy="0"/>
        </a:xfrm>
      </p:grpSpPr>
      <p:sp>
        <p:nvSpPr>
          <p:cNvPr id="1485" name="Google Shape;1485;p35"/>
          <p:cNvSpPr/>
          <p:nvPr/>
        </p:nvSpPr>
        <p:spPr>
          <a:xfrm>
            <a:off x="0" y="-94075"/>
            <a:ext cx="5010300" cy="52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5"/>
          <p:cNvSpPr txBox="1">
            <a:spLocks noGrp="1"/>
          </p:cNvSpPr>
          <p:nvPr>
            <p:ph type="title"/>
          </p:nvPr>
        </p:nvSpPr>
        <p:spPr>
          <a:xfrm>
            <a:off x="914400" y="989590"/>
            <a:ext cx="2743200" cy="159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7" name="Google Shape;1487;p35"/>
          <p:cNvSpPr txBox="1">
            <a:spLocks noGrp="1"/>
          </p:cNvSpPr>
          <p:nvPr>
            <p:ph type="subTitle" idx="1"/>
          </p:nvPr>
        </p:nvSpPr>
        <p:spPr>
          <a:xfrm>
            <a:off x="914400" y="2602412"/>
            <a:ext cx="3657600" cy="18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a:endParaRPr/>
          </a:p>
        </p:txBody>
      </p:sp>
      <p:grpSp>
        <p:nvGrpSpPr>
          <p:cNvPr id="1488" name="Google Shape;1488;p35"/>
          <p:cNvGrpSpPr/>
          <p:nvPr/>
        </p:nvGrpSpPr>
        <p:grpSpPr>
          <a:xfrm>
            <a:off x="-665807" y="3431744"/>
            <a:ext cx="2280393" cy="2280580"/>
            <a:chOff x="-665807" y="3431744"/>
            <a:chExt cx="2280393" cy="2280580"/>
          </a:xfrm>
        </p:grpSpPr>
        <p:sp>
          <p:nvSpPr>
            <p:cNvPr id="1489" name="Google Shape;1489;p35"/>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35"/>
            <p:cNvGrpSpPr/>
            <p:nvPr/>
          </p:nvGrpSpPr>
          <p:grpSpPr>
            <a:xfrm rot="-5400000">
              <a:off x="-171875" y="3453684"/>
              <a:ext cx="1808401" cy="1764522"/>
              <a:chOff x="2024475" y="4433550"/>
              <a:chExt cx="623350" cy="608225"/>
            </a:xfrm>
          </p:grpSpPr>
          <p:sp>
            <p:nvSpPr>
              <p:cNvPr id="1491" name="Google Shape;1491;p35"/>
              <p:cNvSpPr/>
              <p:nvPr/>
            </p:nvSpPr>
            <p:spPr>
              <a:xfrm>
                <a:off x="2637250" y="4451875"/>
                <a:ext cx="7875" cy="4200"/>
              </a:xfrm>
              <a:custGeom>
                <a:avLst/>
                <a:gdLst/>
                <a:ahLst/>
                <a:cxnLst/>
                <a:rect l="l" t="t" r="r" b="b"/>
                <a:pathLst>
                  <a:path w="315" h="168" extrusionOk="0">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2619025"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2619025"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2637000" y="4481350"/>
                <a:ext cx="10825" cy="10850"/>
              </a:xfrm>
              <a:custGeom>
                <a:avLst/>
                <a:gdLst/>
                <a:ahLst/>
                <a:cxnLst/>
                <a:rect l="l" t="t" r="r" b="b"/>
                <a:pathLst>
                  <a:path w="433" h="434" extrusionOk="0">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2637000" y="4517375"/>
                <a:ext cx="10825" cy="10850"/>
              </a:xfrm>
              <a:custGeom>
                <a:avLst/>
                <a:gdLst/>
                <a:ahLst/>
                <a:cxnLst/>
                <a:rect l="l" t="t" r="r" b="b"/>
                <a:pathLst>
                  <a:path w="433" h="434" extrusionOk="0">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619025"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619025" y="4571375"/>
                <a:ext cx="7425" cy="8450"/>
              </a:xfrm>
              <a:custGeom>
                <a:avLst/>
                <a:gdLst/>
                <a:ahLst/>
                <a:cxnLst/>
                <a:rect l="l" t="t" r="r" b="b"/>
                <a:pathLst>
                  <a:path w="297" h="338" extrusionOk="0">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600975" y="4450775"/>
                <a:ext cx="10750" cy="5300"/>
              </a:xfrm>
              <a:custGeom>
                <a:avLst/>
                <a:gdLst/>
                <a:ahLst/>
                <a:cxnLst/>
                <a:rect l="l" t="t" r="r" b="b"/>
                <a:pathLst>
                  <a:path w="430" h="212" extrusionOk="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583000" y="446330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00975" y="448135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583000" y="4499325"/>
                <a:ext cx="10750" cy="10825"/>
              </a:xfrm>
              <a:custGeom>
                <a:avLst/>
                <a:gdLst/>
                <a:ahLst/>
                <a:cxnLst/>
                <a:rect l="l" t="t" r="r" b="b"/>
                <a:pathLst>
                  <a:path w="430" h="433" extrusionOk="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583000" y="453535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600975" y="4517375"/>
                <a:ext cx="10825" cy="10850"/>
              </a:xfrm>
              <a:custGeom>
                <a:avLst/>
                <a:gdLst/>
                <a:ahLst/>
                <a:cxnLst/>
                <a:rect l="l" t="t" r="r" b="b"/>
                <a:pathLst>
                  <a:path w="433" h="434" extrusionOk="0">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600975" y="455340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583000" y="4571375"/>
                <a:ext cx="10750" cy="10825"/>
              </a:xfrm>
              <a:custGeom>
                <a:avLst/>
                <a:gdLst/>
                <a:ahLst/>
                <a:cxnLst/>
                <a:rect l="l" t="t" r="r" b="b"/>
                <a:pathLst>
                  <a:path w="430" h="433" extrusionOk="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2600975" y="4589425"/>
                <a:ext cx="8525" cy="7875"/>
              </a:xfrm>
              <a:custGeom>
                <a:avLst/>
                <a:gdLst/>
                <a:ahLst/>
                <a:cxnLst/>
                <a:rect l="l" t="t" r="r" b="b"/>
                <a:pathLst>
                  <a:path w="341" h="315" extrusionOk="0">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2584275" y="4607650"/>
                <a:ext cx="3000" cy="1825"/>
              </a:xfrm>
              <a:custGeom>
                <a:avLst/>
                <a:gdLst/>
                <a:ahLst/>
                <a:cxnLst/>
                <a:rect l="l" t="t" r="r" b="b"/>
                <a:pathLst>
                  <a:path w="120" h="73" extrusionOk="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25468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564950" y="4449675"/>
                <a:ext cx="10825" cy="6400"/>
              </a:xfrm>
              <a:custGeom>
                <a:avLst/>
                <a:gdLst/>
                <a:ahLst/>
                <a:cxnLst/>
                <a:rect l="l" t="t" r="r" b="b"/>
                <a:pathLst>
                  <a:path w="433" h="256" extrusionOk="0">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25468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256495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25468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256495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256495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5468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5468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256495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2528900" y="4448575"/>
                <a:ext cx="10850" cy="7500"/>
              </a:xfrm>
              <a:custGeom>
                <a:avLst/>
                <a:gdLst/>
                <a:ahLst/>
                <a:cxnLst/>
                <a:rect l="l" t="t" r="r" b="b"/>
                <a:pathLst>
                  <a:path w="434" h="300" extrusionOk="0">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25108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252890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25108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252890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5108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5108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52890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252890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5108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528900" y="4625450"/>
                <a:ext cx="10525" cy="6500"/>
              </a:xfrm>
              <a:custGeom>
                <a:avLst/>
                <a:gdLst/>
                <a:ahLst/>
                <a:cxnLst/>
                <a:rect l="l" t="t" r="r" b="b"/>
                <a:pathLst>
                  <a:path w="421" h="260" extrusionOk="0">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4748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492900" y="4447450"/>
                <a:ext cx="10825" cy="8625"/>
              </a:xfrm>
              <a:custGeom>
                <a:avLst/>
                <a:gdLst/>
                <a:ahLst/>
                <a:cxnLst/>
                <a:rect l="l" t="t" r="r" b="b"/>
                <a:pathLst>
                  <a:path w="433" h="345" extrusionOk="0">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49290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24748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4748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249290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24748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249290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24748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249290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2492900" y="4625450"/>
                <a:ext cx="10825" cy="10850"/>
              </a:xfrm>
              <a:custGeom>
                <a:avLst/>
                <a:gdLst/>
                <a:ahLst/>
                <a:cxnLst/>
                <a:rect l="l" t="t" r="r" b="b"/>
                <a:pathLst>
                  <a:path w="433" h="434" extrusionOk="0">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2456850" y="4446450"/>
                <a:ext cx="10850" cy="9625"/>
              </a:xfrm>
              <a:custGeom>
                <a:avLst/>
                <a:gdLst/>
                <a:ahLst/>
                <a:cxnLst/>
                <a:rect l="l" t="t" r="r" b="b"/>
                <a:pathLst>
                  <a:path w="434" h="385" extrusionOk="0">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2438800"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2438800"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245685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2438800"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245685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45685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438800"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45685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438800"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456850" y="4625450"/>
                <a:ext cx="10850" cy="10850"/>
              </a:xfrm>
              <a:custGeom>
                <a:avLst/>
                <a:gdLst/>
                <a:ahLst/>
                <a:cxnLst/>
                <a:rect l="l" t="t" r="r" b="b"/>
                <a:pathLst>
                  <a:path w="434" h="434" extrusionOk="0">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2420850" y="4445425"/>
                <a:ext cx="10825" cy="10650"/>
              </a:xfrm>
              <a:custGeom>
                <a:avLst/>
                <a:gdLst/>
                <a:ahLst/>
                <a:cxnLst/>
                <a:rect l="l" t="t" r="r" b="b"/>
                <a:pathLst>
                  <a:path w="433" h="426" extrusionOk="0">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2402775" y="446330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2420850" y="448135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2402775" y="4499325"/>
                <a:ext cx="10850" cy="10825"/>
              </a:xfrm>
              <a:custGeom>
                <a:avLst/>
                <a:gdLst/>
                <a:ahLst/>
                <a:cxnLst/>
                <a:rect l="l" t="t" r="r" b="b"/>
                <a:pathLst>
                  <a:path w="434" h="433" extrusionOk="0">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2402775" y="453535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2420850" y="4517375"/>
                <a:ext cx="10825" cy="10850"/>
              </a:xfrm>
              <a:custGeom>
                <a:avLst/>
                <a:gdLst/>
                <a:ahLst/>
                <a:cxnLst/>
                <a:rect l="l" t="t" r="r" b="b"/>
                <a:pathLst>
                  <a:path w="433" h="434" extrusionOk="0">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420850" y="455340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402775" y="4571375"/>
                <a:ext cx="10850" cy="10825"/>
              </a:xfrm>
              <a:custGeom>
                <a:avLst/>
                <a:gdLst/>
                <a:ahLst/>
                <a:cxnLst/>
                <a:rect l="l" t="t" r="r" b="b"/>
                <a:pathLst>
                  <a:path w="434" h="433" extrusionOk="0">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2420850" y="4589425"/>
                <a:ext cx="10825" cy="10850"/>
              </a:xfrm>
              <a:custGeom>
                <a:avLst/>
                <a:gdLst/>
                <a:ahLst/>
                <a:cxnLst/>
                <a:rect l="l" t="t" r="r" b="b"/>
                <a:pathLst>
                  <a:path w="433" h="434" extrusionOk="0">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386025" y="4625450"/>
                <a:ext cx="9300" cy="4125"/>
              </a:xfrm>
              <a:custGeom>
                <a:avLst/>
                <a:gdLst/>
                <a:ahLst/>
                <a:cxnLst/>
                <a:rect l="l" t="t" r="r" b="b"/>
                <a:pathLst>
                  <a:path w="372" h="165" extrusionOk="0">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402775" y="4607400"/>
                <a:ext cx="10850" cy="10850"/>
              </a:xfrm>
              <a:custGeom>
                <a:avLst/>
                <a:gdLst/>
                <a:ahLst/>
                <a:cxnLst/>
                <a:rect l="l" t="t" r="r" b="b"/>
                <a:pathLst>
                  <a:path w="434" h="434" extrusionOk="0">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420850" y="4625450"/>
                <a:ext cx="10825" cy="9825"/>
              </a:xfrm>
              <a:custGeom>
                <a:avLst/>
                <a:gdLst/>
                <a:ahLst/>
                <a:cxnLst/>
                <a:rect l="l" t="t" r="r" b="b"/>
                <a:pathLst>
                  <a:path w="433" h="393" extrusionOk="0">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384800" y="4445325"/>
                <a:ext cx="10775" cy="10750"/>
              </a:xfrm>
              <a:custGeom>
                <a:avLst/>
                <a:gdLst/>
                <a:ahLst/>
                <a:cxnLst/>
                <a:rect l="l" t="t" r="r" b="b"/>
                <a:pathLst>
                  <a:path w="431" h="430" extrusionOk="0">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2366750" y="446330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384800" y="448135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366750" y="4499325"/>
                <a:ext cx="10850" cy="10825"/>
              </a:xfrm>
              <a:custGeom>
                <a:avLst/>
                <a:gdLst/>
                <a:ahLst/>
                <a:cxnLst/>
                <a:rect l="l" t="t" r="r" b="b"/>
                <a:pathLst>
                  <a:path w="434" h="433" extrusionOk="0">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384800" y="4517375"/>
                <a:ext cx="10775" cy="10850"/>
              </a:xfrm>
              <a:custGeom>
                <a:avLst/>
                <a:gdLst/>
                <a:ahLst/>
                <a:cxnLst/>
                <a:rect l="l" t="t" r="r" b="b"/>
                <a:pathLst>
                  <a:path w="431" h="434" extrusionOk="0">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366750" y="453535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384800" y="455340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366750" y="4571375"/>
                <a:ext cx="10850" cy="10825"/>
              </a:xfrm>
              <a:custGeom>
                <a:avLst/>
                <a:gdLst/>
                <a:ahLst/>
                <a:cxnLst/>
                <a:rect l="l" t="t" r="r" b="b"/>
                <a:pathLst>
                  <a:path w="434" h="433" extrusionOk="0">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366750" y="4607400"/>
                <a:ext cx="10850" cy="10850"/>
              </a:xfrm>
              <a:custGeom>
                <a:avLst/>
                <a:gdLst/>
                <a:ahLst/>
                <a:cxnLst/>
                <a:rect l="l" t="t" r="r" b="b"/>
                <a:pathLst>
                  <a:path w="434" h="434" extrusionOk="0">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384800" y="4589425"/>
                <a:ext cx="10775" cy="10850"/>
              </a:xfrm>
              <a:custGeom>
                <a:avLst/>
                <a:gdLst/>
                <a:ahLst/>
                <a:cxnLst/>
                <a:rect l="l" t="t" r="r" b="b"/>
                <a:pathLst>
                  <a:path w="431" h="434" extrusionOk="0">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23487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23307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233072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23487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23487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3307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3307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3487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3487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30725" y="4607400"/>
                <a:ext cx="10850" cy="10500"/>
              </a:xfrm>
              <a:custGeom>
                <a:avLst/>
                <a:gdLst/>
                <a:ahLst/>
                <a:cxnLst/>
                <a:rect l="l" t="t" r="r" b="b"/>
                <a:pathLst>
                  <a:path w="434" h="420" extrusionOk="0">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1267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29470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31267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29470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31267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29470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31267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29470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294700" y="4607400"/>
                <a:ext cx="10850" cy="6675"/>
              </a:xfrm>
              <a:custGeom>
                <a:avLst/>
                <a:gdLst/>
                <a:ahLst/>
                <a:cxnLst/>
                <a:rect l="l" t="t" r="r" b="b"/>
                <a:pathLst>
                  <a:path w="434" h="267" extrusionOk="0">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31267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27665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25867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25867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27665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25867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27665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25867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27665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27665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258675" y="4607400"/>
                <a:ext cx="10850" cy="9550"/>
              </a:xfrm>
              <a:custGeom>
                <a:avLst/>
                <a:gdLst/>
                <a:ahLst/>
                <a:cxnLst/>
                <a:rect l="l" t="t" r="r" b="b"/>
                <a:pathLst>
                  <a:path w="434" h="382" extrusionOk="0">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22265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24062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22265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24062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22265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24062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22265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24062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4062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222650" y="4607400"/>
                <a:ext cx="10850" cy="10850"/>
              </a:xfrm>
              <a:custGeom>
                <a:avLst/>
                <a:gdLst/>
                <a:ahLst/>
                <a:cxnLst/>
                <a:rect l="l" t="t" r="r" b="b"/>
                <a:pathLst>
                  <a:path w="434" h="434" extrusionOk="0">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1866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2046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2046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204588" y="4481313"/>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1866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22046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22046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21866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2046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186625" y="4607400"/>
                <a:ext cx="10850" cy="10850"/>
              </a:xfrm>
              <a:custGeom>
                <a:avLst/>
                <a:gdLst/>
                <a:ahLst/>
                <a:cxnLst/>
                <a:rect l="l" t="t" r="r" b="b"/>
                <a:pathLst>
                  <a:path w="434" h="434" extrusionOk="0">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204600" y="4625450"/>
                <a:ext cx="10850" cy="10850"/>
              </a:xfrm>
              <a:custGeom>
                <a:avLst/>
                <a:gdLst/>
                <a:ahLst/>
                <a:cxnLst/>
                <a:rect l="l" t="t" r="r" b="b"/>
                <a:pathLst>
                  <a:path w="434" h="434" extrusionOk="0">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2186625" y="4643500"/>
                <a:ext cx="10425" cy="10075"/>
              </a:xfrm>
              <a:custGeom>
                <a:avLst/>
                <a:gdLst/>
                <a:ahLst/>
                <a:cxnLst/>
                <a:rect l="l" t="t" r="r" b="b"/>
                <a:pathLst>
                  <a:path w="417" h="403" extrusionOk="0">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2152800" y="4436975"/>
                <a:ext cx="6000" cy="1125"/>
              </a:xfrm>
              <a:custGeom>
                <a:avLst/>
                <a:gdLst/>
                <a:ahLst/>
                <a:cxnLst/>
                <a:rect l="l" t="t" r="r" b="b"/>
                <a:pathLst>
                  <a:path w="240" h="45" extrusionOk="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2150600" y="446330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168575" y="4445325"/>
                <a:ext cx="10825" cy="10750"/>
              </a:xfrm>
              <a:custGeom>
                <a:avLst/>
                <a:gdLst/>
                <a:ahLst/>
                <a:cxnLst/>
                <a:rect l="l" t="t" r="r" b="b"/>
                <a:pathLst>
                  <a:path w="433" h="430" extrusionOk="0">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168575" y="448135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2150600" y="4499325"/>
                <a:ext cx="10750" cy="10825"/>
              </a:xfrm>
              <a:custGeom>
                <a:avLst/>
                <a:gdLst/>
                <a:ahLst/>
                <a:cxnLst/>
                <a:rect l="l" t="t" r="r" b="b"/>
                <a:pathLst>
                  <a:path w="430" h="433" extrusionOk="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2150600" y="453535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168575" y="4517375"/>
                <a:ext cx="10825" cy="10850"/>
              </a:xfrm>
              <a:custGeom>
                <a:avLst/>
                <a:gdLst/>
                <a:ahLst/>
                <a:cxnLst/>
                <a:rect l="l" t="t" r="r" b="b"/>
                <a:pathLst>
                  <a:path w="433" h="434" extrusionOk="0">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150600" y="4571375"/>
                <a:ext cx="10750" cy="10825"/>
              </a:xfrm>
              <a:custGeom>
                <a:avLst/>
                <a:gdLst/>
                <a:ahLst/>
                <a:cxnLst/>
                <a:rect l="l" t="t" r="r" b="b"/>
                <a:pathLst>
                  <a:path w="430" h="433" extrusionOk="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168575" y="455340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150600" y="4607400"/>
                <a:ext cx="10750" cy="10850"/>
              </a:xfrm>
              <a:custGeom>
                <a:avLst/>
                <a:gdLst/>
                <a:ahLst/>
                <a:cxnLst/>
                <a:rect l="l" t="t" r="r" b="b"/>
                <a:pathLst>
                  <a:path w="430" h="434" extrusionOk="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168575" y="4589425"/>
                <a:ext cx="10825" cy="10850"/>
              </a:xfrm>
              <a:custGeom>
                <a:avLst/>
                <a:gdLst/>
                <a:ahLst/>
                <a:cxnLst/>
                <a:rect l="l" t="t" r="r" b="b"/>
                <a:pathLst>
                  <a:path w="433" h="434" extrusionOk="0">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168575" y="4625450"/>
                <a:ext cx="10825" cy="10850"/>
              </a:xfrm>
              <a:custGeom>
                <a:avLst/>
                <a:gdLst/>
                <a:ahLst/>
                <a:cxnLst/>
                <a:rect l="l" t="t" r="r" b="b"/>
                <a:pathLst>
                  <a:path w="433" h="434" extrusionOk="0">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150600" y="4643500"/>
                <a:ext cx="10750" cy="10750"/>
              </a:xfrm>
              <a:custGeom>
                <a:avLst/>
                <a:gdLst/>
                <a:ahLst/>
                <a:cxnLst/>
                <a:rect l="l" t="t" r="r" b="b"/>
                <a:pathLst>
                  <a:path w="430" h="430" extrusionOk="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150600" y="4679550"/>
                <a:ext cx="10750" cy="10825"/>
              </a:xfrm>
              <a:custGeom>
                <a:avLst/>
                <a:gdLst/>
                <a:ahLst/>
                <a:cxnLst/>
                <a:rect l="l" t="t" r="r" b="b"/>
                <a:pathLst>
                  <a:path w="430" h="433" extrusionOk="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168575" y="4661475"/>
                <a:ext cx="10075" cy="10425"/>
              </a:xfrm>
              <a:custGeom>
                <a:avLst/>
                <a:gdLst/>
                <a:ahLst/>
                <a:cxnLst/>
                <a:rect l="l" t="t" r="r" b="b"/>
                <a:pathLst>
                  <a:path w="403" h="417" extrusionOk="0">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150600" y="4896525"/>
                <a:ext cx="3450" cy="9575"/>
              </a:xfrm>
              <a:custGeom>
                <a:avLst/>
                <a:gdLst/>
                <a:ahLst/>
                <a:cxnLst/>
                <a:rect l="l" t="t" r="r" b="b"/>
                <a:pathLst>
                  <a:path w="138" h="383" extrusionOk="0">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2150600" y="4932050"/>
                <a:ext cx="3850" cy="9975"/>
              </a:xfrm>
              <a:custGeom>
                <a:avLst/>
                <a:gdLst/>
                <a:ahLst/>
                <a:cxnLst/>
                <a:rect l="l" t="t" r="r" b="b"/>
                <a:pathLst>
                  <a:path w="154" h="399" extrusionOk="0">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2115700" y="4435800"/>
                <a:ext cx="8350" cy="2300"/>
              </a:xfrm>
              <a:custGeom>
                <a:avLst/>
                <a:gdLst/>
                <a:ahLst/>
                <a:cxnLst/>
                <a:rect l="l" t="t" r="r" b="b"/>
                <a:pathLst>
                  <a:path w="334" h="92" extrusionOk="0">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21144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2132550" y="4445325"/>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21144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2132550" y="448135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2132550" y="4517375"/>
                <a:ext cx="10850" cy="10850"/>
              </a:xfrm>
              <a:custGeom>
                <a:avLst/>
                <a:gdLst/>
                <a:ahLst/>
                <a:cxnLst/>
                <a:rect l="l" t="t" r="r" b="b"/>
                <a:pathLst>
                  <a:path w="434" h="434" extrusionOk="0">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21144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2132550" y="455340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21144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2132550" y="4589425"/>
                <a:ext cx="10850" cy="10850"/>
              </a:xfrm>
              <a:custGeom>
                <a:avLst/>
                <a:gdLst/>
                <a:ahLst/>
                <a:cxnLst/>
                <a:rect l="l" t="t" r="r" b="b"/>
                <a:pathLst>
                  <a:path w="434" h="434" extrusionOk="0">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21144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211447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2132550" y="4625450"/>
                <a:ext cx="10850" cy="10850"/>
              </a:xfrm>
              <a:custGeom>
                <a:avLst/>
                <a:gdLst/>
                <a:ahLst/>
                <a:cxnLst/>
                <a:rect l="l" t="t" r="r" b="b"/>
                <a:pathLst>
                  <a:path w="434" h="434" extrusionOk="0">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2132550" y="4661475"/>
                <a:ext cx="10850" cy="10850"/>
              </a:xfrm>
              <a:custGeom>
                <a:avLst/>
                <a:gdLst/>
                <a:ahLst/>
                <a:cxnLst/>
                <a:rect l="l" t="t" r="r" b="b"/>
                <a:pathLst>
                  <a:path w="434" h="434" extrusionOk="0">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211447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211447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132550" y="4697500"/>
                <a:ext cx="10850" cy="10850"/>
              </a:xfrm>
              <a:custGeom>
                <a:avLst/>
                <a:gdLst/>
                <a:ahLst/>
                <a:cxnLst/>
                <a:rect l="l" t="t" r="r" b="b"/>
                <a:pathLst>
                  <a:path w="434" h="434" extrusionOk="0">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211447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2132550" y="4733525"/>
                <a:ext cx="8725" cy="10850"/>
              </a:xfrm>
              <a:custGeom>
                <a:avLst/>
                <a:gdLst/>
                <a:ahLst/>
                <a:cxnLst/>
                <a:rect l="l" t="t" r="r" b="b"/>
                <a:pathLst>
                  <a:path w="349" h="434" extrusionOk="0">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211447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2132550" y="4769725"/>
                <a:ext cx="5050" cy="10600"/>
              </a:xfrm>
              <a:custGeom>
                <a:avLst/>
                <a:gdLst/>
                <a:ahLst/>
                <a:cxnLst/>
                <a:rect l="l" t="t" r="r" b="b"/>
                <a:pathLst>
                  <a:path w="202" h="424" extrusionOk="0">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2132550" y="4805575"/>
                <a:ext cx="8300" cy="10850"/>
              </a:xfrm>
              <a:custGeom>
                <a:avLst/>
                <a:gdLst/>
                <a:ahLst/>
                <a:cxnLst/>
                <a:rect l="l" t="t" r="r" b="b"/>
                <a:pathLst>
                  <a:path w="332" h="434" extrusionOk="0">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211447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2132550" y="4841700"/>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11447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11447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132550" y="487772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11447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132550" y="4913750"/>
                <a:ext cx="10850" cy="10825"/>
              </a:xfrm>
              <a:custGeom>
                <a:avLst/>
                <a:gdLst/>
                <a:ahLst/>
                <a:cxnLst/>
                <a:rect l="l" t="t" r="r" b="b"/>
                <a:pathLst>
                  <a:path w="434" h="433" extrusionOk="0">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11447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2132550" y="494977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132550" y="4985800"/>
                <a:ext cx="9400" cy="10750"/>
              </a:xfrm>
              <a:custGeom>
                <a:avLst/>
                <a:gdLst/>
                <a:ahLst/>
                <a:cxnLst/>
                <a:rect l="l" t="t" r="r" b="b"/>
                <a:pathLst>
                  <a:path w="376" h="430" extrusionOk="0">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211447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078900" y="4434675"/>
                <a:ext cx="9900" cy="3425"/>
              </a:xfrm>
              <a:custGeom>
                <a:avLst/>
                <a:gdLst/>
                <a:ahLst/>
                <a:cxnLst/>
                <a:rect l="l" t="t" r="r" b="b"/>
                <a:pathLst>
                  <a:path w="396" h="137" extrusionOk="0">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0784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09652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20784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09652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209652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20784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20784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209652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20784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096525" y="4589425"/>
                <a:ext cx="10825" cy="10850"/>
              </a:xfrm>
              <a:custGeom>
                <a:avLst/>
                <a:gdLst/>
                <a:ahLst/>
                <a:cxnLst/>
                <a:rect l="l" t="t" r="r" b="b"/>
                <a:pathLst>
                  <a:path w="433" h="434" extrusionOk="0">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2096525" y="4625450"/>
                <a:ext cx="10825" cy="10850"/>
              </a:xfrm>
              <a:custGeom>
                <a:avLst/>
                <a:gdLst/>
                <a:ahLst/>
                <a:cxnLst/>
                <a:rect l="l" t="t" r="r" b="b"/>
                <a:pathLst>
                  <a:path w="433" h="434" extrusionOk="0">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2078475" y="4643500"/>
                <a:ext cx="10825" cy="10750"/>
              </a:xfrm>
              <a:custGeom>
                <a:avLst/>
                <a:gdLst/>
                <a:ahLst/>
                <a:cxnLst/>
                <a:rect l="l" t="t" r="r" b="b"/>
                <a:pathLst>
                  <a:path w="433" h="430" extrusionOk="0">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2078475" y="467955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096525" y="4661475"/>
                <a:ext cx="10825" cy="10850"/>
              </a:xfrm>
              <a:custGeom>
                <a:avLst/>
                <a:gdLst/>
                <a:ahLst/>
                <a:cxnLst/>
                <a:rect l="l" t="t" r="r" b="b"/>
                <a:pathLst>
                  <a:path w="433" h="434" extrusionOk="0">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96525" y="469750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2078475" y="471555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2078475" y="475160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2096525" y="473352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096525" y="476955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078475" y="478760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2096525" y="480557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2078475" y="4823650"/>
                <a:ext cx="10825" cy="10825"/>
              </a:xfrm>
              <a:custGeom>
                <a:avLst/>
                <a:gdLst/>
                <a:ahLst/>
                <a:cxnLst/>
                <a:rect l="l" t="t" r="r" b="b"/>
                <a:pathLst>
                  <a:path w="433" h="433" extrusionOk="0">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2096525" y="4841700"/>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078475" y="4859650"/>
                <a:ext cx="10825" cy="10850"/>
              </a:xfrm>
              <a:custGeom>
                <a:avLst/>
                <a:gdLst/>
                <a:ahLst/>
                <a:cxnLst/>
                <a:rect l="l" t="t" r="r" b="b"/>
                <a:pathLst>
                  <a:path w="433" h="434" extrusionOk="0">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096525" y="487772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078475" y="489570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2096525" y="491375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2078475" y="493170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2096525" y="494977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078475" y="496775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096525" y="498580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2078475" y="500375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2080950" y="5039875"/>
                <a:ext cx="3500" cy="975"/>
              </a:xfrm>
              <a:custGeom>
                <a:avLst/>
                <a:gdLst/>
                <a:ahLst/>
                <a:cxnLst/>
                <a:rect l="l" t="t" r="r" b="b"/>
                <a:pathLst>
                  <a:path w="140" h="39" extrusionOk="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2096525" y="5021825"/>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042625" y="4433550"/>
                <a:ext cx="10400" cy="4550"/>
              </a:xfrm>
              <a:custGeom>
                <a:avLst/>
                <a:gdLst/>
                <a:ahLst/>
                <a:cxnLst/>
                <a:rect l="l" t="t" r="r" b="b"/>
                <a:pathLst>
                  <a:path w="416" h="182" extrusionOk="0">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0424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060500" y="4445325"/>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0424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060500" y="448135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20424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2060500" y="4517375"/>
                <a:ext cx="10850" cy="10850"/>
              </a:xfrm>
              <a:custGeom>
                <a:avLst/>
                <a:gdLst/>
                <a:ahLst/>
                <a:cxnLst/>
                <a:rect l="l" t="t" r="r" b="b"/>
                <a:pathLst>
                  <a:path w="434" h="434" extrusionOk="0">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2060500" y="455340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2024725" y="4589425"/>
                <a:ext cx="10575" cy="10850"/>
              </a:xfrm>
              <a:custGeom>
                <a:avLst/>
                <a:gdLst/>
                <a:ahLst/>
                <a:cxnLst/>
                <a:rect l="l" t="t" r="r" b="b"/>
                <a:pathLst>
                  <a:path w="423" h="434" extrusionOk="0">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20424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20424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2060500" y="4589425"/>
                <a:ext cx="10850" cy="10850"/>
              </a:xfrm>
              <a:custGeom>
                <a:avLst/>
                <a:gdLst/>
                <a:ahLst/>
                <a:cxnLst/>
                <a:rect l="l" t="t" r="r" b="b"/>
                <a:pathLst>
                  <a:path w="434" h="434" extrusionOk="0">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2025050" y="4625450"/>
                <a:ext cx="10250" cy="10850"/>
              </a:xfrm>
              <a:custGeom>
                <a:avLst/>
                <a:gdLst/>
                <a:ahLst/>
                <a:cxnLst/>
                <a:rect l="l" t="t" r="r" b="b"/>
                <a:pathLst>
                  <a:path w="410" h="434" extrusionOk="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204242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2060500" y="4625450"/>
                <a:ext cx="10850" cy="10850"/>
              </a:xfrm>
              <a:custGeom>
                <a:avLst/>
                <a:gdLst/>
                <a:ahLst/>
                <a:cxnLst/>
                <a:rect l="l" t="t" r="r" b="b"/>
                <a:pathLst>
                  <a:path w="434" h="434" extrusionOk="0">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2025325" y="4661475"/>
                <a:ext cx="9975" cy="10850"/>
              </a:xfrm>
              <a:custGeom>
                <a:avLst/>
                <a:gdLst/>
                <a:ahLst/>
                <a:cxnLst/>
                <a:rect l="l" t="t" r="r" b="b"/>
                <a:pathLst>
                  <a:path w="399" h="434" extrusionOk="0">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2060500" y="4661475"/>
                <a:ext cx="10850" cy="10850"/>
              </a:xfrm>
              <a:custGeom>
                <a:avLst/>
                <a:gdLst/>
                <a:ahLst/>
                <a:cxnLst/>
                <a:rect l="l" t="t" r="r" b="b"/>
                <a:pathLst>
                  <a:path w="434" h="434" extrusionOk="0">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2025650" y="4697500"/>
                <a:ext cx="9650" cy="10850"/>
              </a:xfrm>
              <a:custGeom>
                <a:avLst/>
                <a:gdLst/>
                <a:ahLst/>
                <a:cxnLst/>
                <a:rect l="l" t="t" r="r" b="b"/>
                <a:pathLst>
                  <a:path w="386" h="434" extrusionOk="0">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204242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2060500" y="469750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2026000" y="4733525"/>
                <a:ext cx="9300" cy="10850"/>
              </a:xfrm>
              <a:custGeom>
                <a:avLst/>
                <a:gdLst/>
                <a:ahLst/>
                <a:cxnLst/>
                <a:rect l="l" t="t" r="r" b="b"/>
                <a:pathLst>
                  <a:path w="372" h="434" extrusionOk="0">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204242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204242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2026275" y="4769550"/>
                <a:ext cx="9025" cy="10850"/>
              </a:xfrm>
              <a:custGeom>
                <a:avLst/>
                <a:gdLst/>
                <a:ahLst/>
                <a:cxnLst/>
                <a:rect l="l" t="t" r="r" b="b"/>
                <a:pathLst>
                  <a:path w="361" h="434" extrusionOk="0">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2060500" y="473352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204242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2060500" y="476955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2026600" y="4805575"/>
                <a:ext cx="8700" cy="10850"/>
              </a:xfrm>
              <a:custGeom>
                <a:avLst/>
                <a:gdLst/>
                <a:ahLst/>
                <a:cxnLst/>
                <a:rect l="l" t="t" r="r" b="b"/>
                <a:pathLst>
                  <a:path w="348" h="434" extrusionOk="0">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2060500" y="480557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2026850" y="4841700"/>
                <a:ext cx="8450" cy="10750"/>
              </a:xfrm>
              <a:custGeom>
                <a:avLst/>
                <a:gdLst/>
                <a:ahLst/>
                <a:cxnLst/>
                <a:rect l="l" t="t" r="r" b="b"/>
                <a:pathLst>
                  <a:path w="338" h="430" extrusionOk="0">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204242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2027175" y="4877725"/>
                <a:ext cx="8125" cy="10850"/>
              </a:xfrm>
              <a:custGeom>
                <a:avLst/>
                <a:gdLst/>
                <a:ahLst/>
                <a:cxnLst/>
                <a:rect l="l" t="t" r="r" b="b"/>
                <a:pathLst>
                  <a:path w="325" h="434" extrusionOk="0">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204242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2060500" y="4841700"/>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2060500" y="487772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2027525" y="4913750"/>
                <a:ext cx="7775" cy="10825"/>
              </a:xfrm>
              <a:custGeom>
                <a:avLst/>
                <a:gdLst/>
                <a:ahLst/>
                <a:cxnLst/>
                <a:rect l="l" t="t" r="r" b="b"/>
                <a:pathLst>
                  <a:path w="311" h="433" extrusionOk="0">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204242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2027800" y="4949775"/>
                <a:ext cx="7500" cy="10850"/>
              </a:xfrm>
              <a:custGeom>
                <a:avLst/>
                <a:gdLst/>
                <a:ahLst/>
                <a:cxnLst/>
                <a:rect l="l" t="t" r="r" b="b"/>
                <a:pathLst>
                  <a:path w="300" h="434" extrusionOk="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204242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2060500" y="491375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2028125" y="4985800"/>
                <a:ext cx="7175" cy="10825"/>
              </a:xfrm>
              <a:custGeom>
                <a:avLst/>
                <a:gdLst/>
                <a:ahLst/>
                <a:cxnLst/>
                <a:rect l="l" t="t" r="r" b="b"/>
                <a:pathLst>
                  <a:path w="287" h="433" extrusionOk="0">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2060500" y="494977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204242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2028475" y="5021825"/>
                <a:ext cx="6825" cy="10850"/>
              </a:xfrm>
              <a:custGeom>
                <a:avLst/>
                <a:gdLst/>
                <a:ahLst/>
                <a:cxnLst/>
                <a:rect l="l" t="t" r="r" b="b"/>
                <a:pathLst>
                  <a:path w="273" h="434" extrusionOk="0">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204242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2060500" y="498580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2045675" y="5039875"/>
                <a:ext cx="6250" cy="1900"/>
              </a:xfrm>
              <a:custGeom>
                <a:avLst/>
                <a:gdLst/>
                <a:ahLst/>
                <a:cxnLst/>
                <a:rect l="l" t="t" r="r" b="b"/>
                <a:pathLst>
                  <a:path w="250" h="76" extrusionOk="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2060500" y="5021825"/>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202447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202447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202447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202447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2" name="Google Shape;1762;p35"/>
          <p:cNvSpPr/>
          <p:nvPr/>
        </p:nvSpPr>
        <p:spPr>
          <a:xfrm rot="-4421961">
            <a:off x="2756334" y="1581448"/>
            <a:ext cx="5541644" cy="273578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35"/>
          <p:cNvGrpSpPr/>
          <p:nvPr/>
        </p:nvGrpSpPr>
        <p:grpSpPr>
          <a:xfrm>
            <a:off x="6539446" y="-344139"/>
            <a:ext cx="2878067" cy="5824284"/>
            <a:chOff x="5883539" y="-344156"/>
            <a:chExt cx="3534407" cy="5824284"/>
          </a:xfrm>
        </p:grpSpPr>
        <p:sp>
          <p:nvSpPr>
            <p:cNvPr id="1764" name="Google Shape;1764;p35"/>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35"/>
            <p:cNvGrpSpPr/>
            <p:nvPr/>
          </p:nvGrpSpPr>
          <p:grpSpPr>
            <a:xfrm flipH="1">
              <a:off x="6930507" y="-344156"/>
              <a:ext cx="2487438" cy="2254471"/>
              <a:chOff x="4895725" y="2485200"/>
              <a:chExt cx="464525" cy="744050"/>
            </a:xfrm>
          </p:grpSpPr>
          <p:sp>
            <p:nvSpPr>
              <p:cNvPr id="1770" name="Google Shape;1770;p35"/>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9" name="Google Shape;1799;p35"/>
          <p:cNvGrpSpPr/>
          <p:nvPr/>
        </p:nvGrpSpPr>
        <p:grpSpPr>
          <a:xfrm>
            <a:off x="4340703" y="4855367"/>
            <a:ext cx="2740195" cy="335138"/>
            <a:chOff x="3731103" y="4808559"/>
            <a:chExt cx="2740195" cy="335138"/>
          </a:xfrm>
        </p:grpSpPr>
        <p:sp>
          <p:nvSpPr>
            <p:cNvPr id="1800" name="Google Shape;1800;p35"/>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8"/>
        <p:cNvGrpSpPr/>
        <p:nvPr/>
      </p:nvGrpSpPr>
      <p:grpSpPr>
        <a:xfrm>
          <a:off x="0" y="0"/>
          <a:ext cx="0" cy="0"/>
          <a:chOff x="0" y="0"/>
          <a:chExt cx="0" cy="0"/>
        </a:xfrm>
      </p:grpSpPr>
      <p:sp>
        <p:nvSpPr>
          <p:cNvPr id="99" name="Google Shape;99;p5"/>
          <p:cNvSpPr txBox="1">
            <a:spLocks noGrp="1"/>
          </p:cNvSpPr>
          <p:nvPr>
            <p:ph type="ctrTitle"/>
          </p:nvPr>
        </p:nvSpPr>
        <p:spPr>
          <a:xfrm>
            <a:off x="6430548"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0" name="Google Shape;100;p5"/>
          <p:cNvSpPr txBox="1">
            <a:spLocks noGrp="1"/>
          </p:cNvSpPr>
          <p:nvPr>
            <p:ph type="subTitle" idx="1"/>
          </p:nvPr>
        </p:nvSpPr>
        <p:spPr>
          <a:xfrm>
            <a:off x="5042950" y="3122523"/>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a:endParaRPr/>
          </a:p>
        </p:txBody>
      </p:sp>
      <p:sp>
        <p:nvSpPr>
          <p:cNvPr id="101" name="Google Shape;101;p5"/>
          <p:cNvSpPr txBox="1">
            <a:spLocks noGrp="1"/>
          </p:cNvSpPr>
          <p:nvPr>
            <p:ph type="title" idx="2"/>
          </p:nvPr>
        </p:nvSpPr>
        <p:spPr>
          <a:xfrm>
            <a:off x="914238" y="507144"/>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5"/>
          <p:cNvSpPr txBox="1">
            <a:spLocks noGrp="1"/>
          </p:cNvSpPr>
          <p:nvPr>
            <p:ph type="ctrTitle" idx="3"/>
          </p:nvPr>
        </p:nvSpPr>
        <p:spPr>
          <a:xfrm>
            <a:off x="1221943"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20124D"/>
              </a:buClr>
              <a:buSzPts val="1800"/>
              <a:buNone/>
              <a:defRPr sz="18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5"/>
          <p:cNvSpPr txBox="1">
            <a:spLocks noGrp="1"/>
          </p:cNvSpPr>
          <p:nvPr>
            <p:ph type="subTitle" idx="4"/>
          </p:nvPr>
        </p:nvSpPr>
        <p:spPr>
          <a:xfrm>
            <a:off x="1359900" y="3118599"/>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160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a:endParaRPr/>
          </a:p>
        </p:txBody>
      </p:sp>
      <p:grpSp>
        <p:nvGrpSpPr>
          <p:cNvPr id="104" name="Google Shape;104;p5"/>
          <p:cNvGrpSpPr/>
          <p:nvPr/>
        </p:nvGrpSpPr>
        <p:grpSpPr>
          <a:xfrm>
            <a:off x="-720095" y="3263904"/>
            <a:ext cx="3539492" cy="2951122"/>
            <a:chOff x="-720095" y="3263904"/>
            <a:chExt cx="3539492" cy="2951122"/>
          </a:xfrm>
        </p:grpSpPr>
        <p:sp>
          <p:nvSpPr>
            <p:cNvPr id="105" name="Google Shape;105;p5"/>
            <p:cNvSpPr/>
            <p:nvPr/>
          </p:nvSpPr>
          <p:spPr>
            <a:xfrm rot="-4042627" flipH="1">
              <a:off x="-482993" y="3745959"/>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1422298" flipH="1">
              <a:off x="-289786" y="3599993"/>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5"/>
            <p:cNvPicPr preferRelativeResize="0"/>
            <p:nvPr/>
          </p:nvPicPr>
          <p:blipFill>
            <a:blip r:embed="rId2">
              <a:alphaModFix/>
            </a:blip>
            <a:stretch>
              <a:fillRect/>
            </a:stretch>
          </p:blipFill>
          <p:spPr>
            <a:xfrm>
              <a:off x="-408555" y="4129802"/>
              <a:ext cx="3227952" cy="1815723"/>
            </a:xfrm>
            <a:prstGeom prst="rect">
              <a:avLst/>
            </a:prstGeom>
            <a:noFill/>
            <a:ln>
              <a:noFill/>
            </a:ln>
          </p:spPr>
        </p:pic>
      </p:grpSp>
      <p:grpSp>
        <p:nvGrpSpPr>
          <p:cNvPr id="108" name="Google Shape;108;p5"/>
          <p:cNvGrpSpPr/>
          <p:nvPr/>
        </p:nvGrpSpPr>
        <p:grpSpPr>
          <a:xfrm>
            <a:off x="6779002" y="-295280"/>
            <a:ext cx="3020946" cy="1248196"/>
            <a:chOff x="6779002" y="-295280"/>
            <a:chExt cx="3020946" cy="1248196"/>
          </a:xfrm>
        </p:grpSpPr>
        <p:sp>
          <p:nvSpPr>
            <p:cNvPr id="109" name="Google Shape;109;p5"/>
            <p:cNvSpPr/>
            <p:nvPr/>
          </p:nvSpPr>
          <p:spPr>
            <a:xfrm rot="-10552813">
              <a:off x="7265370" y="25277"/>
              <a:ext cx="2293577" cy="846344"/>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5"/>
            <p:cNvGrpSpPr/>
            <p:nvPr/>
          </p:nvGrpSpPr>
          <p:grpSpPr>
            <a:xfrm rot="-10552854" flipH="1">
              <a:off x="6807262" y="-79993"/>
              <a:ext cx="2878776" cy="890349"/>
              <a:chOff x="3098100" y="3849750"/>
              <a:chExt cx="940775" cy="270425"/>
            </a:xfrm>
          </p:grpSpPr>
          <p:sp>
            <p:nvSpPr>
              <p:cNvPr id="111" name="Google Shape;111;p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 name="Google Shape;113;p5"/>
            <p:cNvPicPr preferRelativeResize="0"/>
            <p:nvPr/>
          </p:nvPicPr>
          <p:blipFill rotWithShape="1">
            <a:blip r:embed="rId2">
              <a:alphaModFix/>
            </a:blip>
            <a:srcRect r="67147"/>
            <a:stretch/>
          </p:blipFill>
          <p:spPr>
            <a:xfrm rot="-5400000">
              <a:off x="8361850" y="-672905"/>
              <a:ext cx="1060474" cy="181572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_1">
    <p:bg>
      <p:bgPr>
        <a:solidFill>
          <a:schemeClr val="accent1"/>
        </a:solidFill>
        <a:effectLst/>
      </p:bgPr>
    </p:bg>
    <p:spTree>
      <p:nvGrpSpPr>
        <p:cNvPr id="1" name="Shape 139"/>
        <p:cNvGrpSpPr/>
        <p:nvPr/>
      </p:nvGrpSpPr>
      <p:grpSpPr>
        <a:xfrm>
          <a:off x="0" y="0"/>
          <a:ext cx="0" cy="0"/>
          <a:chOff x="0" y="0"/>
          <a:chExt cx="0" cy="0"/>
        </a:xfrm>
      </p:grpSpPr>
      <p:sp>
        <p:nvSpPr>
          <p:cNvPr id="140" name="Google Shape;140;p8"/>
          <p:cNvSpPr txBox="1">
            <a:spLocks noGrp="1"/>
          </p:cNvSpPr>
          <p:nvPr>
            <p:ph type="ctrTitle"/>
          </p:nvPr>
        </p:nvSpPr>
        <p:spPr>
          <a:xfrm>
            <a:off x="914400" y="3284873"/>
            <a:ext cx="3651600" cy="531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Staatliches"/>
              <a:buNone/>
              <a:defRPr sz="18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8"/>
          <p:cNvSpPr txBox="1">
            <a:spLocks noGrp="1"/>
          </p:cNvSpPr>
          <p:nvPr>
            <p:ph type="subTitle" idx="1"/>
          </p:nvPr>
        </p:nvSpPr>
        <p:spPr>
          <a:xfrm>
            <a:off x="914400" y="965610"/>
            <a:ext cx="3651600" cy="231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Font typeface="Roboto Condensed Light"/>
              <a:buNone/>
              <a:defRPr sz="2400">
                <a:solidFill>
                  <a:srgbClr val="FFFFFF"/>
                </a:solidFill>
              </a:defRPr>
            </a:lvl1pPr>
            <a:lvl2pPr lvl="1"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a:endParaRPr/>
          </a:p>
        </p:txBody>
      </p:sp>
      <p:grpSp>
        <p:nvGrpSpPr>
          <p:cNvPr id="142" name="Google Shape;142;p8"/>
          <p:cNvGrpSpPr/>
          <p:nvPr/>
        </p:nvGrpSpPr>
        <p:grpSpPr>
          <a:xfrm>
            <a:off x="2493374" y="-81232"/>
            <a:ext cx="6955431" cy="5329506"/>
            <a:chOff x="2493374" y="-81232"/>
            <a:chExt cx="6955431" cy="5329506"/>
          </a:xfrm>
        </p:grpSpPr>
        <p:sp>
          <p:nvSpPr>
            <p:cNvPr id="143" name="Google Shape;143;p8"/>
            <p:cNvSpPr/>
            <p:nvPr/>
          </p:nvSpPr>
          <p:spPr>
            <a:xfrm rot="10800000" flipH="1">
              <a:off x="4366399" y="335155"/>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rot="10800000" flipH="1">
              <a:off x="4323086" y="4314893"/>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10800000" flipH="1">
              <a:off x="3363131" y="-81230"/>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10800000" flipH="1">
              <a:off x="7314957" y="222473"/>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10800000" flipH="1">
              <a:off x="7135398" y="-81228"/>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8"/>
            <p:cNvGrpSpPr/>
            <p:nvPr/>
          </p:nvGrpSpPr>
          <p:grpSpPr>
            <a:xfrm>
              <a:off x="2493374" y="-81232"/>
              <a:ext cx="3958471" cy="1281175"/>
              <a:chOff x="2493374" y="-81232"/>
              <a:chExt cx="3958471" cy="1281175"/>
            </a:xfrm>
          </p:grpSpPr>
          <p:sp>
            <p:nvSpPr>
              <p:cNvPr id="149" name="Google Shape;149;p8"/>
              <p:cNvSpPr/>
              <p:nvPr/>
            </p:nvSpPr>
            <p:spPr>
              <a:xfrm rot="10800000" flipH="1">
                <a:off x="2493374" y="-81232"/>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10800000" flipH="1">
                <a:off x="3363131" y="-81227"/>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8"/>
            <p:cNvSpPr/>
            <p:nvPr/>
          </p:nvSpPr>
          <p:spPr>
            <a:xfrm rot="10800000" flipH="1">
              <a:off x="6530534" y="703175"/>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8"/>
            <p:cNvPicPr preferRelativeResize="0"/>
            <p:nvPr/>
          </p:nvPicPr>
          <p:blipFill>
            <a:blip r:embed="rId2">
              <a:alphaModFix/>
            </a:blip>
            <a:stretch>
              <a:fillRect/>
            </a:stretch>
          </p:blipFill>
          <p:spPr>
            <a:xfrm>
              <a:off x="4551674" y="-76200"/>
              <a:ext cx="4820928" cy="2711761"/>
            </a:xfrm>
            <a:prstGeom prst="rect">
              <a:avLst/>
            </a:prstGeom>
            <a:noFill/>
            <a:ln>
              <a:noFill/>
            </a:ln>
          </p:spPr>
        </p:pic>
        <p:pic>
          <p:nvPicPr>
            <p:cNvPr id="153" name="Google Shape;153;p8"/>
            <p:cNvPicPr preferRelativeResize="0"/>
            <p:nvPr/>
          </p:nvPicPr>
          <p:blipFill rotWithShape="1">
            <a:blip r:embed="rId3">
              <a:alphaModFix/>
            </a:blip>
            <a:srcRect l="29507" t="-10800" b="10800"/>
            <a:stretch/>
          </p:blipFill>
          <p:spPr>
            <a:xfrm>
              <a:off x="5033275" y="1724850"/>
              <a:ext cx="4415530" cy="352342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FFFFFF"/>
        </a:solidFill>
        <a:effectLst/>
      </p:bgPr>
    </p:bg>
    <p:spTree>
      <p:nvGrpSpPr>
        <p:cNvPr id="1" name="Shape 154"/>
        <p:cNvGrpSpPr/>
        <p:nvPr/>
      </p:nvGrpSpPr>
      <p:grpSpPr>
        <a:xfrm>
          <a:off x="0" y="0"/>
          <a:ext cx="0" cy="0"/>
          <a:chOff x="0" y="0"/>
          <a:chExt cx="0" cy="0"/>
        </a:xfrm>
      </p:grpSpPr>
      <p:sp>
        <p:nvSpPr>
          <p:cNvPr id="155" name="Google Shape;155;p9"/>
          <p:cNvSpPr txBox="1">
            <a:spLocks noGrp="1"/>
          </p:cNvSpPr>
          <p:nvPr>
            <p:ph type="subTitle" idx="1"/>
          </p:nvPr>
        </p:nvSpPr>
        <p:spPr>
          <a:xfrm flipH="1">
            <a:off x="2894200" y="3121150"/>
            <a:ext cx="3525600" cy="3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6" name="Google Shape;156;p9"/>
          <p:cNvSpPr txBox="1">
            <a:spLocks noGrp="1"/>
          </p:cNvSpPr>
          <p:nvPr>
            <p:ph type="ctrTitle"/>
          </p:nvPr>
        </p:nvSpPr>
        <p:spPr>
          <a:xfrm flipH="1">
            <a:off x="668300" y="2732350"/>
            <a:ext cx="7977300" cy="38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7" name="Google Shape;157;p9"/>
          <p:cNvSpPr txBox="1">
            <a:spLocks noGrp="1"/>
          </p:cNvSpPr>
          <p:nvPr>
            <p:ph type="subTitle" idx="2"/>
          </p:nvPr>
        </p:nvSpPr>
        <p:spPr>
          <a:xfrm flipH="1">
            <a:off x="914550" y="3108302"/>
            <a:ext cx="7299900" cy="3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8" name="Google Shape;158;p9"/>
          <p:cNvSpPr txBox="1">
            <a:spLocks noGrp="1"/>
          </p:cNvSpPr>
          <p:nvPr>
            <p:ph type="ctrTitle" idx="3"/>
          </p:nvPr>
        </p:nvSpPr>
        <p:spPr>
          <a:xfrm flipH="1">
            <a:off x="914250" y="2579950"/>
            <a:ext cx="7299900" cy="5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9" name="Google Shape;159;p9"/>
          <p:cNvSpPr txBox="1">
            <a:spLocks noGrp="1"/>
          </p:cNvSpPr>
          <p:nvPr>
            <p:ph type="title" idx="4" hasCustomPrompt="1"/>
          </p:nvPr>
        </p:nvSpPr>
        <p:spPr>
          <a:xfrm>
            <a:off x="2691300" y="1948575"/>
            <a:ext cx="3734100" cy="62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160" name="Google Shape;160;p9"/>
          <p:cNvSpPr/>
          <p:nvPr/>
        </p:nvSpPr>
        <p:spPr>
          <a:xfrm>
            <a:off x="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a:off x="-40223" y="-142013"/>
            <a:ext cx="1291147" cy="2218459"/>
            <a:chOff x="4895725" y="2485200"/>
            <a:chExt cx="464525" cy="744050"/>
          </a:xfrm>
        </p:grpSpPr>
        <p:sp>
          <p:nvSpPr>
            <p:cNvPr id="163" name="Google Shape;163;p9"/>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9"/>
          <p:cNvGrpSpPr/>
          <p:nvPr/>
        </p:nvGrpSpPr>
        <p:grpSpPr>
          <a:xfrm>
            <a:off x="6290393" y="4651784"/>
            <a:ext cx="3005329" cy="548185"/>
            <a:chOff x="6290110" y="4651689"/>
            <a:chExt cx="2765556" cy="548185"/>
          </a:xfrm>
        </p:grpSpPr>
        <p:sp>
          <p:nvSpPr>
            <p:cNvPr id="194" name="Google Shape;194;p9"/>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_1">
    <p:bg>
      <p:bgPr>
        <a:solidFill>
          <a:schemeClr val="accent1"/>
        </a:solidFill>
        <a:effectLst/>
      </p:bgPr>
    </p:bg>
    <p:spTree>
      <p:nvGrpSpPr>
        <p:cNvPr id="1" name="Shape 2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_1_1">
    <p:bg>
      <p:bgPr>
        <a:solidFill>
          <a:srgbClr val="FFFFFF"/>
        </a:solidFill>
        <a:effectLst/>
      </p:bgPr>
    </p:bg>
    <p:spTree>
      <p:nvGrpSpPr>
        <p:cNvPr id="1" name="Shape 256"/>
        <p:cNvGrpSpPr/>
        <p:nvPr/>
      </p:nvGrpSpPr>
      <p:grpSpPr>
        <a:xfrm>
          <a:off x="0" y="0"/>
          <a:ext cx="0" cy="0"/>
          <a:chOff x="0" y="0"/>
          <a:chExt cx="0" cy="0"/>
        </a:xfrm>
      </p:grpSpPr>
      <p:grpSp>
        <p:nvGrpSpPr>
          <p:cNvPr id="257" name="Google Shape;257;p14"/>
          <p:cNvGrpSpPr/>
          <p:nvPr/>
        </p:nvGrpSpPr>
        <p:grpSpPr>
          <a:xfrm>
            <a:off x="5861375" y="4178175"/>
            <a:ext cx="3351600" cy="1021698"/>
            <a:chOff x="5861375" y="4178175"/>
            <a:chExt cx="3351600" cy="1021698"/>
          </a:xfrm>
        </p:grpSpPr>
        <p:sp>
          <p:nvSpPr>
            <p:cNvPr id="258" name="Google Shape;258;p14"/>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14"/>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260" name="Google Shape;260;p14"/>
          <p:cNvGrpSpPr/>
          <p:nvPr/>
        </p:nvGrpSpPr>
        <p:grpSpPr>
          <a:xfrm>
            <a:off x="-103000" y="-237275"/>
            <a:ext cx="4656024" cy="2635100"/>
            <a:chOff x="-103000" y="-237275"/>
            <a:chExt cx="4656024" cy="2635100"/>
          </a:xfrm>
        </p:grpSpPr>
        <p:sp>
          <p:nvSpPr>
            <p:cNvPr id="261" name="Google Shape;261;p14"/>
            <p:cNvSpPr/>
            <p:nvPr/>
          </p:nvSpPr>
          <p:spPr>
            <a:xfrm>
              <a:off x="-1905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1905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14"/>
            <p:cNvPicPr preferRelativeResize="0"/>
            <p:nvPr/>
          </p:nvPicPr>
          <p:blipFill rotWithShape="1">
            <a:blip r:embed="rId3">
              <a:alphaModFix/>
            </a:blip>
            <a:srcRect t="39" b="29"/>
            <a:stretch/>
          </p:blipFill>
          <p:spPr>
            <a:xfrm>
              <a:off x="-103000" y="-237275"/>
              <a:ext cx="1360299" cy="2331747"/>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1_1_1_1">
    <p:bg>
      <p:bgPr>
        <a:solidFill>
          <a:srgbClr val="FFFFFF"/>
        </a:solidFill>
        <a:effectLst/>
      </p:bgPr>
    </p:bg>
    <p:spTree>
      <p:nvGrpSpPr>
        <p:cNvPr id="1" name="Shape 264"/>
        <p:cNvGrpSpPr/>
        <p:nvPr/>
      </p:nvGrpSpPr>
      <p:grpSpPr>
        <a:xfrm>
          <a:off x="0" y="0"/>
          <a:ext cx="0" cy="0"/>
          <a:chOff x="0" y="0"/>
          <a:chExt cx="0" cy="0"/>
        </a:xfrm>
      </p:grpSpPr>
      <p:grpSp>
        <p:nvGrpSpPr>
          <p:cNvPr id="265" name="Google Shape;265;p15"/>
          <p:cNvGrpSpPr/>
          <p:nvPr/>
        </p:nvGrpSpPr>
        <p:grpSpPr>
          <a:xfrm>
            <a:off x="6002520" y="-102719"/>
            <a:ext cx="4477807" cy="5398619"/>
            <a:chOff x="6002520" y="-102719"/>
            <a:chExt cx="4477807" cy="5398619"/>
          </a:xfrm>
        </p:grpSpPr>
        <p:sp>
          <p:nvSpPr>
            <p:cNvPr id="266" name="Google Shape;266;p15"/>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15"/>
            <p:cNvGrpSpPr/>
            <p:nvPr/>
          </p:nvGrpSpPr>
          <p:grpSpPr>
            <a:xfrm>
              <a:off x="6002520" y="4318199"/>
              <a:ext cx="4477807" cy="839588"/>
              <a:chOff x="3098100" y="3849750"/>
              <a:chExt cx="940775" cy="270425"/>
            </a:xfrm>
          </p:grpSpPr>
          <p:sp>
            <p:nvSpPr>
              <p:cNvPr id="271" name="Google Shape;271;p15"/>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4" name="Google Shape;274;p15"/>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275" name="Google Shape;275;p15"/>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276" name="Google Shape;276;p15"/>
          <p:cNvGrpSpPr/>
          <p:nvPr/>
        </p:nvGrpSpPr>
        <p:grpSpPr>
          <a:xfrm>
            <a:off x="-1461898" y="-365531"/>
            <a:ext cx="4517288" cy="5656681"/>
            <a:chOff x="-1461898" y="-365531"/>
            <a:chExt cx="4517288" cy="5656681"/>
          </a:xfrm>
        </p:grpSpPr>
        <p:grpSp>
          <p:nvGrpSpPr>
            <p:cNvPr id="277" name="Google Shape;277;p15"/>
            <p:cNvGrpSpPr/>
            <p:nvPr/>
          </p:nvGrpSpPr>
          <p:grpSpPr>
            <a:xfrm rot="-373055" flipH="1">
              <a:off x="-1188897" y="-165939"/>
              <a:ext cx="3971287" cy="5257164"/>
              <a:chOff x="3268325" y="3013975"/>
              <a:chExt cx="1443800" cy="1106200"/>
            </a:xfrm>
          </p:grpSpPr>
          <p:sp>
            <p:nvSpPr>
              <p:cNvPr id="278" name="Google Shape;278;p15"/>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4" name="Google Shape;284;p15"/>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285" name="Google Shape;285;p15"/>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4">
  <p:cSld name="CUSTOM_1_1_1_1_1">
    <p:bg>
      <p:bgPr>
        <a:solidFill>
          <a:schemeClr val="accent1"/>
        </a:solidFill>
        <a:effectLst/>
      </p:bgPr>
    </p:bg>
    <p:spTree>
      <p:nvGrpSpPr>
        <p:cNvPr id="1" name="Shape 286"/>
        <p:cNvGrpSpPr/>
        <p:nvPr/>
      </p:nvGrpSpPr>
      <p:grpSpPr>
        <a:xfrm>
          <a:off x="0" y="0"/>
          <a:ext cx="0" cy="0"/>
          <a:chOff x="0" y="0"/>
          <a:chExt cx="0" cy="0"/>
        </a:xfrm>
      </p:grpSpPr>
      <p:grpSp>
        <p:nvGrpSpPr>
          <p:cNvPr id="287" name="Google Shape;287;p16"/>
          <p:cNvGrpSpPr/>
          <p:nvPr/>
        </p:nvGrpSpPr>
        <p:grpSpPr>
          <a:xfrm>
            <a:off x="7588037" y="-344128"/>
            <a:ext cx="1753419" cy="5824284"/>
            <a:chOff x="5883539" y="-344156"/>
            <a:chExt cx="3534407" cy="5824284"/>
          </a:xfrm>
        </p:grpSpPr>
        <p:sp>
          <p:nvSpPr>
            <p:cNvPr id="288" name="Google Shape;288;p16"/>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6"/>
            <p:cNvGrpSpPr/>
            <p:nvPr/>
          </p:nvGrpSpPr>
          <p:grpSpPr>
            <a:xfrm flipH="1">
              <a:off x="6930507" y="-344156"/>
              <a:ext cx="2487438" cy="2254471"/>
              <a:chOff x="4895725" y="2485200"/>
              <a:chExt cx="464525" cy="744050"/>
            </a:xfrm>
          </p:grpSpPr>
          <p:sp>
            <p:nvSpPr>
              <p:cNvPr id="294" name="Google Shape;294;p16"/>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16"/>
          <p:cNvSpPr/>
          <p:nvPr/>
        </p:nvSpPr>
        <p:spPr>
          <a:xfrm rot="10800000">
            <a:off x="-25632" y="330110"/>
            <a:ext cx="1733468"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a:off x="1663806" y="-162474"/>
            <a:ext cx="2346874"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a:off x="-952031" y="-131121"/>
            <a:ext cx="1670156" cy="5209246"/>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a:off x="-952059" y="-162472"/>
            <a:ext cx="1801202"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a:off x="1422029" y="-162475"/>
            <a:ext cx="3317595"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rot="10800000">
            <a:off x="1663806" y="-162470"/>
            <a:ext cx="2346874"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rot="10800000">
            <a:off x="174620" y="1110048"/>
            <a:ext cx="514394"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rot="10800000">
            <a:off x="-412593" y="1039045"/>
            <a:ext cx="18660" cy="21903"/>
          </a:xfrm>
          <a:custGeom>
            <a:avLst/>
            <a:gdLst/>
            <a:ahLst/>
            <a:cxnLst/>
            <a:rect l="l" t="t" r="r" b="b"/>
            <a:pathLst>
              <a:path w="293" h="256" extrusionOk="0">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rot="10800000">
            <a:off x="-393997" y="1039045"/>
            <a:ext cx="17196" cy="18310"/>
          </a:xfrm>
          <a:custGeom>
            <a:avLst/>
            <a:gdLst/>
            <a:ahLst/>
            <a:cxnLst/>
            <a:rect l="l" t="t" r="r" b="b"/>
            <a:pathLst>
              <a:path w="270" h="214" extrusionOk="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16"/>
          <p:cNvGrpSpPr/>
          <p:nvPr/>
        </p:nvGrpSpPr>
        <p:grpSpPr>
          <a:xfrm>
            <a:off x="-476598" y="-70488"/>
            <a:ext cx="2770000" cy="1075737"/>
            <a:chOff x="-476598" y="-70488"/>
            <a:chExt cx="2770000" cy="1075737"/>
          </a:xfrm>
        </p:grpSpPr>
        <p:sp>
          <p:nvSpPr>
            <p:cNvPr id="333" name="Google Shape;333;p16"/>
            <p:cNvSpPr/>
            <p:nvPr/>
          </p:nvSpPr>
          <p:spPr>
            <a:xfrm rot="10800000">
              <a:off x="-476598" y="953998"/>
              <a:ext cx="38212" cy="51250"/>
            </a:xfrm>
            <a:custGeom>
              <a:avLst/>
              <a:gdLst/>
              <a:ahLst/>
              <a:cxnLst/>
              <a:rect l="l" t="t" r="r" b="b"/>
              <a:pathLst>
                <a:path w="600" h="599" extrusionOk="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10800000">
              <a:off x="-413230" y="894193"/>
              <a:ext cx="19297" cy="25582"/>
            </a:xfrm>
            <a:custGeom>
              <a:avLst/>
              <a:gdLst/>
              <a:ahLst/>
              <a:cxnLst/>
              <a:rect l="l" t="t" r="r" b="b"/>
              <a:pathLst>
                <a:path w="303" h="299" extrusionOk="0">
                  <a:moveTo>
                    <a:pt x="0" y="1"/>
                  </a:moveTo>
                  <a:lnTo>
                    <a:pt x="0" y="298"/>
                  </a:lnTo>
                  <a:lnTo>
                    <a:pt x="303" y="298"/>
                  </a:lnTo>
                  <a:cubicBezTo>
                    <a:pt x="303" y="133"/>
                    <a:pt x="16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rot="10800000">
              <a:off x="-413230" y="868439"/>
              <a:ext cx="19297" cy="25839"/>
            </a:xfrm>
            <a:custGeom>
              <a:avLst/>
              <a:gdLst/>
              <a:ahLst/>
              <a:cxnLst/>
              <a:rect l="l" t="t" r="r" b="b"/>
              <a:pathLst>
                <a:path w="303" h="302" extrusionOk="0">
                  <a:moveTo>
                    <a:pt x="0" y="0"/>
                  </a:moveTo>
                  <a:lnTo>
                    <a:pt x="0" y="301"/>
                  </a:lnTo>
                  <a:cubicBezTo>
                    <a:pt x="166" y="301"/>
                    <a:pt x="303" y="164"/>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rot="10800000">
              <a:off x="-413230" y="723588"/>
              <a:ext cx="19297" cy="25411"/>
            </a:xfrm>
            <a:custGeom>
              <a:avLst/>
              <a:gdLst/>
              <a:ahLst/>
              <a:cxnLst/>
              <a:rect l="l" t="t" r="r" b="b"/>
              <a:pathLst>
                <a:path w="303" h="297" extrusionOk="0">
                  <a:moveTo>
                    <a:pt x="0" y="0"/>
                  </a:moveTo>
                  <a:lnTo>
                    <a:pt x="0" y="297"/>
                  </a:lnTo>
                  <a:lnTo>
                    <a:pt x="303" y="297"/>
                  </a:lnTo>
                  <a:cubicBezTo>
                    <a:pt x="303" y="131"/>
                    <a:pt x="1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rot="10800000">
              <a:off x="-476598" y="783308"/>
              <a:ext cx="38212" cy="51336"/>
            </a:xfrm>
            <a:custGeom>
              <a:avLst/>
              <a:gdLst/>
              <a:ahLst/>
              <a:cxnLst/>
              <a:rect l="l" t="t" r="r" b="b"/>
              <a:pathLst>
                <a:path w="600" h="600" extrusionOk="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rot="10800000">
              <a:off x="-413230" y="697749"/>
              <a:ext cx="19297" cy="25925"/>
            </a:xfrm>
            <a:custGeom>
              <a:avLst/>
              <a:gdLst/>
              <a:ahLst/>
              <a:cxnLst/>
              <a:rect l="l" t="t" r="r" b="b"/>
              <a:pathLst>
                <a:path w="303" h="303" extrusionOk="0">
                  <a:moveTo>
                    <a:pt x="0" y="1"/>
                  </a:moveTo>
                  <a:lnTo>
                    <a:pt x="0" y="303"/>
                  </a:lnTo>
                  <a:cubicBezTo>
                    <a:pt x="166" y="303"/>
                    <a:pt x="303" y="170"/>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rot="10800000">
              <a:off x="-476598" y="612617"/>
              <a:ext cx="38212" cy="50908"/>
            </a:xfrm>
            <a:custGeom>
              <a:avLst/>
              <a:gdLst/>
              <a:ahLst/>
              <a:cxnLst/>
              <a:rect l="l" t="t" r="r" b="b"/>
              <a:pathLst>
                <a:path w="600" h="595" extrusionOk="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rot="10800000">
              <a:off x="-413230" y="552469"/>
              <a:ext cx="19297" cy="25925"/>
            </a:xfrm>
            <a:custGeom>
              <a:avLst/>
              <a:gdLst/>
              <a:ahLst/>
              <a:cxnLst/>
              <a:rect l="l" t="t" r="r" b="b"/>
              <a:pathLst>
                <a:path w="303" h="303" extrusionOk="0">
                  <a:moveTo>
                    <a:pt x="0" y="0"/>
                  </a:moveTo>
                  <a:lnTo>
                    <a:pt x="0" y="302"/>
                  </a:lnTo>
                  <a:lnTo>
                    <a:pt x="303" y="302"/>
                  </a:lnTo>
                  <a:cubicBezTo>
                    <a:pt x="303" y="133"/>
                    <a:pt x="1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10800000">
              <a:off x="-413230" y="381864"/>
              <a:ext cx="19297" cy="25839"/>
            </a:xfrm>
            <a:custGeom>
              <a:avLst/>
              <a:gdLst/>
              <a:ahLst/>
              <a:cxnLst/>
              <a:rect l="l" t="t" r="r" b="b"/>
              <a:pathLst>
                <a:path w="303" h="302" extrusionOk="0">
                  <a:moveTo>
                    <a:pt x="0" y="1"/>
                  </a:moveTo>
                  <a:lnTo>
                    <a:pt x="0" y="302"/>
                  </a:lnTo>
                  <a:lnTo>
                    <a:pt x="303" y="302"/>
                  </a:lnTo>
                  <a:cubicBezTo>
                    <a:pt x="303" y="136"/>
                    <a:pt x="16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10800000">
              <a:off x="-413230" y="527143"/>
              <a:ext cx="19297" cy="25411"/>
            </a:xfrm>
            <a:custGeom>
              <a:avLst/>
              <a:gdLst/>
              <a:ahLst/>
              <a:cxnLst/>
              <a:rect l="l" t="t" r="r" b="b"/>
              <a:pathLst>
                <a:path w="303" h="297" extrusionOk="0">
                  <a:moveTo>
                    <a:pt x="0" y="0"/>
                  </a:moveTo>
                  <a:lnTo>
                    <a:pt x="0" y="297"/>
                  </a:lnTo>
                  <a:cubicBezTo>
                    <a:pt x="166" y="297"/>
                    <a:pt x="303" y="166"/>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10800000">
              <a:off x="-476598" y="441498"/>
              <a:ext cx="38212" cy="51422"/>
            </a:xfrm>
            <a:custGeom>
              <a:avLst/>
              <a:gdLst/>
              <a:ahLst/>
              <a:cxnLst/>
              <a:rect l="l" t="t" r="r" b="b"/>
              <a:pathLst>
                <a:path w="600" h="601" extrusionOk="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10800000">
              <a:off x="-413230" y="211087"/>
              <a:ext cx="19297" cy="26010"/>
            </a:xfrm>
            <a:custGeom>
              <a:avLst/>
              <a:gdLst/>
              <a:ahLst/>
              <a:cxnLst/>
              <a:rect l="l" t="t" r="r" b="b"/>
              <a:pathLst>
                <a:path w="303" h="304" extrusionOk="0">
                  <a:moveTo>
                    <a:pt x="0" y="1"/>
                  </a:moveTo>
                  <a:lnTo>
                    <a:pt x="0" y="303"/>
                  </a:lnTo>
                  <a:lnTo>
                    <a:pt x="303" y="303"/>
                  </a:lnTo>
                  <a:cubicBezTo>
                    <a:pt x="303" y="138"/>
                    <a:pt x="16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10800000">
              <a:off x="-413230" y="356367"/>
              <a:ext cx="19297" cy="25582"/>
            </a:xfrm>
            <a:custGeom>
              <a:avLst/>
              <a:gdLst/>
              <a:ahLst/>
              <a:cxnLst/>
              <a:rect l="l" t="t" r="r" b="b"/>
              <a:pathLst>
                <a:path w="303" h="299" extrusionOk="0">
                  <a:moveTo>
                    <a:pt x="0" y="1"/>
                  </a:moveTo>
                  <a:lnTo>
                    <a:pt x="0" y="298"/>
                  </a:lnTo>
                  <a:cubicBezTo>
                    <a:pt x="166" y="298"/>
                    <a:pt x="303" y="166"/>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10800000">
              <a:off x="-476598" y="270893"/>
              <a:ext cx="38212" cy="51250"/>
            </a:xfrm>
            <a:custGeom>
              <a:avLst/>
              <a:gdLst/>
              <a:ahLst/>
              <a:cxnLst/>
              <a:rect l="l" t="t" r="r" b="b"/>
              <a:pathLst>
                <a:path w="600" h="599" extrusionOk="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10800000">
              <a:off x="-413230" y="185762"/>
              <a:ext cx="19297" cy="25411"/>
            </a:xfrm>
            <a:custGeom>
              <a:avLst/>
              <a:gdLst/>
              <a:ahLst/>
              <a:cxnLst/>
              <a:rect l="l" t="t" r="r" b="b"/>
              <a:pathLst>
                <a:path w="303" h="297" extrusionOk="0">
                  <a:moveTo>
                    <a:pt x="0" y="0"/>
                  </a:moveTo>
                  <a:lnTo>
                    <a:pt x="0" y="297"/>
                  </a:lnTo>
                  <a:cubicBezTo>
                    <a:pt x="166" y="297"/>
                    <a:pt x="303" y="165"/>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10800000">
              <a:off x="-413230" y="40482"/>
              <a:ext cx="19297" cy="25839"/>
            </a:xfrm>
            <a:custGeom>
              <a:avLst/>
              <a:gdLst/>
              <a:ahLst/>
              <a:cxnLst/>
              <a:rect l="l" t="t" r="r" b="b"/>
              <a:pathLst>
                <a:path w="303" h="302" extrusionOk="0">
                  <a:moveTo>
                    <a:pt x="0" y="0"/>
                  </a:moveTo>
                  <a:lnTo>
                    <a:pt x="0" y="301"/>
                  </a:lnTo>
                  <a:lnTo>
                    <a:pt x="303" y="301"/>
                  </a:lnTo>
                  <a:cubicBezTo>
                    <a:pt x="303" y="136"/>
                    <a:pt x="1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10800000">
              <a:off x="-476598" y="100117"/>
              <a:ext cx="38212" cy="51422"/>
            </a:xfrm>
            <a:custGeom>
              <a:avLst/>
              <a:gdLst/>
              <a:ahLst/>
              <a:cxnLst/>
              <a:rect l="l" t="t" r="r" b="b"/>
              <a:pathLst>
                <a:path w="600" h="601" extrusionOk="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10800000">
              <a:off x="-413230" y="15071"/>
              <a:ext cx="19297" cy="25497"/>
            </a:xfrm>
            <a:custGeom>
              <a:avLst/>
              <a:gdLst/>
              <a:ahLst/>
              <a:cxnLst/>
              <a:rect l="l" t="t" r="r" b="b"/>
              <a:pathLst>
                <a:path w="303" h="298" extrusionOk="0">
                  <a:moveTo>
                    <a:pt x="0" y="0"/>
                  </a:moveTo>
                  <a:lnTo>
                    <a:pt x="0" y="298"/>
                  </a:lnTo>
                  <a:cubicBezTo>
                    <a:pt x="166" y="298"/>
                    <a:pt x="303" y="166"/>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10800000">
              <a:off x="-476598" y="-70488"/>
              <a:ext cx="38212" cy="51336"/>
            </a:xfrm>
            <a:custGeom>
              <a:avLst/>
              <a:gdLst/>
              <a:ahLst/>
              <a:cxnLst/>
              <a:rect l="l" t="t" r="r" b="b"/>
              <a:pathLst>
                <a:path w="600" h="600" extrusionOk="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10800000">
              <a:off x="-393997" y="894193"/>
              <a:ext cx="19042" cy="25582"/>
            </a:xfrm>
            <a:custGeom>
              <a:avLst/>
              <a:gdLst/>
              <a:ahLst/>
              <a:cxnLst/>
              <a:rect l="l" t="t" r="r" b="b"/>
              <a:pathLst>
                <a:path w="299" h="299" extrusionOk="0">
                  <a:moveTo>
                    <a:pt x="298" y="1"/>
                  </a:moveTo>
                  <a:cubicBezTo>
                    <a:pt x="133" y="1"/>
                    <a:pt x="1" y="133"/>
                    <a:pt x="1" y="298"/>
                  </a:cubicBezTo>
                  <a:lnTo>
                    <a:pt x="298" y="298"/>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10800000">
              <a:off x="-286178" y="894193"/>
              <a:ext cx="19297" cy="25582"/>
            </a:xfrm>
            <a:custGeom>
              <a:avLst/>
              <a:gdLst/>
              <a:ahLst/>
              <a:cxnLst/>
              <a:rect l="l" t="t" r="r" b="b"/>
              <a:pathLst>
                <a:path w="303" h="299" extrusionOk="0">
                  <a:moveTo>
                    <a:pt x="0" y="1"/>
                  </a:moveTo>
                  <a:lnTo>
                    <a:pt x="0" y="298"/>
                  </a:lnTo>
                  <a:lnTo>
                    <a:pt x="302" y="298"/>
                  </a:lnTo>
                  <a:cubicBezTo>
                    <a:pt x="302" y="133"/>
                    <a:pt x="16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10800000">
              <a:off x="-349545" y="953998"/>
              <a:ext cx="38212" cy="51250"/>
            </a:xfrm>
            <a:custGeom>
              <a:avLst/>
              <a:gdLst/>
              <a:ahLst/>
              <a:cxnLst/>
              <a:rect l="l" t="t" r="r" b="b"/>
              <a:pathLst>
                <a:path w="600" h="599" extrusionOk="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10800000">
              <a:off x="-349545" y="783308"/>
              <a:ext cx="38212" cy="51336"/>
            </a:xfrm>
            <a:custGeom>
              <a:avLst/>
              <a:gdLst/>
              <a:ahLst/>
              <a:cxnLst/>
              <a:rect l="l" t="t" r="r" b="b"/>
              <a:pathLst>
                <a:path w="600" h="600" extrusionOk="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10800000">
              <a:off x="-393997" y="723588"/>
              <a:ext cx="19042" cy="25411"/>
            </a:xfrm>
            <a:custGeom>
              <a:avLst/>
              <a:gdLst/>
              <a:ahLst/>
              <a:cxnLst/>
              <a:rect l="l" t="t" r="r" b="b"/>
              <a:pathLst>
                <a:path w="299" h="297" extrusionOk="0">
                  <a:moveTo>
                    <a:pt x="298" y="0"/>
                  </a:moveTo>
                  <a:cubicBezTo>
                    <a:pt x="133" y="0"/>
                    <a:pt x="1" y="131"/>
                    <a:pt x="1" y="297"/>
                  </a:cubicBezTo>
                  <a:lnTo>
                    <a:pt x="298" y="297"/>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rot="10800000">
              <a:off x="-286178" y="723588"/>
              <a:ext cx="19297" cy="25411"/>
            </a:xfrm>
            <a:custGeom>
              <a:avLst/>
              <a:gdLst/>
              <a:ahLst/>
              <a:cxnLst/>
              <a:rect l="l" t="t" r="r" b="b"/>
              <a:pathLst>
                <a:path w="303" h="297" extrusionOk="0">
                  <a:moveTo>
                    <a:pt x="0" y="0"/>
                  </a:moveTo>
                  <a:lnTo>
                    <a:pt x="0" y="297"/>
                  </a:lnTo>
                  <a:lnTo>
                    <a:pt x="302" y="297"/>
                  </a:lnTo>
                  <a:cubicBezTo>
                    <a:pt x="302" y="131"/>
                    <a:pt x="16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rot="10800000">
              <a:off x="-393997" y="868439"/>
              <a:ext cx="19042" cy="25839"/>
            </a:xfrm>
            <a:custGeom>
              <a:avLst/>
              <a:gdLst/>
              <a:ahLst/>
              <a:cxnLst/>
              <a:rect l="l" t="t" r="r" b="b"/>
              <a:pathLst>
                <a:path w="299" h="302" extrusionOk="0">
                  <a:moveTo>
                    <a:pt x="1" y="0"/>
                  </a:moveTo>
                  <a:cubicBezTo>
                    <a:pt x="1" y="164"/>
                    <a:pt x="133" y="301"/>
                    <a:pt x="298" y="301"/>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rot="10800000">
              <a:off x="-286178" y="868439"/>
              <a:ext cx="19297" cy="25839"/>
            </a:xfrm>
            <a:custGeom>
              <a:avLst/>
              <a:gdLst/>
              <a:ahLst/>
              <a:cxnLst/>
              <a:rect l="l" t="t" r="r" b="b"/>
              <a:pathLst>
                <a:path w="303" h="302" extrusionOk="0">
                  <a:moveTo>
                    <a:pt x="0" y="0"/>
                  </a:moveTo>
                  <a:lnTo>
                    <a:pt x="0" y="301"/>
                  </a:lnTo>
                  <a:cubicBezTo>
                    <a:pt x="165" y="301"/>
                    <a:pt x="302" y="164"/>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rot="10800000">
              <a:off x="-349545" y="612617"/>
              <a:ext cx="38212" cy="50908"/>
            </a:xfrm>
            <a:custGeom>
              <a:avLst/>
              <a:gdLst/>
              <a:ahLst/>
              <a:cxnLst/>
              <a:rect l="l" t="t" r="r" b="b"/>
              <a:pathLst>
                <a:path w="600" h="595" extrusionOk="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rot="10800000">
              <a:off x="-286178" y="552469"/>
              <a:ext cx="19297" cy="25925"/>
            </a:xfrm>
            <a:custGeom>
              <a:avLst/>
              <a:gdLst/>
              <a:ahLst/>
              <a:cxnLst/>
              <a:rect l="l" t="t" r="r" b="b"/>
              <a:pathLst>
                <a:path w="303" h="303" extrusionOk="0">
                  <a:moveTo>
                    <a:pt x="0" y="0"/>
                  </a:moveTo>
                  <a:lnTo>
                    <a:pt x="0" y="302"/>
                  </a:lnTo>
                  <a:lnTo>
                    <a:pt x="302" y="302"/>
                  </a:lnTo>
                  <a:cubicBezTo>
                    <a:pt x="302" y="133"/>
                    <a:pt x="16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rot="10800000">
              <a:off x="-393997" y="697749"/>
              <a:ext cx="19042" cy="25925"/>
            </a:xfrm>
            <a:custGeom>
              <a:avLst/>
              <a:gdLst/>
              <a:ahLst/>
              <a:cxnLst/>
              <a:rect l="l" t="t" r="r" b="b"/>
              <a:pathLst>
                <a:path w="299" h="303" extrusionOk="0">
                  <a:moveTo>
                    <a:pt x="1" y="1"/>
                  </a:moveTo>
                  <a:cubicBezTo>
                    <a:pt x="1" y="170"/>
                    <a:pt x="133" y="303"/>
                    <a:pt x="298" y="303"/>
                  </a:cubicBez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rot="10800000">
              <a:off x="-286178" y="697749"/>
              <a:ext cx="19297" cy="25925"/>
            </a:xfrm>
            <a:custGeom>
              <a:avLst/>
              <a:gdLst/>
              <a:ahLst/>
              <a:cxnLst/>
              <a:rect l="l" t="t" r="r" b="b"/>
              <a:pathLst>
                <a:path w="303" h="303" extrusionOk="0">
                  <a:moveTo>
                    <a:pt x="0" y="1"/>
                  </a:moveTo>
                  <a:lnTo>
                    <a:pt x="0" y="303"/>
                  </a:lnTo>
                  <a:cubicBezTo>
                    <a:pt x="165" y="303"/>
                    <a:pt x="302" y="170"/>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rot="10800000">
              <a:off x="-393997" y="552469"/>
              <a:ext cx="19042" cy="25925"/>
            </a:xfrm>
            <a:custGeom>
              <a:avLst/>
              <a:gdLst/>
              <a:ahLst/>
              <a:cxnLst/>
              <a:rect l="l" t="t" r="r" b="b"/>
              <a:pathLst>
                <a:path w="299" h="303" extrusionOk="0">
                  <a:moveTo>
                    <a:pt x="298" y="0"/>
                  </a:moveTo>
                  <a:cubicBezTo>
                    <a:pt x="133" y="0"/>
                    <a:pt x="1" y="133"/>
                    <a:pt x="1" y="302"/>
                  </a:cubicBezTo>
                  <a:lnTo>
                    <a:pt x="298" y="302"/>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rot="10800000">
              <a:off x="-393997" y="381864"/>
              <a:ext cx="19042" cy="25839"/>
            </a:xfrm>
            <a:custGeom>
              <a:avLst/>
              <a:gdLst/>
              <a:ahLst/>
              <a:cxnLst/>
              <a:rect l="l" t="t" r="r" b="b"/>
              <a:pathLst>
                <a:path w="299" h="302" extrusionOk="0">
                  <a:moveTo>
                    <a:pt x="298" y="1"/>
                  </a:moveTo>
                  <a:cubicBezTo>
                    <a:pt x="133" y="1"/>
                    <a:pt x="1" y="136"/>
                    <a:pt x="1" y="302"/>
                  </a:cubicBezTo>
                  <a:lnTo>
                    <a:pt x="298" y="302"/>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rot="10800000">
              <a:off x="-286178" y="527143"/>
              <a:ext cx="19297" cy="25411"/>
            </a:xfrm>
            <a:custGeom>
              <a:avLst/>
              <a:gdLst/>
              <a:ahLst/>
              <a:cxnLst/>
              <a:rect l="l" t="t" r="r" b="b"/>
              <a:pathLst>
                <a:path w="303" h="297" extrusionOk="0">
                  <a:moveTo>
                    <a:pt x="0" y="0"/>
                  </a:moveTo>
                  <a:lnTo>
                    <a:pt x="0" y="297"/>
                  </a:lnTo>
                  <a:cubicBezTo>
                    <a:pt x="165" y="297"/>
                    <a:pt x="302" y="166"/>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rot="10800000">
              <a:off x="-393997" y="527143"/>
              <a:ext cx="19042" cy="25411"/>
            </a:xfrm>
            <a:custGeom>
              <a:avLst/>
              <a:gdLst/>
              <a:ahLst/>
              <a:cxnLst/>
              <a:rect l="l" t="t" r="r" b="b"/>
              <a:pathLst>
                <a:path w="299" h="297" extrusionOk="0">
                  <a:moveTo>
                    <a:pt x="1" y="0"/>
                  </a:moveTo>
                  <a:cubicBezTo>
                    <a:pt x="1" y="166"/>
                    <a:pt x="133" y="297"/>
                    <a:pt x="298" y="297"/>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rot="10800000">
              <a:off x="-349545" y="441498"/>
              <a:ext cx="38212" cy="51422"/>
            </a:xfrm>
            <a:custGeom>
              <a:avLst/>
              <a:gdLst/>
              <a:ahLst/>
              <a:cxnLst/>
              <a:rect l="l" t="t" r="r" b="b"/>
              <a:pathLst>
                <a:path w="600" h="601" extrusionOk="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rot="10800000">
              <a:off x="-286178" y="381864"/>
              <a:ext cx="19297" cy="25839"/>
            </a:xfrm>
            <a:custGeom>
              <a:avLst/>
              <a:gdLst/>
              <a:ahLst/>
              <a:cxnLst/>
              <a:rect l="l" t="t" r="r" b="b"/>
              <a:pathLst>
                <a:path w="303" h="302" extrusionOk="0">
                  <a:moveTo>
                    <a:pt x="0" y="1"/>
                  </a:moveTo>
                  <a:lnTo>
                    <a:pt x="0" y="302"/>
                  </a:lnTo>
                  <a:lnTo>
                    <a:pt x="302" y="302"/>
                  </a:lnTo>
                  <a:cubicBezTo>
                    <a:pt x="302" y="136"/>
                    <a:pt x="16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rot="10800000">
              <a:off x="-286178" y="211087"/>
              <a:ext cx="19297" cy="26010"/>
            </a:xfrm>
            <a:custGeom>
              <a:avLst/>
              <a:gdLst/>
              <a:ahLst/>
              <a:cxnLst/>
              <a:rect l="l" t="t" r="r" b="b"/>
              <a:pathLst>
                <a:path w="303" h="304" extrusionOk="0">
                  <a:moveTo>
                    <a:pt x="0" y="1"/>
                  </a:moveTo>
                  <a:lnTo>
                    <a:pt x="0" y="303"/>
                  </a:lnTo>
                  <a:lnTo>
                    <a:pt x="302" y="303"/>
                  </a:lnTo>
                  <a:cubicBezTo>
                    <a:pt x="302" y="138"/>
                    <a:pt x="16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10800000">
              <a:off x="-286178" y="356367"/>
              <a:ext cx="19297" cy="25582"/>
            </a:xfrm>
            <a:custGeom>
              <a:avLst/>
              <a:gdLst/>
              <a:ahLst/>
              <a:cxnLst/>
              <a:rect l="l" t="t" r="r" b="b"/>
              <a:pathLst>
                <a:path w="303" h="299" extrusionOk="0">
                  <a:moveTo>
                    <a:pt x="0" y="1"/>
                  </a:moveTo>
                  <a:lnTo>
                    <a:pt x="0" y="298"/>
                  </a:lnTo>
                  <a:cubicBezTo>
                    <a:pt x="165" y="298"/>
                    <a:pt x="302" y="166"/>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rot="10800000">
              <a:off x="-349545" y="270893"/>
              <a:ext cx="38212" cy="51250"/>
            </a:xfrm>
            <a:custGeom>
              <a:avLst/>
              <a:gdLst/>
              <a:ahLst/>
              <a:cxnLst/>
              <a:rect l="l" t="t" r="r" b="b"/>
              <a:pathLst>
                <a:path w="600" h="599" extrusionOk="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rot="10800000">
              <a:off x="-393997"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rot="10800000">
              <a:off x="-393997" y="356367"/>
              <a:ext cx="19042" cy="25582"/>
            </a:xfrm>
            <a:custGeom>
              <a:avLst/>
              <a:gdLst/>
              <a:ahLst/>
              <a:cxnLst/>
              <a:rect l="l" t="t" r="r" b="b"/>
              <a:pathLst>
                <a:path w="299" h="299" extrusionOk="0">
                  <a:moveTo>
                    <a:pt x="1" y="1"/>
                  </a:moveTo>
                  <a:cubicBezTo>
                    <a:pt x="1" y="166"/>
                    <a:pt x="133" y="298"/>
                    <a:pt x="298" y="298"/>
                  </a:cubicBez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rot="10800000">
              <a:off x="-393997"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rot="10800000">
              <a:off x="-393997"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rot="10800000">
              <a:off x="-286178"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rot="10800000">
              <a:off x="-286178"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rot="10800000">
              <a:off x="-349545" y="100117"/>
              <a:ext cx="38212" cy="51422"/>
            </a:xfrm>
            <a:custGeom>
              <a:avLst/>
              <a:gdLst/>
              <a:ahLst/>
              <a:cxnLst/>
              <a:rect l="l" t="t" r="r" b="b"/>
              <a:pathLst>
                <a:path w="600" h="601" extrusionOk="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rot="10800000">
              <a:off x="-34954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rot="10800000">
              <a:off x="-393997"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rot="10800000">
              <a:off x="-286178"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rot="10800000">
              <a:off x="-222493" y="953999"/>
              <a:ext cx="37002" cy="37646"/>
            </a:xfrm>
            <a:custGeom>
              <a:avLst/>
              <a:gdLst/>
              <a:ahLst/>
              <a:cxnLst/>
              <a:rect l="l" t="t" r="r" b="b"/>
              <a:pathLst>
                <a:path w="581" h="440" extrusionOk="0">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rot="10800000">
              <a:off x="-266945" y="894193"/>
              <a:ext cx="18979" cy="25582"/>
            </a:xfrm>
            <a:custGeom>
              <a:avLst/>
              <a:gdLst/>
              <a:ahLst/>
              <a:cxnLst/>
              <a:rect l="l" t="t" r="r" b="b"/>
              <a:pathLst>
                <a:path w="298" h="299" extrusionOk="0">
                  <a:moveTo>
                    <a:pt x="297" y="1"/>
                  </a:moveTo>
                  <a:cubicBezTo>
                    <a:pt x="133" y="1"/>
                    <a:pt x="1" y="133"/>
                    <a:pt x="1" y="298"/>
                  </a:cubicBezTo>
                  <a:lnTo>
                    <a:pt x="297" y="298"/>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rot="10800000">
              <a:off x="-158807" y="894193"/>
              <a:ext cx="18979" cy="25582"/>
            </a:xfrm>
            <a:custGeom>
              <a:avLst/>
              <a:gdLst/>
              <a:ahLst/>
              <a:cxnLst/>
              <a:rect l="l" t="t" r="r" b="b"/>
              <a:pathLst>
                <a:path w="298" h="299" extrusionOk="0">
                  <a:moveTo>
                    <a:pt x="1" y="1"/>
                  </a:moveTo>
                  <a:lnTo>
                    <a:pt x="1" y="298"/>
                  </a:lnTo>
                  <a:lnTo>
                    <a:pt x="297" y="298"/>
                  </a:lnTo>
                  <a:cubicBezTo>
                    <a:pt x="297" y="133"/>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rot="10800000">
              <a:off x="-158807" y="868439"/>
              <a:ext cx="18979" cy="25839"/>
            </a:xfrm>
            <a:custGeom>
              <a:avLst/>
              <a:gdLst/>
              <a:ahLst/>
              <a:cxnLst/>
              <a:rect l="l" t="t" r="r" b="b"/>
              <a:pathLst>
                <a:path w="298" h="302" extrusionOk="0">
                  <a:moveTo>
                    <a:pt x="1" y="0"/>
                  </a:moveTo>
                  <a:lnTo>
                    <a:pt x="1" y="301"/>
                  </a:lnTo>
                  <a:cubicBezTo>
                    <a:pt x="166" y="301"/>
                    <a:pt x="297" y="164"/>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rot="10800000">
              <a:off x="-158807" y="723588"/>
              <a:ext cx="18979" cy="25411"/>
            </a:xfrm>
            <a:custGeom>
              <a:avLst/>
              <a:gdLst/>
              <a:ahLst/>
              <a:cxnLst/>
              <a:rect l="l" t="t" r="r" b="b"/>
              <a:pathLst>
                <a:path w="298" h="297" extrusionOk="0">
                  <a:moveTo>
                    <a:pt x="1" y="0"/>
                  </a:moveTo>
                  <a:lnTo>
                    <a:pt x="1" y="297"/>
                  </a:lnTo>
                  <a:lnTo>
                    <a:pt x="297" y="297"/>
                  </a:lnTo>
                  <a:cubicBezTo>
                    <a:pt x="297" y="131"/>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rot="10800000">
              <a:off x="-222493" y="783308"/>
              <a:ext cx="38149" cy="51336"/>
            </a:xfrm>
            <a:custGeom>
              <a:avLst/>
              <a:gdLst/>
              <a:ahLst/>
              <a:cxnLst/>
              <a:rect l="l" t="t" r="r" b="b"/>
              <a:pathLst>
                <a:path w="599" h="600" extrusionOk="0">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rot="10800000">
              <a:off x="-266945" y="868439"/>
              <a:ext cx="18979" cy="25839"/>
            </a:xfrm>
            <a:custGeom>
              <a:avLst/>
              <a:gdLst/>
              <a:ahLst/>
              <a:cxnLst/>
              <a:rect l="l" t="t" r="r" b="b"/>
              <a:pathLst>
                <a:path w="298" h="302" extrusionOk="0">
                  <a:moveTo>
                    <a:pt x="1" y="0"/>
                  </a:moveTo>
                  <a:cubicBezTo>
                    <a:pt x="1" y="164"/>
                    <a:pt x="133" y="301"/>
                    <a:pt x="297" y="301"/>
                  </a:cubicBez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rot="10800000">
              <a:off x="-266945" y="723588"/>
              <a:ext cx="18979" cy="25411"/>
            </a:xfrm>
            <a:custGeom>
              <a:avLst/>
              <a:gdLst/>
              <a:ahLst/>
              <a:cxnLst/>
              <a:rect l="l" t="t" r="r" b="b"/>
              <a:pathLst>
                <a:path w="298" h="297" extrusionOk="0">
                  <a:moveTo>
                    <a:pt x="297" y="0"/>
                  </a:moveTo>
                  <a:cubicBezTo>
                    <a:pt x="133" y="0"/>
                    <a:pt x="1" y="131"/>
                    <a:pt x="1" y="297"/>
                  </a:cubicBezTo>
                  <a:lnTo>
                    <a:pt x="297" y="297"/>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rot="10800000">
              <a:off x="-222493" y="612617"/>
              <a:ext cx="38149" cy="50908"/>
            </a:xfrm>
            <a:custGeom>
              <a:avLst/>
              <a:gdLst/>
              <a:ahLst/>
              <a:cxnLst/>
              <a:rect l="l" t="t" r="r" b="b"/>
              <a:pathLst>
                <a:path w="599" h="595" extrusionOk="0">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rot="10800000">
              <a:off x="-266945" y="697749"/>
              <a:ext cx="18979" cy="25925"/>
            </a:xfrm>
            <a:custGeom>
              <a:avLst/>
              <a:gdLst/>
              <a:ahLst/>
              <a:cxnLst/>
              <a:rect l="l" t="t" r="r" b="b"/>
              <a:pathLst>
                <a:path w="298" h="303" extrusionOk="0">
                  <a:moveTo>
                    <a:pt x="1" y="1"/>
                  </a:moveTo>
                  <a:cubicBezTo>
                    <a:pt x="1" y="170"/>
                    <a:pt x="133" y="303"/>
                    <a:pt x="297" y="303"/>
                  </a:cubicBez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rot="10800000">
              <a:off x="-158807" y="552469"/>
              <a:ext cx="18979" cy="25925"/>
            </a:xfrm>
            <a:custGeom>
              <a:avLst/>
              <a:gdLst/>
              <a:ahLst/>
              <a:cxnLst/>
              <a:rect l="l" t="t" r="r" b="b"/>
              <a:pathLst>
                <a:path w="298" h="303" extrusionOk="0">
                  <a:moveTo>
                    <a:pt x="1" y="0"/>
                  </a:moveTo>
                  <a:lnTo>
                    <a:pt x="1" y="302"/>
                  </a:lnTo>
                  <a:lnTo>
                    <a:pt x="297" y="302"/>
                  </a:lnTo>
                  <a:cubicBezTo>
                    <a:pt x="297" y="133"/>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rot="10800000">
              <a:off x="-158807" y="697749"/>
              <a:ext cx="18979" cy="25925"/>
            </a:xfrm>
            <a:custGeom>
              <a:avLst/>
              <a:gdLst/>
              <a:ahLst/>
              <a:cxnLst/>
              <a:rect l="l" t="t" r="r" b="b"/>
              <a:pathLst>
                <a:path w="298" h="303" extrusionOk="0">
                  <a:moveTo>
                    <a:pt x="1" y="1"/>
                  </a:moveTo>
                  <a:lnTo>
                    <a:pt x="1" y="303"/>
                  </a:lnTo>
                  <a:cubicBezTo>
                    <a:pt x="166" y="303"/>
                    <a:pt x="297" y="170"/>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rot="10800000">
              <a:off x="-266945" y="552469"/>
              <a:ext cx="18979" cy="25925"/>
            </a:xfrm>
            <a:custGeom>
              <a:avLst/>
              <a:gdLst/>
              <a:ahLst/>
              <a:cxnLst/>
              <a:rect l="l" t="t" r="r" b="b"/>
              <a:pathLst>
                <a:path w="298" h="303" extrusionOk="0">
                  <a:moveTo>
                    <a:pt x="297" y="0"/>
                  </a:moveTo>
                  <a:cubicBezTo>
                    <a:pt x="133" y="0"/>
                    <a:pt x="1" y="133"/>
                    <a:pt x="1" y="302"/>
                  </a:cubicBezTo>
                  <a:lnTo>
                    <a:pt x="297" y="302"/>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rot="10800000">
              <a:off x="-222493" y="441498"/>
              <a:ext cx="38149" cy="51422"/>
            </a:xfrm>
            <a:custGeom>
              <a:avLst/>
              <a:gdLst/>
              <a:ahLst/>
              <a:cxnLst/>
              <a:rect l="l" t="t" r="r" b="b"/>
              <a:pathLst>
                <a:path w="599" h="601" extrusionOk="0">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rot="10800000">
              <a:off x="-158807" y="527143"/>
              <a:ext cx="18979" cy="25411"/>
            </a:xfrm>
            <a:custGeom>
              <a:avLst/>
              <a:gdLst/>
              <a:ahLst/>
              <a:cxnLst/>
              <a:rect l="l" t="t" r="r" b="b"/>
              <a:pathLst>
                <a:path w="298" h="297" extrusionOk="0">
                  <a:moveTo>
                    <a:pt x="1" y="0"/>
                  </a:moveTo>
                  <a:lnTo>
                    <a:pt x="1" y="297"/>
                  </a:lnTo>
                  <a:cubicBezTo>
                    <a:pt x="166" y="297"/>
                    <a:pt x="297" y="166"/>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rot="10800000">
              <a:off x="-158807" y="381864"/>
              <a:ext cx="18979" cy="25839"/>
            </a:xfrm>
            <a:custGeom>
              <a:avLst/>
              <a:gdLst/>
              <a:ahLst/>
              <a:cxnLst/>
              <a:rect l="l" t="t" r="r" b="b"/>
              <a:pathLst>
                <a:path w="298" h="302" extrusionOk="0">
                  <a:moveTo>
                    <a:pt x="1" y="1"/>
                  </a:moveTo>
                  <a:lnTo>
                    <a:pt x="1" y="302"/>
                  </a:lnTo>
                  <a:lnTo>
                    <a:pt x="297" y="302"/>
                  </a:lnTo>
                  <a:cubicBezTo>
                    <a:pt x="297" y="136"/>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rot="10800000">
              <a:off x="-266945" y="381864"/>
              <a:ext cx="18979" cy="25839"/>
            </a:xfrm>
            <a:custGeom>
              <a:avLst/>
              <a:gdLst/>
              <a:ahLst/>
              <a:cxnLst/>
              <a:rect l="l" t="t" r="r" b="b"/>
              <a:pathLst>
                <a:path w="298" h="302" extrusionOk="0">
                  <a:moveTo>
                    <a:pt x="297" y="1"/>
                  </a:moveTo>
                  <a:cubicBezTo>
                    <a:pt x="133" y="1"/>
                    <a:pt x="1" y="136"/>
                    <a:pt x="1" y="302"/>
                  </a:cubicBezTo>
                  <a:lnTo>
                    <a:pt x="297" y="302"/>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rot="10800000">
              <a:off x="-266945" y="527143"/>
              <a:ext cx="18979" cy="25411"/>
            </a:xfrm>
            <a:custGeom>
              <a:avLst/>
              <a:gdLst/>
              <a:ahLst/>
              <a:cxnLst/>
              <a:rect l="l" t="t" r="r" b="b"/>
              <a:pathLst>
                <a:path w="298" h="297" extrusionOk="0">
                  <a:moveTo>
                    <a:pt x="1" y="0"/>
                  </a:moveTo>
                  <a:cubicBezTo>
                    <a:pt x="1" y="166"/>
                    <a:pt x="133" y="297"/>
                    <a:pt x="297" y="297"/>
                  </a:cubicBez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rot="10800000">
              <a:off x="-266945" y="211087"/>
              <a:ext cx="18979" cy="26010"/>
            </a:xfrm>
            <a:custGeom>
              <a:avLst/>
              <a:gdLst/>
              <a:ahLst/>
              <a:cxnLst/>
              <a:rect l="l" t="t" r="r" b="b"/>
              <a:pathLst>
                <a:path w="298" h="304" extrusionOk="0">
                  <a:moveTo>
                    <a:pt x="297" y="1"/>
                  </a:moveTo>
                  <a:cubicBezTo>
                    <a:pt x="133" y="1"/>
                    <a:pt x="1" y="138"/>
                    <a:pt x="1" y="303"/>
                  </a:cubicBezTo>
                  <a:lnTo>
                    <a:pt x="297" y="303"/>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rot="10800000">
              <a:off x="-158807"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rot="10800000">
              <a:off x="-158807"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10800000">
              <a:off x="-266945" y="356367"/>
              <a:ext cx="18979" cy="25582"/>
            </a:xfrm>
            <a:custGeom>
              <a:avLst/>
              <a:gdLst/>
              <a:ahLst/>
              <a:cxnLst/>
              <a:rect l="l" t="t" r="r" b="b"/>
              <a:pathLst>
                <a:path w="298" h="299" extrusionOk="0">
                  <a:moveTo>
                    <a:pt x="1" y="1"/>
                  </a:moveTo>
                  <a:cubicBezTo>
                    <a:pt x="1" y="166"/>
                    <a:pt x="133" y="298"/>
                    <a:pt x="297" y="298"/>
                  </a:cubicBez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0800000">
              <a:off x="-222493" y="270893"/>
              <a:ext cx="38149" cy="51250"/>
            </a:xfrm>
            <a:custGeom>
              <a:avLst/>
              <a:gdLst/>
              <a:ahLst/>
              <a:cxnLst/>
              <a:rect l="l" t="t" r="r" b="b"/>
              <a:pathLst>
                <a:path w="599" h="599" extrusionOk="0">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rot="10800000">
              <a:off x="-266945" y="185762"/>
              <a:ext cx="18979" cy="25411"/>
            </a:xfrm>
            <a:custGeom>
              <a:avLst/>
              <a:gdLst/>
              <a:ahLst/>
              <a:cxnLst/>
              <a:rect l="l" t="t" r="r" b="b"/>
              <a:pathLst>
                <a:path w="298" h="297" extrusionOk="0">
                  <a:moveTo>
                    <a:pt x="1" y="0"/>
                  </a:moveTo>
                  <a:cubicBezTo>
                    <a:pt x="1" y="165"/>
                    <a:pt x="133" y="297"/>
                    <a:pt x="297" y="297"/>
                  </a:cubicBez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rot="10800000">
              <a:off x="-158807"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rot="10800000">
              <a:off x="-266945" y="40482"/>
              <a:ext cx="18979" cy="25839"/>
            </a:xfrm>
            <a:custGeom>
              <a:avLst/>
              <a:gdLst/>
              <a:ahLst/>
              <a:cxnLst/>
              <a:rect l="l" t="t" r="r" b="b"/>
              <a:pathLst>
                <a:path w="298" h="302" extrusionOk="0">
                  <a:moveTo>
                    <a:pt x="297" y="0"/>
                  </a:moveTo>
                  <a:cubicBezTo>
                    <a:pt x="133" y="0"/>
                    <a:pt x="1" y="136"/>
                    <a:pt x="1" y="301"/>
                  </a:cubicBezTo>
                  <a:lnTo>
                    <a:pt x="297" y="301"/>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rot="10800000">
              <a:off x="-158807"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rot="10800000">
              <a:off x="-222493" y="100117"/>
              <a:ext cx="38149" cy="51422"/>
            </a:xfrm>
            <a:custGeom>
              <a:avLst/>
              <a:gdLst/>
              <a:ahLst/>
              <a:cxnLst/>
              <a:rect l="l" t="t" r="r" b="b"/>
              <a:pathLst>
                <a:path w="599" h="601" extrusionOk="0">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rot="10800000">
              <a:off x="-222493" y="-70488"/>
              <a:ext cx="38149" cy="51336"/>
            </a:xfrm>
            <a:custGeom>
              <a:avLst/>
              <a:gdLst/>
              <a:ahLst/>
              <a:cxnLst/>
              <a:rect l="l" t="t" r="r" b="b"/>
              <a:pathLst>
                <a:path w="599" h="600" extrusionOk="0">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rot="10800000">
              <a:off x="-266945" y="15071"/>
              <a:ext cx="18979" cy="25497"/>
            </a:xfrm>
            <a:custGeom>
              <a:avLst/>
              <a:gdLst/>
              <a:ahLst/>
              <a:cxnLst/>
              <a:rect l="l" t="t" r="r" b="b"/>
              <a:pathLst>
                <a:path w="298" h="298" extrusionOk="0">
                  <a:moveTo>
                    <a:pt x="1" y="0"/>
                  </a:moveTo>
                  <a:cubicBezTo>
                    <a:pt x="1" y="166"/>
                    <a:pt x="133" y="298"/>
                    <a:pt x="297" y="298"/>
                  </a:cubicBez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rot="10800000">
              <a:off x="-158807"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rot="10800000">
              <a:off x="-139892" y="894193"/>
              <a:ext cx="18979" cy="25582"/>
            </a:xfrm>
            <a:custGeom>
              <a:avLst/>
              <a:gdLst/>
              <a:ahLst/>
              <a:cxnLst/>
              <a:rect l="l" t="t" r="r" b="b"/>
              <a:pathLst>
                <a:path w="298" h="299" extrusionOk="0">
                  <a:moveTo>
                    <a:pt x="298" y="1"/>
                  </a:moveTo>
                  <a:cubicBezTo>
                    <a:pt x="133" y="1"/>
                    <a:pt x="0" y="133"/>
                    <a:pt x="0" y="298"/>
                  </a:cubicBezTo>
                  <a:lnTo>
                    <a:pt x="298" y="298"/>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rot="10800000">
              <a:off x="-95440" y="783308"/>
              <a:ext cx="38212" cy="51336"/>
            </a:xfrm>
            <a:custGeom>
              <a:avLst/>
              <a:gdLst/>
              <a:ahLst/>
              <a:cxnLst/>
              <a:rect l="l" t="t" r="r" b="b"/>
              <a:pathLst>
                <a:path w="600" h="600" extrusionOk="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10800000">
              <a:off x="-139892" y="868439"/>
              <a:ext cx="18979" cy="25839"/>
            </a:xfrm>
            <a:custGeom>
              <a:avLst/>
              <a:gdLst/>
              <a:ahLst/>
              <a:cxnLst/>
              <a:rect l="l" t="t" r="r" b="b"/>
              <a:pathLst>
                <a:path w="298" h="302" extrusionOk="0">
                  <a:moveTo>
                    <a:pt x="0" y="0"/>
                  </a:moveTo>
                  <a:cubicBezTo>
                    <a:pt x="0" y="164"/>
                    <a:pt x="133" y="301"/>
                    <a:pt x="298" y="301"/>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rot="10800000">
              <a:off x="-31818" y="723588"/>
              <a:ext cx="19042" cy="25411"/>
            </a:xfrm>
            <a:custGeom>
              <a:avLst/>
              <a:gdLst/>
              <a:ahLst/>
              <a:cxnLst/>
              <a:rect l="l" t="t" r="r" b="b"/>
              <a:pathLst>
                <a:path w="299" h="297" extrusionOk="0">
                  <a:moveTo>
                    <a:pt x="1" y="0"/>
                  </a:moveTo>
                  <a:lnTo>
                    <a:pt x="1" y="297"/>
                  </a:lnTo>
                  <a:lnTo>
                    <a:pt x="298" y="297"/>
                  </a:lnTo>
                  <a:cubicBezTo>
                    <a:pt x="298" y="131"/>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rot="10800000">
              <a:off x="-139892" y="723588"/>
              <a:ext cx="18979" cy="25411"/>
            </a:xfrm>
            <a:custGeom>
              <a:avLst/>
              <a:gdLst/>
              <a:ahLst/>
              <a:cxnLst/>
              <a:rect l="l" t="t" r="r" b="b"/>
              <a:pathLst>
                <a:path w="298" h="297" extrusionOk="0">
                  <a:moveTo>
                    <a:pt x="298" y="0"/>
                  </a:moveTo>
                  <a:cubicBezTo>
                    <a:pt x="133" y="0"/>
                    <a:pt x="0" y="131"/>
                    <a:pt x="0" y="297"/>
                  </a:cubicBezTo>
                  <a:lnTo>
                    <a:pt x="298" y="297"/>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rot="10800000">
              <a:off x="-139892" y="697749"/>
              <a:ext cx="18979" cy="25925"/>
            </a:xfrm>
            <a:custGeom>
              <a:avLst/>
              <a:gdLst/>
              <a:ahLst/>
              <a:cxnLst/>
              <a:rect l="l" t="t" r="r" b="b"/>
              <a:pathLst>
                <a:path w="298" h="303" extrusionOk="0">
                  <a:moveTo>
                    <a:pt x="0" y="1"/>
                  </a:moveTo>
                  <a:cubicBezTo>
                    <a:pt x="0" y="170"/>
                    <a:pt x="133" y="303"/>
                    <a:pt x="298" y="303"/>
                  </a:cubicBez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rot="10800000">
              <a:off x="-31818" y="697749"/>
              <a:ext cx="19042" cy="25925"/>
            </a:xfrm>
            <a:custGeom>
              <a:avLst/>
              <a:gdLst/>
              <a:ahLst/>
              <a:cxnLst/>
              <a:rect l="l" t="t" r="r" b="b"/>
              <a:pathLst>
                <a:path w="299" h="303" extrusionOk="0">
                  <a:moveTo>
                    <a:pt x="1" y="1"/>
                  </a:moveTo>
                  <a:lnTo>
                    <a:pt x="1" y="303"/>
                  </a:lnTo>
                  <a:cubicBezTo>
                    <a:pt x="166" y="303"/>
                    <a:pt x="298" y="170"/>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rot="10800000">
              <a:off x="-31818" y="552469"/>
              <a:ext cx="19042" cy="25925"/>
            </a:xfrm>
            <a:custGeom>
              <a:avLst/>
              <a:gdLst/>
              <a:ahLst/>
              <a:cxnLst/>
              <a:rect l="l" t="t" r="r" b="b"/>
              <a:pathLst>
                <a:path w="299" h="303" extrusionOk="0">
                  <a:moveTo>
                    <a:pt x="1" y="0"/>
                  </a:moveTo>
                  <a:lnTo>
                    <a:pt x="1" y="302"/>
                  </a:lnTo>
                  <a:lnTo>
                    <a:pt x="298" y="302"/>
                  </a:lnTo>
                  <a:cubicBezTo>
                    <a:pt x="298" y="133"/>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rot="10800000">
              <a:off x="-95440" y="612617"/>
              <a:ext cx="38212" cy="50908"/>
            </a:xfrm>
            <a:custGeom>
              <a:avLst/>
              <a:gdLst/>
              <a:ahLst/>
              <a:cxnLst/>
              <a:rect l="l" t="t" r="r" b="b"/>
              <a:pathLst>
                <a:path w="600" h="595" extrusionOk="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rot="10800000">
              <a:off x="-139892" y="552469"/>
              <a:ext cx="18979" cy="25925"/>
            </a:xfrm>
            <a:custGeom>
              <a:avLst/>
              <a:gdLst/>
              <a:ahLst/>
              <a:cxnLst/>
              <a:rect l="l" t="t" r="r" b="b"/>
              <a:pathLst>
                <a:path w="298" h="303" extrusionOk="0">
                  <a:moveTo>
                    <a:pt x="298" y="0"/>
                  </a:moveTo>
                  <a:cubicBezTo>
                    <a:pt x="133" y="0"/>
                    <a:pt x="0" y="133"/>
                    <a:pt x="0" y="302"/>
                  </a:cubicBezTo>
                  <a:lnTo>
                    <a:pt x="298" y="302"/>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rot="10800000">
              <a:off x="-139892" y="381864"/>
              <a:ext cx="18979" cy="25839"/>
            </a:xfrm>
            <a:custGeom>
              <a:avLst/>
              <a:gdLst/>
              <a:ahLst/>
              <a:cxnLst/>
              <a:rect l="l" t="t" r="r" b="b"/>
              <a:pathLst>
                <a:path w="298" h="302" extrusionOk="0">
                  <a:moveTo>
                    <a:pt x="298" y="1"/>
                  </a:moveTo>
                  <a:cubicBezTo>
                    <a:pt x="133" y="1"/>
                    <a:pt x="0" y="136"/>
                    <a:pt x="0" y="302"/>
                  </a:cubicBezTo>
                  <a:lnTo>
                    <a:pt x="298" y="302"/>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rot="10800000">
              <a:off x="-139892" y="527143"/>
              <a:ext cx="18979" cy="25411"/>
            </a:xfrm>
            <a:custGeom>
              <a:avLst/>
              <a:gdLst/>
              <a:ahLst/>
              <a:cxnLst/>
              <a:rect l="l" t="t" r="r" b="b"/>
              <a:pathLst>
                <a:path w="298" h="297" extrusionOk="0">
                  <a:moveTo>
                    <a:pt x="0" y="0"/>
                  </a:moveTo>
                  <a:cubicBezTo>
                    <a:pt x="0" y="166"/>
                    <a:pt x="133" y="297"/>
                    <a:pt x="298" y="297"/>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rot="10800000">
              <a:off x="-31818" y="381864"/>
              <a:ext cx="19042" cy="25839"/>
            </a:xfrm>
            <a:custGeom>
              <a:avLst/>
              <a:gdLst/>
              <a:ahLst/>
              <a:cxnLst/>
              <a:rect l="l" t="t" r="r" b="b"/>
              <a:pathLst>
                <a:path w="299" h="302" extrusionOk="0">
                  <a:moveTo>
                    <a:pt x="1" y="1"/>
                  </a:moveTo>
                  <a:lnTo>
                    <a:pt x="1" y="302"/>
                  </a:lnTo>
                  <a:lnTo>
                    <a:pt x="298" y="302"/>
                  </a:lnTo>
                  <a:cubicBezTo>
                    <a:pt x="298" y="136"/>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rot="10800000">
              <a:off x="-95440" y="441498"/>
              <a:ext cx="38212" cy="51422"/>
            </a:xfrm>
            <a:custGeom>
              <a:avLst/>
              <a:gdLst/>
              <a:ahLst/>
              <a:cxnLst/>
              <a:rect l="l" t="t" r="r" b="b"/>
              <a:pathLst>
                <a:path w="600" h="601" extrusionOk="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rot="10800000">
              <a:off x="-31818" y="527143"/>
              <a:ext cx="19042" cy="25411"/>
            </a:xfrm>
            <a:custGeom>
              <a:avLst/>
              <a:gdLst/>
              <a:ahLst/>
              <a:cxnLst/>
              <a:rect l="l" t="t" r="r" b="b"/>
              <a:pathLst>
                <a:path w="299" h="297" extrusionOk="0">
                  <a:moveTo>
                    <a:pt x="1" y="0"/>
                  </a:moveTo>
                  <a:lnTo>
                    <a:pt x="1" y="297"/>
                  </a:lnTo>
                  <a:cubicBezTo>
                    <a:pt x="166" y="297"/>
                    <a:pt x="298" y="166"/>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rot="10800000">
              <a:off x="-139892" y="211087"/>
              <a:ext cx="18979" cy="26010"/>
            </a:xfrm>
            <a:custGeom>
              <a:avLst/>
              <a:gdLst/>
              <a:ahLst/>
              <a:cxnLst/>
              <a:rect l="l" t="t" r="r" b="b"/>
              <a:pathLst>
                <a:path w="298" h="304" extrusionOk="0">
                  <a:moveTo>
                    <a:pt x="298" y="1"/>
                  </a:moveTo>
                  <a:cubicBezTo>
                    <a:pt x="133" y="1"/>
                    <a:pt x="0" y="138"/>
                    <a:pt x="0" y="303"/>
                  </a:cubicBezTo>
                  <a:lnTo>
                    <a:pt x="298" y="303"/>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rot="10800000">
              <a:off x="-31818" y="356367"/>
              <a:ext cx="19042" cy="25582"/>
            </a:xfrm>
            <a:custGeom>
              <a:avLst/>
              <a:gdLst/>
              <a:ahLst/>
              <a:cxnLst/>
              <a:rect l="l" t="t" r="r" b="b"/>
              <a:pathLst>
                <a:path w="299" h="299" extrusionOk="0">
                  <a:moveTo>
                    <a:pt x="1" y="1"/>
                  </a:moveTo>
                  <a:lnTo>
                    <a:pt x="1" y="298"/>
                  </a:lnTo>
                  <a:cubicBezTo>
                    <a:pt x="166" y="298"/>
                    <a:pt x="298" y="166"/>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rot="10800000">
              <a:off x="-139892" y="356367"/>
              <a:ext cx="18979" cy="25582"/>
            </a:xfrm>
            <a:custGeom>
              <a:avLst/>
              <a:gdLst/>
              <a:ahLst/>
              <a:cxnLst/>
              <a:rect l="l" t="t" r="r" b="b"/>
              <a:pathLst>
                <a:path w="298" h="299" extrusionOk="0">
                  <a:moveTo>
                    <a:pt x="0" y="1"/>
                  </a:moveTo>
                  <a:cubicBezTo>
                    <a:pt x="0" y="166"/>
                    <a:pt x="133" y="298"/>
                    <a:pt x="298" y="298"/>
                  </a:cubicBez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rot="10800000">
              <a:off x="-95440"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rot="10800000">
              <a:off x="-31818"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rot="10800000">
              <a:off x="-31818"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rot="10800000">
              <a:off x="-139892" y="185762"/>
              <a:ext cx="18979" cy="25411"/>
            </a:xfrm>
            <a:custGeom>
              <a:avLst/>
              <a:gdLst/>
              <a:ahLst/>
              <a:cxnLst/>
              <a:rect l="l" t="t" r="r" b="b"/>
              <a:pathLst>
                <a:path w="298" h="297" extrusionOk="0">
                  <a:moveTo>
                    <a:pt x="0" y="0"/>
                  </a:moveTo>
                  <a:cubicBezTo>
                    <a:pt x="0" y="165"/>
                    <a:pt x="133" y="297"/>
                    <a:pt x="298" y="297"/>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rot="10800000">
              <a:off x="-31818"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rot="10800000">
              <a:off x="-95440"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rot="10800000">
              <a:off x="-139892" y="40482"/>
              <a:ext cx="18979" cy="25839"/>
            </a:xfrm>
            <a:custGeom>
              <a:avLst/>
              <a:gdLst/>
              <a:ahLst/>
              <a:cxnLst/>
              <a:rect l="l" t="t" r="r" b="b"/>
              <a:pathLst>
                <a:path w="298" h="302" extrusionOk="0">
                  <a:moveTo>
                    <a:pt x="298" y="0"/>
                  </a:moveTo>
                  <a:cubicBezTo>
                    <a:pt x="133" y="0"/>
                    <a:pt x="0" y="136"/>
                    <a:pt x="0" y="301"/>
                  </a:cubicBezTo>
                  <a:lnTo>
                    <a:pt x="298" y="301"/>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10800000">
              <a:off x="-31818"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10800000">
              <a:off x="-95440"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10800000">
              <a:off x="-139892"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rot="10800000">
              <a:off x="-12840" y="723588"/>
              <a:ext cx="19234" cy="25411"/>
            </a:xfrm>
            <a:custGeom>
              <a:avLst/>
              <a:gdLst/>
              <a:ahLst/>
              <a:cxnLst/>
              <a:rect l="l" t="t" r="r" b="b"/>
              <a:pathLst>
                <a:path w="302" h="297" extrusionOk="0">
                  <a:moveTo>
                    <a:pt x="302" y="0"/>
                  </a:moveTo>
                  <a:cubicBezTo>
                    <a:pt x="137" y="0"/>
                    <a:pt x="0" y="131"/>
                    <a:pt x="0" y="297"/>
                  </a:cubicBezTo>
                  <a:lnTo>
                    <a:pt x="302" y="297"/>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rot="10800000">
              <a:off x="95299" y="723588"/>
              <a:ext cx="637" cy="428"/>
            </a:xfrm>
            <a:custGeom>
              <a:avLst/>
              <a:gdLst/>
              <a:ahLst/>
              <a:cxnLst/>
              <a:rect l="l" t="t" r="r" b="b"/>
              <a:pathLst>
                <a:path w="10" h="5" extrusionOk="0">
                  <a:moveTo>
                    <a:pt x="10" y="0"/>
                  </a:moveTo>
                  <a:cubicBezTo>
                    <a:pt x="5" y="0"/>
                    <a:pt x="5" y="5"/>
                    <a:pt x="1" y="5"/>
                  </a:cubicBezTo>
                  <a:lnTo>
                    <a:pt x="10" y="5"/>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rot="10800000">
              <a:off x="31548" y="612617"/>
              <a:ext cx="38212" cy="50908"/>
            </a:xfrm>
            <a:custGeom>
              <a:avLst/>
              <a:gdLst/>
              <a:ahLst/>
              <a:cxnLst/>
              <a:rect l="l" t="t" r="r" b="b"/>
              <a:pathLst>
                <a:path w="600" h="595" extrusionOk="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rot="10800000">
              <a:off x="-12840" y="552469"/>
              <a:ext cx="19234" cy="25925"/>
            </a:xfrm>
            <a:custGeom>
              <a:avLst/>
              <a:gdLst/>
              <a:ahLst/>
              <a:cxnLst/>
              <a:rect l="l" t="t" r="r" b="b"/>
              <a:pathLst>
                <a:path w="302" h="303" extrusionOk="0">
                  <a:moveTo>
                    <a:pt x="302" y="0"/>
                  </a:moveTo>
                  <a:cubicBezTo>
                    <a:pt x="137" y="0"/>
                    <a:pt x="0" y="133"/>
                    <a:pt x="0" y="302"/>
                  </a:cubicBezTo>
                  <a:lnTo>
                    <a:pt x="302" y="302"/>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rot="10800000">
              <a:off x="-12840" y="697749"/>
              <a:ext cx="19234" cy="25925"/>
            </a:xfrm>
            <a:custGeom>
              <a:avLst/>
              <a:gdLst/>
              <a:ahLst/>
              <a:cxnLst/>
              <a:rect l="l" t="t" r="r" b="b"/>
              <a:pathLst>
                <a:path w="302" h="303" extrusionOk="0">
                  <a:moveTo>
                    <a:pt x="0" y="1"/>
                  </a:moveTo>
                  <a:cubicBezTo>
                    <a:pt x="0" y="170"/>
                    <a:pt x="137" y="303"/>
                    <a:pt x="302" y="303"/>
                  </a:cubicBez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rot="10800000">
              <a:off x="95298" y="697749"/>
              <a:ext cx="18915" cy="25925"/>
            </a:xfrm>
            <a:custGeom>
              <a:avLst/>
              <a:gdLst/>
              <a:ahLst/>
              <a:cxnLst/>
              <a:rect l="l" t="t" r="r" b="b"/>
              <a:pathLst>
                <a:path w="297" h="303" extrusionOk="0">
                  <a:moveTo>
                    <a:pt x="288" y="1"/>
                  </a:moveTo>
                  <a:cubicBezTo>
                    <a:pt x="189" y="81"/>
                    <a:pt x="94" y="166"/>
                    <a:pt x="0" y="246"/>
                  </a:cubicBezTo>
                  <a:lnTo>
                    <a:pt x="0" y="303"/>
                  </a:lnTo>
                  <a:cubicBezTo>
                    <a:pt x="166" y="303"/>
                    <a:pt x="297" y="170"/>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rot="10800000">
              <a:off x="95298" y="552469"/>
              <a:ext cx="18915" cy="25925"/>
            </a:xfrm>
            <a:custGeom>
              <a:avLst/>
              <a:gdLst/>
              <a:ahLst/>
              <a:cxnLst/>
              <a:rect l="l" t="t" r="r" b="b"/>
              <a:pathLst>
                <a:path w="297" h="303" extrusionOk="0">
                  <a:moveTo>
                    <a:pt x="0" y="0"/>
                  </a:moveTo>
                  <a:lnTo>
                    <a:pt x="0" y="302"/>
                  </a:lnTo>
                  <a:lnTo>
                    <a:pt x="297" y="302"/>
                  </a:lnTo>
                  <a:cubicBezTo>
                    <a:pt x="297" y="133"/>
                    <a:pt x="1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rot="10800000">
              <a:off x="-12840" y="381864"/>
              <a:ext cx="19234" cy="25839"/>
            </a:xfrm>
            <a:custGeom>
              <a:avLst/>
              <a:gdLst/>
              <a:ahLst/>
              <a:cxnLst/>
              <a:rect l="l" t="t" r="r" b="b"/>
              <a:pathLst>
                <a:path w="302" h="302" extrusionOk="0">
                  <a:moveTo>
                    <a:pt x="302" y="1"/>
                  </a:moveTo>
                  <a:cubicBezTo>
                    <a:pt x="137" y="1"/>
                    <a:pt x="0" y="136"/>
                    <a:pt x="0" y="302"/>
                  </a:cubicBezTo>
                  <a:lnTo>
                    <a:pt x="302" y="302"/>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10800000">
              <a:off x="-12840" y="527143"/>
              <a:ext cx="19234" cy="25411"/>
            </a:xfrm>
            <a:custGeom>
              <a:avLst/>
              <a:gdLst/>
              <a:ahLst/>
              <a:cxnLst/>
              <a:rect l="l" t="t" r="r" b="b"/>
              <a:pathLst>
                <a:path w="302" h="297" extrusionOk="0">
                  <a:moveTo>
                    <a:pt x="0" y="0"/>
                  </a:moveTo>
                  <a:cubicBezTo>
                    <a:pt x="0" y="166"/>
                    <a:pt x="137" y="297"/>
                    <a:pt x="302" y="297"/>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10800000">
              <a:off x="95298" y="527143"/>
              <a:ext cx="18915" cy="25411"/>
            </a:xfrm>
            <a:custGeom>
              <a:avLst/>
              <a:gdLst/>
              <a:ahLst/>
              <a:cxnLst/>
              <a:rect l="l" t="t" r="r" b="b"/>
              <a:pathLst>
                <a:path w="297" h="297" extrusionOk="0">
                  <a:moveTo>
                    <a:pt x="0" y="0"/>
                  </a:moveTo>
                  <a:lnTo>
                    <a:pt x="0" y="297"/>
                  </a:lnTo>
                  <a:cubicBezTo>
                    <a:pt x="166" y="297"/>
                    <a:pt x="297" y="166"/>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10800000">
              <a:off x="95298" y="381864"/>
              <a:ext cx="18915" cy="25839"/>
            </a:xfrm>
            <a:custGeom>
              <a:avLst/>
              <a:gdLst/>
              <a:ahLst/>
              <a:cxnLst/>
              <a:rect l="l" t="t" r="r" b="b"/>
              <a:pathLst>
                <a:path w="297" h="302" extrusionOk="0">
                  <a:moveTo>
                    <a:pt x="0" y="1"/>
                  </a:moveTo>
                  <a:lnTo>
                    <a:pt x="0" y="302"/>
                  </a:lnTo>
                  <a:lnTo>
                    <a:pt x="297" y="302"/>
                  </a:lnTo>
                  <a:cubicBezTo>
                    <a:pt x="297" y="136"/>
                    <a:pt x="16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rot="10800000">
              <a:off x="31548" y="441498"/>
              <a:ext cx="38212" cy="51422"/>
            </a:xfrm>
            <a:custGeom>
              <a:avLst/>
              <a:gdLst/>
              <a:ahLst/>
              <a:cxnLst/>
              <a:rect l="l" t="t" r="r" b="b"/>
              <a:pathLst>
                <a:path w="600" h="601" extrusionOk="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rot="10800000">
              <a:off x="31548" y="270893"/>
              <a:ext cx="38212" cy="51250"/>
            </a:xfrm>
            <a:custGeom>
              <a:avLst/>
              <a:gdLst/>
              <a:ahLst/>
              <a:cxnLst/>
              <a:rect l="l" t="t" r="r" b="b"/>
              <a:pathLst>
                <a:path w="600" h="599" extrusionOk="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10800000">
              <a:off x="95298" y="211087"/>
              <a:ext cx="18915" cy="26010"/>
            </a:xfrm>
            <a:custGeom>
              <a:avLst/>
              <a:gdLst/>
              <a:ahLst/>
              <a:cxnLst/>
              <a:rect l="l" t="t" r="r" b="b"/>
              <a:pathLst>
                <a:path w="297" h="304" extrusionOk="0">
                  <a:moveTo>
                    <a:pt x="0" y="1"/>
                  </a:moveTo>
                  <a:lnTo>
                    <a:pt x="0" y="303"/>
                  </a:lnTo>
                  <a:lnTo>
                    <a:pt x="297" y="303"/>
                  </a:lnTo>
                  <a:cubicBezTo>
                    <a:pt x="297" y="138"/>
                    <a:pt x="16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10800000">
              <a:off x="-12840" y="211087"/>
              <a:ext cx="19234" cy="26010"/>
            </a:xfrm>
            <a:custGeom>
              <a:avLst/>
              <a:gdLst/>
              <a:ahLst/>
              <a:cxnLst/>
              <a:rect l="l" t="t" r="r" b="b"/>
              <a:pathLst>
                <a:path w="302" h="304" extrusionOk="0">
                  <a:moveTo>
                    <a:pt x="302" y="1"/>
                  </a:moveTo>
                  <a:cubicBezTo>
                    <a:pt x="137" y="1"/>
                    <a:pt x="0" y="138"/>
                    <a:pt x="0" y="303"/>
                  </a:cubicBezTo>
                  <a:lnTo>
                    <a:pt x="302" y="30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10800000">
              <a:off x="95298" y="356367"/>
              <a:ext cx="18915" cy="25582"/>
            </a:xfrm>
            <a:custGeom>
              <a:avLst/>
              <a:gdLst/>
              <a:ahLst/>
              <a:cxnLst/>
              <a:rect l="l" t="t" r="r" b="b"/>
              <a:pathLst>
                <a:path w="297" h="299" extrusionOk="0">
                  <a:moveTo>
                    <a:pt x="0" y="1"/>
                  </a:moveTo>
                  <a:lnTo>
                    <a:pt x="0" y="298"/>
                  </a:lnTo>
                  <a:cubicBezTo>
                    <a:pt x="166" y="298"/>
                    <a:pt x="297" y="166"/>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10800000">
              <a:off x="-12840" y="356367"/>
              <a:ext cx="19234" cy="25582"/>
            </a:xfrm>
            <a:custGeom>
              <a:avLst/>
              <a:gdLst/>
              <a:ahLst/>
              <a:cxnLst/>
              <a:rect l="l" t="t" r="r" b="b"/>
              <a:pathLst>
                <a:path w="302" h="299" extrusionOk="0">
                  <a:moveTo>
                    <a:pt x="0" y="1"/>
                  </a:moveTo>
                  <a:cubicBezTo>
                    <a:pt x="0" y="166"/>
                    <a:pt x="137" y="298"/>
                    <a:pt x="302" y="298"/>
                  </a:cubicBez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10800000">
              <a:off x="95298" y="40482"/>
              <a:ext cx="18915" cy="25839"/>
            </a:xfrm>
            <a:custGeom>
              <a:avLst/>
              <a:gdLst/>
              <a:ahLst/>
              <a:cxnLst/>
              <a:rect l="l" t="t" r="r" b="b"/>
              <a:pathLst>
                <a:path w="297" h="302" extrusionOk="0">
                  <a:moveTo>
                    <a:pt x="0" y="0"/>
                  </a:moveTo>
                  <a:lnTo>
                    <a:pt x="0" y="301"/>
                  </a:lnTo>
                  <a:lnTo>
                    <a:pt x="297" y="301"/>
                  </a:lnTo>
                  <a:cubicBezTo>
                    <a:pt x="297" y="136"/>
                    <a:pt x="1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rot="10800000">
              <a:off x="-12840" y="185762"/>
              <a:ext cx="19234" cy="25411"/>
            </a:xfrm>
            <a:custGeom>
              <a:avLst/>
              <a:gdLst/>
              <a:ahLst/>
              <a:cxnLst/>
              <a:rect l="l" t="t" r="r" b="b"/>
              <a:pathLst>
                <a:path w="302" h="297" extrusionOk="0">
                  <a:moveTo>
                    <a:pt x="0" y="0"/>
                  </a:moveTo>
                  <a:cubicBezTo>
                    <a:pt x="0" y="165"/>
                    <a:pt x="137" y="297"/>
                    <a:pt x="302" y="297"/>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rot="10800000">
              <a:off x="-12840" y="40482"/>
              <a:ext cx="19234" cy="25839"/>
            </a:xfrm>
            <a:custGeom>
              <a:avLst/>
              <a:gdLst/>
              <a:ahLst/>
              <a:cxnLst/>
              <a:rect l="l" t="t" r="r" b="b"/>
              <a:pathLst>
                <a:path w="302" h="302" extrusionOk="0">
                  <a:moveTo>
                    <a:pt x="302" y="0"/>
                  </a:moveTo>
                  <a:cubicBezTo>
                    <a:pt x="137" y="0"/>
                    <a:pt x="0" y="136"/>
                    <a:pt x="0" y="301"/>
                  </a:cubicBezTo>
                  <a:lnTo>
                    <a:pt x="302" y="301"/>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rot="10800000">
              <a:off x="95298" y="185762"/>
              <a:ext cx="18915" cy="25411"/>
            </a:xfrm>
            <a:custGeom>
              <a:avLst/>
              <a:gdLst/>
              <a:ahLst/>
              <a:cxnLst/>
              <a:rect l="l" t="t" r="r" b="b"/>
              <a:pathLst>
                <a:path w="297" h="297" extrusionOk="0">
                  <a:moveTo>
                    <a:pt x="0" y="0"/>
                  </a:moveTo>
                  <a:lnTo>
                    <a:pt x="0" y="297"/>
                  </a:lnTo>
                  <a:cubicBezTo>
                    <a:pt x="166" y="297"/>
                    <a:pt x="297" y="165"/>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rot="10800000">
              <a:off x="31548" y="100117"/>
              <a:ext cx="38212" cy="51422"/>
            </a:xfrm>
            <a:custGeom>
              <a:avLst/>
              <a:gdLst/>
              <a:ahLst/>
              <a:cxnLst/>
              <a:rect l="l" t="t" r="r" b="b"/>
              <a:pathLst>
                <a:path w="600" h="601" extrusionOk="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rot="10800000">
              <a:off x="31548" y="-70488"/>
              <a:ext cx="38212" cy="51336"/>
            </a:xfrm>
            <a:custGeom>
              <a:avLst/>
              <a:gdLst/>
              <a:ahLst/>
              <a:cxnLst/>
              <a:rect l="l" t="t" r="r" b="b"/>
              <a:pathLst>
                <a:path w="600" h="600" extrusionOk="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rot="10800000">
              <a:off x="-12840" y="15071"/>
              <a:ext cx="19234" cy="25497"/>
            </a:xfrm>
            <a:custGeom>
              <a:avLst/>
              <a:gdLst/>
              <a:ahLst/>
              <a:cxnLst/>
              <a:rect l="l" t="t" r="r" b="b"/>
              <a:pathLst>
                <a:path w="302" h="298" extrusionOk="0">
                  <a:moveTo>
                    <a:pt x="0" y="0"/>
                  </a:moveTo>
                  <a:cubicBezTo>
                    <a:pt x="0" y="166"/>
                    <a:pt x="137" y="298"/>
                    <a:pt x="302" y="298"/>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rot="10800000">
              <a:off x="95298" y="15071"/>
              <a:ext cx="18915" cy="25497"/>
            </a:xfrm>
            <a:custGeom>
              <a:avLst/>
              <a:gdLst/>
              <a:ahLst/>
              <a:cxnLst/>
              <a:rect l="l" t="t" r="r" b="b"/>
              <a:pathLst>
                <a:path w="297" h="298" extrusionOk="0">
                  <a:moveTo>
                    <a:pt x="0" y="0"/>
                  </a:moveTo>
                  <a:lnTo>
                    <a:pt x="0" y="298"/>
                  </a:lnTo>
                  <a:cubicBezTo>
                    <a:pt x="166" y="298"/>
                    <a:pt x="297" y="166"/>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rot="10800000">
              <a:off x="222287" y="552469"/>
              <a:ext cx="19042" cy="17026"/>
            </a:xfrm>
            <a:custGeom>
              <a:avLst/>
              <a:gdLst/>
              <a:ahLst/>
              <a:cxnLst/>
              <a:rect l="l" t="t" r="r" b="b"/>
              <a:pathLst>
                <a:path w="299" h="199" extrusionOk="0">
                  <a:moveTo>
                    <a:pt x="223" y="0"/>
                  </a:moveTo>
                  <a:cubicBezTo>
                    <a:pt x="148" y="62"/>
                    <a:pt x="72" y="127"/>
                    <a:pt x="1" y="194"/>
                  </a:cubicBezTo>
                  <a:lnTo>
                    <a:pt x="1" y="198"/>
                  </a:lnTo>
                  <a:lnTo>
                    <a:pt x="299" y="198"/>
                  </a:lnTo>
                  <a:cubicBezTo>
                    <a:pt x="299" y="118"/>
                    <a:pt x="270" y="52"/>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rot="10800000">
              <a:off x="158665" y="612617"/>
              <a:ext cx="29169" cy="36363"/>
            </a:xfrm>
            <a:custGeom>
              <a:avLst/>
              <a:gdLst/>
              <a:ahLst/>
              <a:cxnLst/>
              <a:rect l="l" t="t" r="r" b="b"/>
              <a:pathLst>
                <a:path w="458" h="425" extrusionOk="0">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rot="10800000">
              <a:off x="114149" y="697749"/>
              <a:ext cx="3694" cy="4877"/>
            </a:xfrm>
            <a:custGeom>
              <a:avLst/>
              <a:gdLst/>
              <a:ahLst/>
              <a:cxnLst/>
              <a:rect l="l" t="t" r="r" b="b"/>
              <a:pathLst>
                <a:path w="58" h="57" extrusionOk="0">
                  <a:moveTo>
                    <a:pt x="57" y="0"/>
                  </a:moveTo>
                  <a:cubicBezTo>
                    <a:pt x="38" y="14"/>
                    <a:pt x="20" y="28"/>
                    <a:pt x="1" y="47"/>
                  </a:cubicBezTo>
                  <a:cubicBezTo>
                    <a:pt x="20" y="47"/>
                    <a:pt x="38" y="57"/>
                    <a:pt x="57" y="57"/>
                  </a:cubicBezTo>
                  <a:lnTo>
                    <a:pt x="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rot="10800000">
              <a:off x="114149" y="552469"/>
              <a:ext cx="19297" cy="25925"/>
            </a:xfrm>
            <a:custGeom>
              <a:avLst/>
              <a:gdLst/>
              <a:ahLst/>
              <a:cxnLst/>
              <a:rect l="l" t="t" r="r" b="b"/>
              <a:pathLst>
                <a:path w="303" h="303" extrusionOk="0">
                  <a:moveTo>
                    <a:pt x="302" y="0"/>
                  </a:moveTo>
                  <a:cubicBezTo>
                    <a:pt x="137" y="0"/>
                    <a:pt x="0" y="133"/>
                    <a:pt x="0" y="302"/>
                  </a:cubicBezTo>
                  <a:lnTo>
                    <a:pt x="302" y="302"/>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rot="10800000">
              <a:off x="114149" y="527143"/>
              <a:ext cx="19297" cy="25411"/>
            </a:xfrm>
            <a:custGeom>
              <a:avLst/>
              <a:gdLst/>
              <a:ahLst/>
              <a:cxnLst/>
              <a:rect l="l" t="t" r="r" b="b"/>
              <a:pathLst>
                <a:path w="303" h="297" extrusionOk="0">
                  <a:moveTo>
                    <a:pt x="0" y="0"/>
                  </a:moveTo>
                  <a:cubicBezTo>
                    <a:pt x="0" y="166"/>
                    <a:pt x="137" y="297"/>
                    <a:pt x="302" y="297"/>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rot="10800000">
              <a:off x="222287" y="527143"/>
              <a:ext cx="19042" cy="25411"/>
            </a:xfrm>
            <a:custGeom>
              <a:avLst/>
              <a:gdLst/>
              <a:ahLst/>
              <a:cxnLst/>
              <a:rect l="l" t="t" r="r" b="b"/>
              <a:pathLst>
                <a:path w="299" h="297" extrusionOk="0">
                  <a:moveTo>
                    <a:pt x="1" y="0"/>
                  </a:moveTo>
                  <a:lnTo>
                    <a:pt x="1" y="297"/>
                  </a:lnTo>
                  <a:cubicBezTo>
                    <a:pt x="166" y="297"/>
                    <a:pt x="299" y="166"/>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rot="10800000">
              <a:off x="114149" y="381864"/>
              <a:ext cx="19297" cy="25839"/>
            </a:xfrm>
            <a:custGeom>
              <a:avLst/>
              <a:gdLst/>
              <a:ahLst/>
              <a:cxnLst/>
              <a:rect l="l" t="t" r="r" b="b"/>
              <a:pathLst>
                <a:path w="303" h="302" extrusionOk="0">
                  <a:moveTo>
                    <a:pt x="302" y="1"/>
                  </a:moveTo>
                  <a:cubicBezTo>
                    <a:pt x="137" y="1"/>
                    <a:pt x="0" y="136"/>
                    <a:pt x="0" y="302"/>
                  </a:cubicBezTo>
                  <a:lnTo>
                    <a:pt x="302" y="302"/>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rot="10800000">
              <a:off x="158665" y="441498"/>
              <a:ext cx="38149" cy="51422"/>
            </a:xfrm>
            <a:custGeom>
              <a:avLst/>
              <a:gdLst/>
              <a:ahLst/>
              <a:cxnLst/>
              <a:rect l="l" t="t" r="r" b="b"/>
              <a:pathLst>
                <a:path w="599" h="601" extrusionOk="0">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rot="10800000">
              <a:off x="222287" y="381864"/>
              <a:ext cx="19042" cy="25839"/>
            </a:xfrm>
            <a:custGeom>
              <a:avLst/>
              <a:gdLst/>
              <a:ahLst/>
              <a:cxnLst/>
              <a:rect l="l" t="t" r="r" b="b"/>
              <a:pathLst>
                <a:path w="299" h="302" extrusionOk="0">
                  <a:moveTo>
                    <a:pt x="1" y="1"/>
                  </a:moveTo>
                  <a:lnTo>
                    <a:pt x="1" y="302"/>
                  </a:lnTo>
                  <a:lnTo>
                    <a:pt x="299" y="302"/>
                  </a:lnTo>
                  <a:cubicBezTo>
                    <a:pt x="299" y="136"/>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rot="10800000">
              <a:off x="222287" y="211087"/>
              <a:ext cx="19042" cy="26010"/>
            </a:xfrm>
            <a:custGeom>
              <a:avLst/>
              <a:gdLst/>
              <a:ahLst/>
              <a:cxnLst/>
              <a:rect l="l" t="t" r="r" b="b"/>
              <a:pathLst>
                <a:path w="299" h="304" extrusionOk="0">
                  <a:moveTo>
                    <a:pt x="1" y="1"/>
                  </a:moveTo>
                  <a:lnTo>
                    <a:pt x="1" y="303"/>
                  </a:lnTo>
                  <a:lnTo>
                    <a:pt x="299" y="303"/>
                  </a:lnTo>
                  <a:cubicBezTo>
                    <a:pt x="299" y="138"/>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rot="10800000">
              <a:off x="114149" y="211087"/>
              <a:ext cx="19297" cy="26010"/>
            </a:xfrm>
            <a:custGeom>
              <a:avLst/>
              <a:gdLst/>
              <a:ahLst/>
              <a:cxnLst/>
              <a:rect l="l" t="t" r="r" b="b"/>
              <a:pathLst>
                <a:path w="303" h="304" extrusionOk="0">
                  <a:moveTo>
                    <a:pt x="302" y="1"/>
                  </a:moveTo>
                  <a:cubicBezTo>
                    <a:pt x="137" y="1"/>
                    <a:pt x="0" y="138"/>
                    <a:pt x="0" y="303"/>
                  </a:cubicBezTo>
                  <a:lnTo>
                    <a:pt x="302" y="30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rot="10800000">
              <a:off x="114149" y="356367"/>
              <a:ext cx="19297" cy="25582"/>
            </a:xfrm>
            <a:custGeom>
              <a:avLst/>
              <a:gdLst/>
              <a:ahLst/>
              <a:cxnLst/>
              <a:rect l="l" t="t" r="r" b="b"/>
              <a:pathLst>
                <a:path w="303" h="299" extrusionOk="0">
                  <a:moveTo>
                    <a:pt x="0" y="1"/>
                  </a:moveTo>
                  <a:cubicBezTo>
                    <a:pt x="0" y="166"/>
                    <a:pt x="137" y="298"/>
                    <a:pt x="302" y="298"/>
                  </a:cubicBez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rot="10800000">
              <a:off x="222287" y="356367"/>
              <a:ext cx="19042" cy="25582"/>
            </a:xfrm>
            <a:custGeom>
              <a:avLst/>
              <a:gdLst/>
              <a:ahLst/>
              <a:cxnLst/>
              <a:rect l="l" t="t" r="r" b="b"/>
              <a:pathLst>
                <a:path w="299" h="299" extrusionOk="0">
                  <a:moveTo>
                    <a:pt x="1" y="1"/>
                  </a:moveTo>
                  <a:lnTo>
                    <a:pt x="1" y="298"/>
                  </a:lnTo>
                  <a:cubicBezTo>
                    <a:pt x="166" y="298"/>
                    <a:pt x="299" y="166"/>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a:off x="158665" y="270893"/>
              <a:ext cx="38149" cy="51250"/>
            </a:xfrm>
            <a:custGeom>
              <a:avLst/>
              <a:gdLst/>
              <a:ahLst/>
              <a:cxnLst/>
              <a:rect l="l" t="t" r="r" b="b"/>
              <a:pathLst>
                <a:path w="599" h="599" extrusionOk="0">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rot="10800000">
              <a:off x="222287" y="185762"/>
              <a:ext cx="19042" cy="25411"/>
            </a:xfrm>
            <a:custGeom>
              <a:avLst/>
              <a:gdLst/>
              <a:ahLst/>
              <a:cxnLst/>
              <a:rect l="l" t="t" r="r" b="b"/>
              <a:pathLst>
                <a:path w="299" h="297" extrusionOk="0">
                  <a:moveTo>
                    <a:pt x="1" y="0"/>
                  </a:moveTo>
                  <a:lnTo>
                    <a:pt x="1" y="297"/>
                  </a:lnTo>
                  <a:cubicBezTo>
                    <a:pt x="166" y="297"/>
                    <a:pt x="299" y="165"/>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rot="10800000">
              <a:off x="158665" y="100117"/>
              <a:ext cx="38149" cy="51422"/>
            </a:xfrm>
            <a:custGeom>
              <a:avLst/>
              <a:gdLst/>
              <a:ahLst/>
              <a:cxnLst/>
              <a:rect l="l" t="t" r="r" b="b"/>
              <a:pathLst>
                <a:path w="599" h="601" extrusionOk="0">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rot="10800000">
              <a:off x="222287" y="40482"/>
              <a:ext cx="19042" cy="25839"/>
            </a:xfrm>
            <a:custGeom>
              <a:avLst/>
              <a:gdLst/>
              <a:ahLst/>
              <a:cxnLst/>
              <a:rect l="l" t="t" r="r" b="b"/>
              <a:pathLst>
                <a:path w="299" h="302" extrusionOk="0">
                  <a:moveTo>
                    <a:pt x="1" y="0"/>
                  </a:moveTo>
                  <a:lnTo>
                    <a:pt x="1" y="301"/>
                  </a:lnTo>
                  <a:lnTo>
                    <a:pt x="299" y="301"/>
                  </a:lnTo>
                  <a:cubicBezTo>
                    <a:pt x="299" y="136"/>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rot="10800000">
              <a:off x="114149" y="185762"/>
              <a:ext cx="19297" cy="25411"/>
            </a:xfrm>
            <a:custGeom>
              <a:avLst/>
              <a:gdLst/>
              <a:ahLst/>
              <a:cxnLst/>
              <a:rect l="l" t="t" r="r" b="b"/>
              <a:pathLst>
                <a:path w="303" h="297" extrusionOk="0">
                  <a:moveTo>
                    <a:pt x="0" y="0"/>
                  </a:moveTo>
                  <a:cubicBezTo>
                    <a:pt x="0" y="165"/>
                    <a:pt x="137" y="297"/>
                    <a:pt x="302" y="297"/>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10800000">
              <a:off x="114149" y="40482"/>
              <a:ext cx="19297" cy="25839"/>
            </a:xfrm>
            <a:custGeom>
              <a:avLst/>
              <a:gdLst/>
              <a:ahLst/>
              <a:cxnLst/>
              <a:rect l="l" t="t" r="r" b="b"/>
              <a:pathLst>
                <a:path w="303" h="302" extrusionOk="0">
                  <a:moveTo>
                    <a:pt x="302" y="0"/>
                  </a:moveTo>
                  <a:cubicBezTo>
                    <a:pt x="137" y="0"/>
                    <a:pt x="0" y="136"/>
                    <a:pt x="0" y="301"/>
                  </a:cubicBezTo>
                  <a:lnTo>
                    <a:pt x="302" y="301"/>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rot="10800000">
              <a:off x="222287" y="15071"/>
              <a:ext cx="19042" cy="25497"/>
            </a:xfrm>
            <a:custGeom>
              <a:avLst/>
              <a:gdLst/>
              <a:ahLst/>
              <a:cxnLst/>
              <a:rect l="l" t="t" r="r" b="b"/>
              <a:pathLst>
                <a:path w="299" h="298" extrusionOk="0">
                  <a:moveTo>
                    <a:pt x="1" y="0"/>
                  </a:moveTo>
                  <a:lnTo>
                    <a:pt x="1" y="298"/>
                  </a:lnTo>
                  <a:cubicBezTo>
                    <a:pt x="166" y="298"/>
                    <a:pt x="299" y="166"/>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rot="10800000">
              <a:off x="158665" y="-70488"/>
              <a:ext cx="38149" cy="51336"/>
            </a:xfrm>
            <a:custGeom>
              <a:avLst/>
              <a:gdLst/>
              <a:ahLst/>
              <a:cxnLst/>
              <a:rect l="l" t="t" r="r" b="b"/>
              <a:pathLst>
                <a:path w="599" h="600" extrusionOk="0">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rot="10800000">
              <a:off x="114149" y="15071"/>
              <a:ext cx="19297" cy="25497"/>
            </a:xfrm>
            <a:custGeom>
              <a:avLst/>
              <a:gdLst/>
              <a:ahLst/>
              <a:cxnLst/>
              <a:rect l="l" t="t" r="r" b="b"/>
              <a:pathLst>
                <a:path w="303" h="298" extrusionOk="0">
                  <a:moveTo>
                    <a:pt x="0" y="0"/>
                  </a:moveTo>
                  <a:cubicBezTo>
                    <a:pt x="0" y="166"/>
                    <a:pt x="137" y="298"/>
                    <a:pt x="302" y="298"/>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rot="10800000">
              <a:off x="241266" y="552469"/>
              <a:ext cx="64" cy="513"/>
            </a:xfrm>
            <a:custGeom>
              <a:avLst/>
              <a:gdLst/>
              <a:ahLst/>
              <a:cxnLst/>
              <a:rect l="l" t="t" r="r" b="b"/>
              <a:pathLst>
                <a:path w="1" h="6" extrusionOk="0">
                  <a:moveTo>
                    <a:pt x="1" y="1"/>
                  </a:moveTo>
                  <a:lnTo>
                    <a:pt x="1" y="5"/>
                  </a:lnTo>
                  <a:lnTo>
                    <a:pt x="1"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rot="10800000">
              <a:off x="349339" y="381864"/>
              <a:ext cx="18979" cy="25069"/>
            </a:xfrm>
            <a:custGeom>
              <a:avLst/>
              <a:gdLst/>
              <a:ahLst/>
              <a:cxnLst/>
              <a:rect l="l" t="t" r="r" b="b"/>
              <a:pathLst>
                <a:path w="298" h="293" extrusionOk="0">
                  <a:moveTo>
                    <a:pt x="33" y="1"/>
                  </a:moveTo>
                  <a:cubicBezTo>
                    <a:pt x="24" y="10"/>
                    <a:pt x="10" y="20"/>
                    <a:pt x="1" y="29"/>
                  </a:cubicBezTo>
                  <a:lnTo>
                    <a:pt x="1" y="293"/>
                  </a:lnTo>
                  <a:lnTo>
                    <a:pt x="297" y="293"/>
                  </a:lnTo>
                  <a:cubicBezTo>
                    <a:pt x="297" y="138"/>
                    <a:pt x="184" y="20"/>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rot="10800000">
              <a:off x="285653" y="441498"/>
              <a:ext cx="36748" cy="47315"/>
            </a:xfrm>
            <a:custGeom>
              <a:avLst/>
              <a:gdLst/>
              <a:ahLst/>
              <a:cxnLst/>
              <a:rect l="l" t="t" r="r" b="b"/>
              <a:pathLst>
                <a:path w="577" h="553" extrusionOk="0">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rot="10800000">
              <a:off x="241265" y="527143"/>
              <a:ext cx="14075" cy="25411"/>
            </a:xfrm>
            <a:custGeom>
              <a:avLst/>
              <a:gdLst/>
              <a:ahLst/>
              <a:cxnLst/>
              <a:rect l="l" t="t" r="r" b="b"/>
              <a:pathLst>
                <a:path w="221" h="297" extrusionOk="0">
                  <a:moveTo>
                    <a:pt x="221" y="0"/>
                  </a:moveTo>
                  <a:cubicBezTo>
                    <a:pt x="146" y="62"/>
                    <a:pt x="70" y="127"/>
                    <a:pt x="0" y="194"/>
                  </a:cubicBezTo>
                  <a:cubicBezTo>
                    <a:pt x="51" y="255"/>
                    <a:pt x="131" y="297"/>
                    <a:pt x="221" y="297"/>
                  </a:cubicBez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rot="10800000">
              <a:off x="241265" y="381864"/>
              <a:ext cx="19234" cy="25839"/>
            </a:xfrm>
            <a:custGeom>
              <a:avLst/>
              <a:gdLst/>
              <a:ahLst/>
              <a:cxnLst/>
              <a:rect l="l" t="t" r="r" b="b"/>
              <a:pathLst>
                <a:path w="302" h="302" extrusionOk="0">
                  <a:moveTo>
                    <a:pt x="302" y="1"/>
                  </a:moveTo>
                  <a:cubicBezTo>
                    <a:pt x="138" y="1"/>
                    <a:pt x="1" y="136"/>
                    <a:pt x="1" y="302"/>
                  </a:cubicBezTo>
                  <a:lnTo>
                    <a:pt x="302" y="302"/>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rot="10800000">
              <a:off x="349339"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rot="10800000">
              <a:off x="241265" y="211087"/>
              <a:ext cx="19234" cy="26010"/>
            </a:xfrm>
            <a:custGeom>
              <a:avLst/>
              <a:gdLst/>
              <a:ahLst/>
              <a:cxnLst/>
              <a:rect l="l" t="t" r="r" b="b"/>
              <a:pathLst>
                <a:path w="302" h="304" extrusionOk="0">
                  <a:moveTo>
                    <a:pt x="302" y="1"/>
                  </a:moveTo>
                  <a:cubicBezTo>
                    <a:pt x="138" y="1"/>
                    <a:pt x="1" y="138"/>
                    <a:pt x="1" y="303"/>
                  </a:cubicBezTo>
                  <a:lnTo>
                    <a:pt x="302" y="30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rot="10800000">
              <a:off x="349339"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rot="10800000">
              <a:off x="285653" y="270893"/>
              <a:ext cx="38212" cy="51250"/>
            </a:xfrm>
            <a:custGeom>
              <a:avLst/>
              <a:gdLst/>
              <a:ahLst/>
              <a:cxnLst/>
              <a:rect l="l" t="t" r="r" b="b"/>
              <a:pathLst>
                <a:path w="600" h="599" extrusionOk="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rot="10800000">
              <a:off x="241265" y="356367"/>
              <a:ext cx="19234" cy="25582"/>
            </a:xfrm>
            <a:custGeom>
              <a:avLst/>
              <a:gdLst/>
              <a:ahLst/>
              <a:cxnLst/>
              <a:rect l="l" t="t" r="r" b="b"/>
              <a:pathLst>
                <a:path w="302" h="299" extrusionOk="0">
                  <a:moveTo>
                    <a:pt x="1" y="1"/>
                  </a:moveTo>
                  <a:cubicBezTo>
                    <a:pt x="1" y="166"/>
                    <a:pt x="138" y="298"/>
                    <a:pt x="302" y="298"/>
                  </a:cubicBez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10800000">
              <a:off x="241265" y="40482"/>
              <a:ext cx="19234" cy="25839"/>
            </a:xfrm>
            <a:custGeom>
              <a:avLst/>
              <a:gdLst/>
              <a:ahLst/>
              <a:cxnLst/>
              <a:rect l="l" t="t" r="r" b="b"/>
              <a:pathLst>
                <a:path w="302" h="302" extrusionOk="0">
                  <a:moveTo>
                    <a:pt x="302" y="0"/>
                  </a:moveTo>
                  <a:cubicBezTo>
                    <a:pt x="138" y="0"/>
                    <a:pt x="1" y="136"/>
                    <a:pt x="1" y="301"/>
                  </a:cubicBezTo>
                  <a:lnTo>
                    <a:pt x="302" y="301"/>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10800000">
              <a:off x="349339"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rot="10800000">
              <a:off x="285653" y="100117"/>
              <a:ext cx="38212" cy="51422"/>
            </a:xfrm>
            <a:custGeom>
              <a:avLst/>
              <a:gdLst/>
              <a:ahLst/>
              <a:cxnLst/>
              <a:rect l="l" t="t" r="r" b="b"/>
              <a:pathLst>
                <a:path w="600" h="601" extrusionOk="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rot="10800000">
              <a:off x="241265" y="185762"/>
              <a:ext cx="19234" cy="25411"/>
            </a:xfrm>
            <a:custGeom>
              <a:avLst/>
              <a:gdLst/>
              <a:ahLst/>
              <a:cxnLst/>
              <a:rect l="l" t="t" r="r" b="b"/>
              <a:pathLst>
                <a:path w="302" h="297" extrusionOk="0">
                  <a:moveTo>
                    <a:pt x="1" y="0"/>
                  </a:moveTo>
                  <a:cubicBezTo>
                    <a:pt x="1" y="165"/>
                    <a:pt x="138" y="297"/>
                    <a:pt x="302" y="297"/>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rot="10800000">
              <a:off x="349339"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rot="10800000">
              <a:off x="285653" y="-70488"/>
              <a:ext cx="38212" cy="51336"/>
            </a:xfrm>
            <a:custGeom>
              <a:avLst/>
              <a:gdLst/>
              <a:ahLst/>
              <a:cxnLst/>
              <a:rect l="l" t="t" r="r" b="b"/>
              <a:pathLst>
                <a:path w="600" h="600" extrusionOk="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rot="10800000">
              <a:off x="349339"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rot="10800000">
              <a:off x="241265" y="15071"/>
              <a:ext cx="19234" cy="25497"/>
            </a:xfrm>
            <a:custGeom>
              <a:avLst/>
              <a:gdLst/>
              <a:ahLst/>
              <a:cxnLst/>
              <a:rect l="l" t="t" r="r" b="b"/>
              <a:pathLst>
                <a:path w="302" h="298" extrusionOk="0">
                  <a:moveTo>
                    <a:pt x="1" y="0"/>
                  </a:moveTo>
                  <a:cubicBezTo>
                    <a:pt x="1" y="166"/>
                    <a:pt x="138" y="298"/>
                    <a:pt x="302" y="298"/>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rot="10800000">
              <a:off x="368254" y="381864"/>
              <a:ext cx="19297" cy="22673"/>
            </a:xfrm>
            <a:custGeom>
              <a:avLst/>
              <a:gdLst/>
              <a:ahLst/>
              <a:cxnLst/>
              <a:rect l="l" t="t" r="r" b="b"/>
              <a:pathLst>
                <a:path w="303" h="265" extrusionOk="0">
                  <a:moveTo>
                    <a:pt x="303" y="1"/>
                  </a:moveTo>
                  <a:cubicBezTo>
                    <a:pt x="203" y="81"/>
                    <a:pt x="105" y="166"/>
                    <a:pt x="5" y="247"/>
                  </a:cubicBezTo>
                  <a:cubicBezTo>
                    <a:pt x="5" y="251"/>
                    <a:pt x="0" y="256"/>
                    <a:pt x="0" y="265"/>
                  </a:cubicBezTo>
                  <a:lnTo>
                    <a:pt x="303" y="265"/>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rot="10800000">
              <a:off x="412706"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rot="10800000">
              <a:off x="476392" y="211087"/>
              <a:ext cx="18979" cy="26010"/>
            </a:xfrm>
            <a:custGeom>
              <a:avLst/>
              <a:gdLst/>
              <a:ahLst/>
              <a:cxnLst/>
              <a:rect l="l" t="t" r="r" b="b"/>
              <a:pathLst>
                <a:path w="298" h="304" extrusionOk="0">
                  <a:moveTo>
                    <a:pt x="0" y="1"/>
                  </a:moveTo>
                  <a:lnTo>
                    <a:pt x="0" y="303"/>
                  </a:lnTo>
                  <a:lnTo>
                    <a:pt x="298" y="303"/>
                  </a:lnTo>
                  <a:cubicBezTo>
                    <a:pt x="298" y="138"/>
                    <a:pt x="16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rot="10800000">
              <a:off x="368254"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rot="10800000">
              <a:off x="368254" y="356367"/>
              <a:ext cx="19297" cy="25582"/>
            </a:xfrm>
            <a:custGeom>
              <a:avLst/>
              <a:gdLst/>
              <a:ahLst/>
              <a:cxnLst/>
              <a:rect l="l" t="t" r="r" b="b"/>
              <a:pathLst>
                <a:path w="303" h="299" extrusionOk="0">
                  <a:moveTo>
                    <a:pt x="0" y="1"/>
                  </a:moveTo>
                  <a:cubicBezTo>
                    <a:pt x="0" y="166"/>
                    <a:pt x="137" y="298"/>
                    <a:pt x="303" y="298"/>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rot="10800000">
              <a:off x="412706"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rot="10800000">
              <a:off x="476392" y="185762"/>
              <a:ext cx="18979" cy="25411"/>
            </a:xfrm>
            <a:custGeom>
              <a:avLst/>
              <a:gdLst/>
              <a:ahLst/>
              <a:cxnLst/>
              <a:rect l="l" t="t" r="r" b="b"/>
              <a:pathLst>
                <a:path w="298" h="297" extrusionOk="0">
                  <a:moveTo>
                    <a:pt x="0" y="0"/>
                  </a:moveTo>
                  <a:lnTo>
                    <a:pt x="0" y="297"/>
                  </a:lnTo>
                  <a:cubicBezTo>
                    <a:pt x="166" y="297"/>
                    <a:pt x="298" y="165"/>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rot="10800000">
              <a:off x="368254"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rot="10800000">
              <a:off x="476392" y="40482"/>
              <a:ext cx="18979" cy="25839"/>
            </a:xfrm>
            <a:custGeom>
              <a:avLst/>
              <a:gdLst/>
              <a:ahLst/>
              <a:cxnLst/>
              <a:rect l="l" t="t" r="r" b="b"/>
              <a:pathLst>
                <a:path w="298" h="302" extrusionOk="0">
                  <a:moveTo>
                    <a:pt x="0" y="0"/>
                  </a:moveTo>
                  <a:lnTo>
                    <a:pt x="0" y="301"/>
                  </a:lnTo>
                  <a:lnTo>
                    <a:pt x="298" y="301"/>
                  </a:lnTo>
                  <a:cubicBezTo>
                    <a:pt x="298" y="136"/>
                    <a:pt x="1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rot="10800000">
              <a:off x="368254"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rot="10800000">
              <a:off x="368254"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rot="10800000">
              <a:off x="412706"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rot="10800000">
              <a:off x="476392" y="15071"/>
              <a:ext cx="18979" cy="25497"/>
            </a:xfrm>
            <a:custGeom>
              <a:avLst/>
              <a:gdLst/>
              <a:ahLst/>
              <a:cxnLst/>
              <a:rect l="l" t="t" r="r" b="b"/>
              <a:pathLst>
                <a:path w="298" h="298" extrusionOk="0">
                  <a:moveTo>
                    <a:pt x="0" y="0"/>
                  </a:moveTo>
                  <a:lnTo>
                    <a:pt x="0" y="298"/>
                  </a:lnTo>
                  <a:cubicBezTo>
                    <a:pt x="166" y="298"/>
                    <a:pt x="298" y="166"/>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rot="10800000">
              <a:off x="495306" y="211087"/>
              <a:ext cx="19234" cy="26010"/>
            </a:xfrm>
            <a:custGeom>
              <a:avLst/>
              <a:gdLst/>
              <a:ahLst/>
              <a:cxnLst/>
              <a:rect l="l" t="t" r="r" b="b"/>
              <a:pathLst>
                <a:path w="302" h="304" extrusionOk="0">
                  <a:moveTo>
                    <a:pt x="301" y="1"/>
                  </a:moveTo>
                  <a:cubicBezTo>
                    <a:pt x="137" y="1"/>
                    <a:pt x="0" y="138"/>
                    <a:pt x="0" y="303"/>
                  </a:cubicBezTo>
                  <a:lnTo>
                    <a:pt x="301" y="30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rot="10800000">
              <a:off x="603444" y="40482"/>
              <a:ext cx="19234" cy="25839"/>
            </a:xfrm>
            <a:custGeom>
              <a:avLst/>
              <a:gdLst/>
              <a:ahLst/>
              <a:cxnLst/>
              <a:rect l="l" t="t" r="r" b="b"/>
              <a:pathLst>
                <a:path w="302" h="302" extrusionOk="0">
                  <a:moveTo>
                    <a:pt x="1" y="0"/>
                  </a:moveTo>
                  <a:lnTo>
                    <a:pt x="1" y="301"/>
                  </a:lnTo>
                  <a:lnTo>
                    <a:pt x="302" y="301"/>
                  </a:lnTo>
                  <a:cubicBezTo>
                    <a:pt x="302" y="136"/>
                    <a:pt x="170"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rot="10800000">
              <a:off x="495306" y="40482"/>
              <a:ext cx="19234" cy="25839"/>
            </a:xfrm>
            <a:custGeom>
              <a:avLst/>
              <a:gdLst/>
              <a:ahLst/>
              <a:cxnLst/>
              <a:rect l="l" t="t" r="r" b="b"/>
              <a:pathLst>
                <a:path w="302" h="302" extrusionOk="0">
                  <a:moveTo>
                    <a:pt x="301" y="0"/>
                  </a:moveTo>
                  <a:cubicBezTo>
                    <a:pt x="137" y="0"/>
                    <a:pt x="0" y="136"/>
                    <a:pt x="0" y="301"/>
                  </a:cubicBezTo>
                  <a:lnTo>
                    <a:pt x="301" y="301"/>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rot="10800000">
              <a:off x="495306" y="185762"/>
              <a:ext cx="19234" cy="25411"/>
            </a:xfrm>
            <a:custGeom>
              <a:avLst/>
              <a:gdLst/>
              <a:ahLst/>
              <a:cxnLst/>
              <a:rect l="l" t="t" r="r" b="b"/>
              <a:pathLst>
                <a:path w="302" h="297" extrusionOk="0">
                  <a:moveTo>
                    <a:pt x="0" y="0"/>
                  </a:moveTo>
                  <a:cubicBezTo>
                    <a:pt x="0" y="165"/>
                    <a:pt x="137" y="297"/>
                    <a:pt x="301" y="297"/>
                  </a:cubicBez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rot="10800000">
              <a:off x="539695" y="100117"/>
              <a:ext cx="38212" cy="51422"/>
            </a:xfrm>
            <a:custGeom>
              <a:avLst/>
              <a:gdLst/>
              <a:ahLst/>
              <a:cxnLst/>
              <a:rect l="l" t="t" r="r" b="b"/>
              <a:pathLst>
                <a:path w="600" h="601" extrusionOk="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rot="10800000">
              <a:off x="495306" y="15071"/>
              <a:ext cx="19234" cy="25497"/>
            </a:xfrm>
            <a:custGeom>
              <a:avLst/>
              <a:gdLst/>
              <a:ahLst/>
              <a:cxnLst/>
              <a:rect l="l" t="t" r="r" b="b"/>
              <a:pathLst>
                <a:path w="302" h="298" extrusionOk="0">
                  <a:moveTo>
                    <a:pt x="0" y="0"/>
                  </a:moveTo>
                  <a:cubicBezTo>
                    <a:pt x="0" y="166"/>
                    <a:pt x="137" y="298"/>
                    <a:pt x="301" y="298"/>
                  </a:cubicBez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rot="10800000">
              <a:off x="603444" y="15071"/>
              <a:ext cx="19234" cy="25497"/>
            </a:xfrm>
            <a:custGeom>
              <a:avLst/>
              <a:gdLst/>
              <a:ahLst/>
              <a:cxnLst/>
              <a:rect l="l" t="t" r="r" b="b"/>
              <a:pathLst>
                <a:path w="302" h="298" extrusionOk="0">
                  <a:moveTo>
                    <a:pt x="1" y="0"/>
                  </a:moveTo>
                  <a:lnTo>
                    <a:pt x="1" y="298"/>
                  </a:lnTo>
                  <a:cubicBezTo>
                    <a:pt x="170" y="298"/>
                    <a:pt x="302" y="166"/>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rot="10800000">
              <a:off x="539695" y="-70488"/>
              <a:ext cx="38212" cy="51336"/>
            </a:xfrm>
            <a:custGeom>
              <a:avLst/>
              <a:gdLst/>
              <a:ahLst/>
              <a:cxnLst/>
              <a:rect l="l" t="t" r="r" b="b"/>
              <a:pathLst>
                <a:path w="600" h="600" extrusionOk="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rot="10800000">
              <a:off x="667065" y="100117"/>
              <a:ext cx="37639" cy="40470"/>
            </a:xfrm>
            <a:custGeom>
              <a:avLst/>
              <a:gdLst/>
              <a:ahLst/>
              <a:cxnLst/>
              <a:rect l="l" t="t" r="r" b="b"/>
              <a:pathLst>
                <a:path w="591" h="473" extrusionOk="0">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rot="10800000">
              <a:off x="730433"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rot="10800000">
              <a:off x="622614" y="40482"/>
              <a:ext cx="19042" cy="25839"/>
            </a:xfrm>
            <a:custGeom>
              <a:avLst/>
              <a:gdLst/>
              <a:ahLst/>
              <a:cxnLst/>
              <a:rect l="l" t="t" r="r" b="b"/>
              <a:pathLst>
                <a:path w="299" h="302" extrusionOk="0">
                  <a:moveTo>
                    <a:pt x="299" y="0"/>
                  </a:moveTo>
                  <a:cubicBezTo>
                    <a:pt x="133" y="0"/>
                    <a:pt x="1" y="136"/>
                    <a:pt x="1" y="301"/>
                  </a:cubicBezTo>
                  <a:lnTo>
                    <a:pt x="299" y="301"/>
                  </a:lnTo>
                  <a:lnTo>
                    <a:pt x="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rot="10800000">
              <a:off x="730433"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rot="10800000">
              <a:off x="66706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rot="10800000">
              <a:off x="622614" y="15071"/>
              <a:ext cx="19042" cy="25497"/>
            </a:xfrm>
            <a:custGeom>
              <a:avLst/>
              <a:gdLst/>
              <a:ahLst/>
              <a:cxnLst/>
              <a:rect l="l" t="t" r="r" b="b"/>
              <a:pathLst>
                <a:path w="299" h="298" extrusionOk="0">
                  <a:moveTo>
                    <a:pt x="1" y="0"/>
                  </a:moveTo>
                  <a:cubicBezTo>
                    <a:pt x="1" y="166"/>
                    <a:pt x="133" y="298"/>
                    <a:pt x="299" y="298"/>
                  </a:cubicBezTo>
                  <a:lnTo>
                    <a:pt x="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rot="10800000">
              <a:off x="749666"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rot="10800000">
              <a:off x="857549" y="40482"/>
              <a:ext cx="19234" cy="25497"/>
            </a:xfrm>
            <a:custGeom>
              <a:avLst/>
              <a:gdLst/>
              <a:ahLst/>
              <a:cxnLst/>
              <a:rect l="l" t="t" r="r" b="b"/>
              <a:pathLst>
                <a:path w="302" h="298" extrusionOk="0">
                  <a:moveTo>
                    <a:pt x="19" y="1"/>
                  </a:moveTo>
                  <a:cubicBezTo>
                    <a:pt x="15" y="1"/>
                    <a:pt x="5" y="1"/>
                    <a:pt x="1" y="5"/>
                  </a:cubicBezTo>
                  <a:lnTo>
                    <a:pt x="1" y="297"/>
                  </a:lnTo>
                  <a:lnTo>
                    <a:pt x="302" y="297"/>
                  </a:lnTo>
                  <a:cubicBezTo>
                    <a:pt x="302" y="138"/>
                    <a:pt x="175" y="10"/>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rot="10800000">
              <a:off x="857549" y="15071"/>
              <a:ext cx="19234" cy="25497"/>
            </a:xfrm>
            <a:custGeom>
              <a:avLst/>
              <a:gdLst/>
              <a:ahLst/>
              <a:cxnLst/>
              <a:rect l="l" t="t" r="r" b="b"/>
              <a:pathLst>
                <a:path w="302" h="298" extrusionOk="0">
                  <a:moveTo>
                    <a:pt x="1" y="0"/>
                  </a:moveTo>
                  <a:lnTo>
                    <a:pt x="1" y="298"/>
                  </a:lnTo>
                  <a:cubicBezTo>
                    <a:pt x="166" y="298"/>
                    <a:pt x="302" y="166"/>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rot="10800000">
              <a:off x="749666"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rot="10800000">
              <a:off x="794118" y="-70488"/>
              <a:ext cx="38212" cy="51336"/>
            </a:xfrm>
            <a:custGeom>
              <a:avLst/>
              <a:gdLst/>
              <a:ahLst/>
              <a:cxnLst/>
              <a:rect l="l" t="t" r="r" b="b"/>
              <a:pathLst>
                <a:path w="600" h="600" extrusionOk="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rot="10800000">
              <a:off x="876718" y="40482"/>
              <a:ext cx="18979" cy="25069"/>
            </a:xfrm>
            <a:custGeom>
              <a:avLst/>
              <a:gdLst/>
              <a:ahLst/>
              <a:cxnLst/>
              <a:rect l="l" t="t" r="r" b="b"/>
              <a:pathLst>
                <a:path w="298" h="293" extrusionOk="0">
                  <a:moveTo>
                    <a:pt x="298" y="0"/>
                  </a:moveTo>
                  <a:cubicBezTo>
                    <a:pt x="270" y="0"/>
                    <a:pt x="237" y="9"/>
                    <a:pt x="203" y="9"/>
                  </a:cubicBezTo>
                  <a:cubicBezTo>
                    <a:pt x="85" y="52"/>
                    <a:pt x="0" y="161"/>
                    <a:pt x="0" y="292"/>
                  </a:cubicBezTo>
                  <a:lnTo>
                    <a:pt x="298" y="292"/>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rot="10800000">
              <a:off x="984538" y="40482"/>
              <a:ext cx="19297" cy="16171"/>
            </a:xfrm>
            <a:custGeom>
              <a:avLst/>
              <a:gdLst/>
              <a:ahLst/>
              <a:cxnLst/>
              <a:rect l="l" t="t" r="r" b="b"/>
              <a:pathLst>
                <a:path w="303" h="189" extrusionOk="0">
                  <a:moveTo>
                    <a:pt x="1" y="0"/>
                  </a:moveTo>
                  <a:lnTo>
                    <a:pt x="1" y="188"/>
                  </a:lnTo>
                  <a:lnTo>
                    <a:pt x="303" y="188"/>
                  </a:lnTo>
                  <a:cubicBezTo>
                    <a:pt x="303" y="114"/>
                    <a:pt x="274" y="51"/>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rot="10800000">
              <a:off x="921170" y="-70488"/>
              <a:ext cx="38212" cy="51336"/>
            </a:xfrm>
            <a:custGeom>
              <a:avLst/>
              <a:gdLst/>
              <a:ahLst/>
              <a:cxnLst/>
              <a:rect l="l" t="t" r="r" b="b"/>
              <a:pathLst>
                <a:path w="600" h="600" extrusionOk="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rot="10800000">
              <a:off x="876718"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rot="10800000">
              <a:off x="984538" y="15071"/>
              <a:ext cx="19297" cy="25497"/>
            </a:xfrm>
            <a:custGeom>
              <a:avLst/>
              <a:gdLst/>
              <a:ahLst/>
              <a:cxnLst/>
              <a:rect l="l" t="t" r="r" b="b"/>
              <a:pathLst>
                <a:path w="303" h="298" extrusionOk="0">
                  <a:moveTo>
                    <a:pt x="1" y="0"/>
                  </a:moveTo>
                  <a:lnTo>
                    <a:pt x="1" y="298"/>
                  </a:lnTo>
                  <a:cubicBezTo>
                    <a:pt x="166" y="298"/>
                    <a:pt x="303" y="166"/>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rot="10800000">
              <a:off x="1003771" y="40482"/>
              <a:ext cx="18915" cy="16684"/>
            </a:xfrm>
            <a:custGeom>
              <a:avLst/>
              <a:gdLst/>
              <a:ahLst/>
              <a:cxnLst/>
              <a:rect l="l" t="t" r="r" b="b"/>
              <a:pathLst>
                <a:path w="297" h="195" extrusionOk="0">
                  <a:moveTo>
                    <a:pt x="75" y="1"/>
                  </a:moveTo>
                  <a:cubicBezTo>
                    <a:pt x="28" y="53"/>
                    <a:pt x="0" y="120"/>
                    <a:pt x="0" y="194"/>
                  </a:cubicBezTo>
                  <a:lnTo>
                    <a:pt x="297" y="194"/>
                  </a:lnTo>
                  <a:lnTo>
                    <a:pt x="297" y="6"/>
                  </a:lnTo>
                  <a:cubicBezTo>
                    <a:pt x="222" y="6"/>
                    <a:pt x="151"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rot="10800000">
              <a:off x="1111590" y="40482"/>
              <a:ext cx="19234" cy="25839"/>
            </a:xfrm>
            <a:custGeom>
              <a:avLst/>
              <a:gdLst/>
              <a:ahLst/>
              <a:cxnLst/>
              <a:rect l="l" t="t" r="r" b="b"/>
              <a:pathLst>
                <a:path w="302" h="302" extrusionOk="0">
                  <a:moveTo>
                    <a:pt x="0" y="0"/>
                  </a:moveTo>
                  <a:lnTo>
                    <a:pt x="0" y="301"/>
                  </a:lnTo>
                  <a:lnTo>
                    <a:pt x="301" y="301"/>
                  </a:lnTo>
                  <a:cubicBezTo>
                    <a:pt x="301" y="136"/>
                    <a:pt x="1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rot="10800000">
              <a:off x="1048159" y="-70488"/>
              <a:ext cx="38276" cy="51336"/>
            </a:xfrm>
            <a:custGeom>
              <a:avLst/>
              <a:gdLst/>
              <a:ahLst/>
              <a:cxnLst/>
              <a:rect l="l" t="t" r="r" b="b"/>
              <a:pathLst>
                <a:path w="601" h="600" extrusionOk="0">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rot="10800000">
              <a:off x="1003771" y="15071"/>
              <a:ext cx="18915" cy="25497"/>
            </a:xfrm>
            <a:custGeom>
              <a:avLst/>
              <a:gdLst/>
              <a:ahLst/>
              <a:cxnLst/>
              <a:rect l="l" t="t" r="r" b="b"/>
              <a:pathLst>
                <a:path w="297" h="298" extrusionOk="0">
                  <a:moveTo>
                    <a:pt x="0" y="0"/>
                  </a:moveTo>
                  <a:cubicBezTo>
                    <a:pt x="0" y="166"/>
                    <a:pt x="131" y="298"/>
                    <a:pt x="297" y="298"/>
                  </a:cubicBez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rot="10800000">
              <a:off x="1111590" y="15071"/>
              <a:ext cx="19234" cy="25497"/>
            </a:xfrm>
            <a:custGeom>
              <a:avLst/>
              <a:gdLst/>
              <a:ahLst/>
              <a:cxnLst/>
              <a:rect l="l" t="t" r="r" b="b"/>
              <a:pathLst>
                <a:path w="302" h="298" extrusionOk="0">
                  <a:moveTo>
                    <a:pt x="0" y="0"/>
                  </a:moveTo>
                  <a:lnTo>
                    <a:pt x="0" y="298"/>
                  </a:lnTo>
                  <a:cubicBezTo>
                    <a:pt x="166" y="298"/>
                    <a:pt x="301" y="166"/>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rot="10800000">
              <a:off x="1130760"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rot="10800000">
              <a:off x="1238579" y="40482"/>
              <a:ext cx="19361" cy="25839"/>
            </a:xfrm>
            <a:custGeom>
              <a:avLst/>
              <a:gdLst/>
              <a:ahLst/>
              <a:cxnLst/>
              <a:rect l="l" t="t" r="r" b="b"/>
              <a:pathLst>
                <a:path w="304" h="302" extrusionOk="0">
                  <a:moveTo>
                    <a:pt x="1" y="0"/>
                  </a:moveTo>
                  <a:lnTo>
                    <a:pt x="1" y="301"/>
                  </a:lnTo>
                  <a:lnTo>
                    <a:pt x="303" y="301"/>
                  </a:lnTo>
                  <a:cubicBezTo>
                    <a:pt x="303" y="136"/>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rot="10800000">
              <a:off x="1175275" y="-70488"/>
              <a:ext cx="38149" cy="51336"/>
            </a:xfrm>
            <a:custGeom>
              <a:avLst/>
              <a:gdLst/>
              <a:ahLst/>
              <a:cxnLst/>
              <a:rect l="l" t="t" r="r" b="b"/>
              <a:pathLst>
                <a:path w="599" h="600" extrusionOk="0">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rot="10800000">
              <a:off x="1130760"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rot="10800000">
              <a:off x="1238579" y="15071"/>
              <a:ext cx="19361" cy="25497"/>
            </a:xfrm>
            <a:custGeom>
              <a:avLst/>
              <a:gdLst/>
              <a:ahLst/>
              <a:cxnLst/>
              <a:rect l="l" t="t" r="r" b="b"/>
              <a:pathLst>
                <a:path w="304" h="298" extrusionOk="0">
                  <a:moveTo>
                    <a:pt x="1" y="0"/>
                  </a:moveTo>
                  <a:lnTo>
                    <a:pt x="1" y="298"/>
                  </a:lnTo>
                  <a:cubicBezTo>
                    <a:pt x="166" y="298"/>
                    <a:pt x="303" y="166"/>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rot="10800000">
              <a:off x="1365950"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rot="10800000">
              <a:off x="1257876" y="40482"/>
              <a:ext cx="18915" cy="25839"/>
            </a:xfrm>
            <a:custGeom>
              <a:avLst/>
              <a:gdLst/>
              <a:ahLst/>
              <a:cxnLst/>
              <a:rect l="l" t="t" r="r" b="b"/>
              <a:pathLst>
                <a:path w="297" h="302" extrusionOk="0">
                  <a:moveTo>
                    <a:pt x="297" y="0"/>
                  </a:moveTo>
                  <a:cubicBezTo>
                    <a:pt x="132" y="0"/>
                    <a:pt x="0" y="136"/>
                    <a:pt x="0" y="301"/>
                  </a:cubicBezTo>
                  <a:lnTo>
                    <a:pt x="297" y="301"/>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rot="10800000">
              <a:off x="1306531" y="100117"/>
              <a:ext cx="33054" cy="20363"/>
            </a:xfrm>
            <a:custGeom>
              <a:avLst/>
              <a:gdLst/>
              <a:ahLst/>
              <a:cxnLst/>
              <a:rect l="l" t="t" r="r" b="b"/>
              <a:pathLst>
                <a:path w="519" h="238" extrusionOk="0">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rot="10800000">
              <a:off x="1302264" y="-70488"/>
              <a:ext cx="38276" cy="51336"/>
            </a:xfrm>
            <a:custGeom>
              <a:avLst/>
              <a:gdLst/>
              <a:ahLst/>
              <a:cxnLst/>
              <a:rect l="l" t="t" r="r" b="b"/>
              <a:pathLst>
                <a:path w="601" h="600" extrusionOk="0">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rot="10800000">
              <a:off x="1257876" y="15071"/>
              <a:ext cx="18915" cy="25497"/>
            </a:xfrm>
            <a:custGeom>
              <a:avLst/>
              <a:gdLst/>
              <a:ahLst/>
              <a:cxnLst/>
              <a:rect l="l" t="t" r="r" b="b"/>
              <a:pathLst>
                <a:path w="297" h="298" extrusionOk="0">
                  <a:moveTo>
                    <a:pt x="0" y="0"/>
                  </a:moveTo>
                  <a:cubicBezTo>
                    <a:pt x="0" y="166"/>
                    <a:pt x="132" y="298"/>
                    <a:pt x="297" y="298"/>
                  </a:cubicBez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rot="10800000">
              <a:off x="1365950"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rot="10800000">
              <a:off x="1384865" y="40482"/>
              <a:ext cx="18979" cy="25839"/>
            </a:xfrm>
            <a:custGeom>
              <a:avLst/>
              <a:gdLst/>
              <a:ahLst/>
              <a:cxnLst/>
              <a:rect l="l" t="t" r="r" b="b"/>
              <a:pathLst>
                <a:path w="298" h="302" extrusionOk="0">
                  <a:moveTo>
                    <a:pt x="298" y="0"/>
                  </a:moveTo>
                  <a:cubicBezTo>
                    <a:pt x="132" y="0"/>
                    <a:pt x="0" y="136"/>
                    <a:pt x="0" y="301"/>
                  </a:cubicBezTo>
                  <a:lnTo>
                    <a:pt x="298" y="301"/>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rot="10800000">
              <a:off x="1492939" y="40482"/>
              <a:ext cx="19042" cy="25839"/>
            </a:xfrm>
            <a:custGeom>
              <a:avLst/>
              <a:gdLst/>
              <a:ahLst/>
              <a:cxnLst/>
              <a:rect l="l" t="t" r="r" b="b"/>
              <a:pathLst>
                <a:path w="299" h="302" extrusionOk="0">
                  <a:moveTo>
                    <a:pt x="0" y="0"/>
                  </a:moveTo>
                  <a:lnTo>
                    <a:pt x="0" y="301"/>
                  </a:lnTo>
                  <a:lnTo>
                    <a:pt x="298" y="301"/>
                  </a:lnTo>
                  <a:cubicBezTo>
                    <a:pt x="298" y="136"/>
                    <a:pt x="1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rot="10800000">
              <a:off x="1429317" y="100117"/>
              <a:ext cx="38212" cy="51422"/>
            </a:xfrm>
            <a:custGeom>
              <a:avLst/>
              <a:gdLst/>
              <a:ahLst/>
              <a:cxnLst/>
              <a:rect l="l" t="t" r="r" b="b"/>
              <a:pathLst>
                <a:path w="600" h="601" extrusionOk="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rot="10800000">
              <a:off x="1492939" y="15071"/>
              <a:ext cx="19042" cy="25497"/>
            </a:xfrm>
            <a:custGeom>
              <a:avLst/>
              <a:gdLst/>
              <a:ahLst/>
              <a:cxnLst/>
              <a:rect l="l" t="t" r="r" b="b"/>
              <a:pathLst>
                <a:path w="299" h="298" extrusionOk="0">
                  <a:moveTo>
                    <a:pt x="0" y="0"/>
                  </a:moveTo>
                  <a:lnTo>
                    <a:pt x="0" y="298"/>
                  </a:lnTo>
                  <a:cubicBezTo>
                    <a:pt x="166" y="298"/>
                    <a:pt x="298" y="166"/>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rot="10800000">
              <a:off x="1384865" y="15071"/>
              <a:ext cx="18979" cy="25497"/>
            </a:xfrm>
            <a:custGeom>
              <a:avLst/>
              <a:gdLst/>
              <a:ahLst/>
              <a:cxnLst/>
              <a:rect l="l" t="t" r="r" b="b"/>
              <a:pathLst>
                <a:path w="298" h="298" extrusionOk="0">
                  <a:moveTo>
                    <a:pt x="0" y="0"/>
                  </a:moveTo>
                  <a:cubicBezTo>
                    <a:pt x="0" y="166"/>
                    <a:pt x="132" y="298"/>
                    <a:pt x="298" y="298"/>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rot="10800000">
              <a:off x="1429317" y="-70488"/>
              <a:ext cx="38212" cy="51336"/>
            </a:xfrm>
            <a:custGeom>
              <a:avLst/>
              <a:gdLst/>
              <a:ahLst/>
              <a:cxnLst/>
              <a:rect l="l" t="t" r="r" b="b"/>
              <a:pathLst>
                <a:path w="600" h="600" extrusionOk="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rot="10800000">
              <a:off x="1620055" y="211088"/>
              <a:ext cx="18915" cy="7358"/>
            </a:xfrm>
            <a:custGeom>
              <a:avLst/>
              <a:gdLst/>
              <a:ahLst/>
              <a:cxnLst/>
              <a:rect l="l" t="t" r="r" b="b"/>
              <a:pathLst>
                <a:path w="297" h="86" extrusionOk="0">
                  <a:moveTo>
                    <a:pt x="0" y="0"/>
                  </a:moveTo>
                  <a:lnTo>
                    <a:pt x="0" y="85"/>
                  </a:lnTo>
                  <a:lnTo>
                    <a:pt x="297" y="85"/>
                  </a:lnTo>
                  <a:lnTo>
                    <a:pt x="297" y="70"/>
                  </a:lnTo>
                  <a:cubicBezTo>
                    <a:pt x="198" y="47"/>
                    <a:pt x="99" y="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rot="10800000">
              <a:off x="1511917"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rot="10800000">
              <a:off x="1620055" y="185762"/>
              <a:ext cx="18915" cy="25411"/>
            </a:xfrm>
            <a:custGeom>
              <a:avLst/>
              <a:gdLst/>
              <a:ahLst/>
              <a:cxnLst/>
              <a:rect l="l" t="t" r="r" b="b"/>
              <a:pathLst>
                <a:path w="297" h="297" extrusionOk="0">
                  <a:moveTo>
                    <a:pt x="0" y="0"/>
                  </a:moveTo>
                  <a:lnTo>
                    <a:pt x="0" y="297"/>
                  </a:lnTo>
                  <a:cubicBezTo>
                    <a:pt x="165" y="297"/>
                    <a:pt x="297" y="165"/>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rot="10800000">
              <a:off x="1556305" y="100117"/>
              <a:ext cx="38276" cy="51422"/>
            </a:xfrm>
            <a:custGeom>
              <a:avLst/>
              <a:gdLst/>
              <a:ahLst/>
              <a:cxnLst/>
              <a:rect l="l" t="t" r="r" b="b"/>
              <a:pathLst>
                <a:path w="601" h="601" extrusionOk="0">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rot="10800000">
              <a:off x="1620055" y="40482"/>
              <a:ext cx="18915" cy="25839"/>
            </a:xfrm>
            <a:custGeom>
              <a:avLst/>
              <a:gdLst/>
              <a:ahLst/>
              <a:cxnLst/>
              <a:rect l="l" t="t" r="r" b="b"/>
              <a:pathLst>
                <a:path w="297" h="302" extrusionOk="0">
                  <a:moveTo>
                    <a:pt x="0" y="0"/>
                  </a:moveTo>
                  <a:lnTo>
                    <a:pt x="0" y="301"/>
                  </a:lnTo>
                  <a:lnTo>
                    <a:pt x="297" y="301"/>
                  </a:lnTo>
                  <a:cubicBezTo>
                    <a:pt x="297" y="136"/>
                    <a:pt x="16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10800000">
              <a:off x="1620055" y="15071"/>
              <a:ext cx="18915" cy="25497"/>
            </a:xfrm>
            <a:custGeom>
              <a:avLst/>
              <a:gdLst/>
              <a:ahLst/>
              <a:cxnLst/>
              <a:rect l="l" t="t" r="r" b="b"/>
              <a:pathLst>
                <a:path w="297" h="298" extrusionOk="0">
                  <a:moveTo>
                    <a:pt x="0" y="0"/>
                  </a:moveTo>
                  <a:lnTo>
                    <a:pt x="0" y="298"/>
                  </a:lnTo>
                  <a:cubicBezTo>
                    <a:pt x="165" y="298"/>
                    <a:pt x="297" y="166"/>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rot="10800000">
              <a:off x="1556305" y="-70488"/>
              <a:ext cx="38276" cy="51336"/>
            </a:xfrm>
            <a:custGeom>
              <a:avLst/>
              <a:gdLst/>
              <a:ahLst/>
              <a:cxnLst/>
              <a:rect l="l" t="t" r="r" b="b"/>
              <a:pathLst>
                <a:path w="601" h="600" extrusionOk="0">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rot="10800000">
              <a:off x="1511917"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rot="10800000">
              <a:off x="1638906" y="211088"/>
              <a:ext cx="19361" cy="12235"/>
            </a:xfrm>
            <a:custGeom>
              <a:avLst/>
              <a:gdLst/>
              <a:ahLst/>
              <a:cxnLst/>
              <a:rect l="l" t="t" r="r" b="b"/>
              <a:pathLst>
                <a:path w="304" h="143" extrusionOk="0">
                  <a:moveTo>
                    <a:pt x="44" y="1"/>
                  </a:moveTo>
                  <a:cubicBezTo>
                    <a:pt x="20" y="42"/>
                    <a:pt x="1" y="90"/>
                    <a:pt x="1" y="142"/>
                  </a:cubicBezTo>
                  <a:lnTo>
                    <a:pt x="303" y="142"/>
                  </a:lnTo>
                  <a:lnTo>
                    <a:pt x="303" y="57"/>
                  </a:lnTo>
                  <a:cubicBezTo>
                    <a:pt x="214" y="38"/>
                    <a:pt x="129" y="19"/>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rot="10800000">
              <a:off x="1747044"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rot="10800000">
              <a:off x="1747044"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rot="10800000">
              <a:off x="1747044"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rot="10800000">
              <a:off x="1638906" y="40482"/>
              <a:ext cx="19361" cy="25839"/>
            </a:xfrm>
            <a:custGeom>
              <a:avLst/>
              <a:gdLst/>
              <a:ahLst/>
              <a:cxnLst/>
              <a:rect l="l" t="t" r="r" b="b"/>
              <a:pathLst>
                <a:path w="304" h="302" extrusionOk="0">
                  <a:moveTo>
                    <a:pt x="303" y="0"/>
                  </a:moveTo>
                  <a:cubicBezTo>
                    <a:pt x="138" y="0"/>
                    <a:pt x="1" y="136"/>
                    <a:pt x="1" y="301"/>
                  </a:cubicBezTo>
                  <a:lnTo>
                    <a:pt x="303" y="301"/>
                  </a:ln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rot="10800000">
              <a:off x="1638906" y="185762"/>
              <a:ext cx="19361" cy="25411"/>
            </a:xfrm>
            <a:custGeom>
              <a:avLst/>
              <a:gdLst/>
              <a:ahLst/>
              <a:cxnLst/>
              <a:rect l="l" t="t" r="r" b="b"/>
              <a:pathLst>
                <a:path w="304" h="297" extrusionOk="0">
                  <a:moveTo>
                    <a:pt x="1" y="0"/>
                  </a:moveTo>
                  <a:cubicBezTo>
                    <a:pt x="1" y="165"/>
                    <a:pt x="138" y="297"/>
                    <a:pt x="303" y="297"/>
                  </a:cubicBez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rot="10800000">
              <a:off x="1683422" y="100117"/>
              <a:ext cx="38149" cy="51422"/>
            </a:xfrm>
            <a:custGeom>
              <a:avLst/>
              <a:gdLst/>
              <a:ahLst/>
              <a:cxnLst/>
              <a:rect l="l" t="t" r="r" b="b"/>
              <a:pathLst>
                <a:path w="599"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rot="10800000">
              <a:off x="1747044"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rot="10800000">
              <a:off x="1638906" y="15071"/>
              <a:ext cx="19361" cy="25497"/>
            </a:xfrm>
            <a:custGeom>
              <a:avLst/>
              <a:gdLst/>
              <a:ahLst/>
              <a:cxnLst/>
              <a:rect l="l" t="t" r="r" b="b"/>
              <a:pathLst>
                <a:path w="304" h="298" extrusionOk="0">
                  <a:moveTo>
                    <a:pt x="1" y="0"/>
                  </a:moveTo>
                  <a:cubicBezTo>
                    <a:pt x="1" y="166"/>
                    <a:pt x="138" y="298"/>
                    <a:pt x="303" y="298"/>
                  </a:cubicBez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rot="10800000">
              <a:off x="1683422" y="-70488"/>
              <a:ext cx="38149" cy="51336"/>
            </a:xfrm>
            <a:custGeom>
              <a:avLst/>
              <a:gdLst/>
              <a:ahLst/>
              <a:cxnLst/>
              <a:rect l="l" t="t" r="r" b="b"/>
              <a:pathLst>
                <a:path w="599"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rot="10800000">
              <a:off x="1874096"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rot="10800000">
              <a:off x="1766022" y="211087"/>
              <a:ext cx="19234" cy="26010"/>
            </a:xfrm>
            <a:custGeom>
              <a:avLst/>
              <a:gdLst/>
              <a:ahLst/>
              <a:cxnLst/>
              <a:rect l="l" t="t" r="r" b="b"/>
              <a:pathLst>
                <a:path w="302" h="304" extrusionOk="0">
                  <a:moveTo>
                    <a:pt x="302" y="1"/>
                  </a:moveTo>
                  <a:cubicBezTo>
                    <a:pt x="137" y="1"/>
                    <a:pt x="1" y="138"/>
                    <a:pt x="1" y="303"/>
                  </a:cubicBezTo>
                  <a:lnTo>
                    <a:pt x="302" y="30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rot="10800000">
              <a:off x="1874096"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rot="10800000">
              <a:off x="1766022" y="185762"/>
              <a:ext cx="19234" cy="25411"/>
            </a:xfrm>
            <a:custGeom>
              <a:avLst/>
              <a:gdLst/>
              <a:ahLst/>
              <a:cxnLst/>
              <a:rect l="l" t="t" r="r" b="b"/>
              <a:pathLst>
                <a:path w="302" h="297" extrusionOk="0">
                  <a:moveTo>
                    <a:pt x="1" y="0"/>
                  </a:moveTo>
                  <a:cubicBezTo>
                    <a:pt x="1" y="165"/>
                    <a:pt x="137" y="297"/>
                    <a:pt x="302" y="297"/>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rot="10800000">
              <a:off x="1766022" y="40482"/>
              <a:ext cx="19234" cy="25839"/>
            </a:xfrm>
            <a:custGeom>
              <a:avLst/>
              <a:gdLst/>
              <a:ahLst/>
              <a:cxnLst/>
              <a:rect l="l" t="t" r="r" b="b"/>
              <a:pathLst>
                <a:path w="302" h="302" extrusionOk="0">
                  <a:moveTo>
                    <a:pt x="302" y="0"/>
                  </a:moveTo>
                  <a:cubicBezTo>
                    <a:pt x="137" y="0"/>
                    <a:pt x="1" y="136"/>
                    <a:pt x="1" y="301"/>
                  </a:cubicBezTo>
                  <a:lnTo>
                    <a:pt x="302" y="301"/>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rot="10800000">
              <a:off x="1810410" y="100117"/>
              <a:ext cx="38276" cy="51422"/>
            </a:xfrm>
            <a:custGeom>
              <a:avLst/>
              <a:gdLst/>
              <a:ahLst/>
              <a:cxnLst/>
              <a:rect l="l" t="t" r="r" b="b"/>
              <a:pathLst>
                <a:path w="601" h="601" extrusionOk="0">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rot="10800000">
              <a:off x="1874096"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rot="10800000">
              <a:off x="1766022" y="15071"/>
              <a:ext cx="19234" cy="25497"/>
            </a:xfrm>
            <a:custGeom>
              <a:avLst/>
              <a:gdLst/>
              <a:ahLst/>
              <a:cxnLst/>
              <a:rect l="l" t="t" r="r" b="b"/>
              <a:pathLst>
                <a:path w="302" h="298" extrusionOk="0">
                  <a:moveTo>
                    <a:pt x="1" y="0"/>
                  </a:moveTo>
                  <a:cubicBezTo>
                    <a:pt x="1" y="166"/>
                    <a:pt x="137" y="298"/>
                    <a:pt x="302" y="298"/>
                  </a:cubicBez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rot="10800000">
              <a:off x="1874096"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10800000">
              <a:off x="1810410" y="-70488"/>
              <a:ext cx="38276" cy="51336"/>
            </a:xfrm>
            <a:custGeom>
              <a:avLst/>
              <a:gdLst/>
              <a:ahLst/>
              <a:cxnLst/>
              <a:rect l="l" t="t" r="r" b="b"/>
              <a:pathLst>
                <a:path w="601" h="600" extrusionOk="0">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800000">
              <a:off x="2001149" y="211087"/>
              <a:ext cx="18979" cy="26010"/>
            </a:xfrm>
            <a:custGeom>
              <a:avLst/>
              <a:gdLst/>
              <a:ahLst/>
              <a:cxnLst/>
              <a:rect l="l" t="t" r="r" b="b"/>
              <a:pathLst>
                <a:path w="298" h="304" extrusionOk="0">
                  <a:moveTo>
                    <a:pt x="0" y="1"/>
                  </a:moveTo>
                  <a:lnTo>
                    <a:pt x="0" y="303"/>
                  </a:lnTo>
                  <a:lnTo>
                    <a:pt x="298" y="303"/>
                  </a:lnTo>
                  <a:cubicBezTo>
                    <a:pt x="298" y="138"/>
                    <a:pt x="16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800000">
              <a:off x="1940775" y="270894"/>
              <a:ext cx="32799" cy="14631"/>
            </a:xfrm>
            <a:custGeom>
              <a:avLst/>
              <a:gdLst/>
              <a:ahLst/>
              <a:cxnLst/>
              <a:rect l="l" t="t" r="r" b="b"/>
              <a:pathLst>
                <a:path w="515" h="171" extrusionOk="0">
                  <a:moveTo>
                    <a:pt x="0" y="1"/>
                  </a:moveTo>
                  <a:cubicBezTo>
                    <a:pt x="48" y="101"/>
                    <a:pt x="146" y="171"/>
                    <a:pt x="264" y="171"/>
                  </a:cubicBezTo>
                  <a:cubicBezTo>
                    <a:pt x="373" y="171"/>
                    <a:pt x="462" y="110"/>
                    <a:pt x="514" y="25"/>
                  </a:cubicBezTo>
                  <a:cubicBezTo>
                    <a:pt x="344" y="16"/>
                    <a:pt x="170" y="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800000">
              <a:off x="1893011"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800000">
              <a:off x="2001149" y="40482"/>
              <a:ext cx="18979" cy="25839"/>
            </a:xfrm>
            <a:custGeom>
              <a:avLst/>
              <a:gdLst/>
              <a:ahLst/>
              <a:cxnLst/>
              <a:rect l="l" t="t" r="r" b="b"/>
              <a:pathLst>
                <a:path w="298" h="302" extrusionOk="0">
                  <a:moveTo>
                    <a:pt x="0" y="0"/>
                  </a:moveTo>
                  <a:lnTo>
                    <a:pt x="0" y="301"/>
                  </a:lnTo>
                  <a:lnTo>
                    <a:pt x="298" y="301"/>
                  </a:lnTo>
                  <a:cubicBezTo>
                    <a:pt x="298" y="136"/>
                    <a:pt x="16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800000">
              <a:off x="1937463" y="100117"/>
              <a:ext cx="38212" cy="51422"/>
            </a:xfrm>
            <a:custGeom>
              <a:avLst/>
              <a:gdLst/>
              <a:ahLst/>
              <a:cxnLst/>
              <a:rect l="l" t="t" r="r" b="b"/>
              <a:pathLst>
                <a:path w="600"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800000">
              <a:off x="1893011"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10800000">
              <a:off x="2001149" y="185762"/>
              <a:ext cx="18979" cy="25411"/>
            </a:xfrm>
            <a:custGeom>
              <a:avLst/>
              <a:gdLst/>
              <a:ahLst/>
              <a:cxnLst/>
              <a:rect l="l" t="t" r="r" b="b"/>
              <a:pathLst>
                <a:path w="298" h="297" extrusionOk="0">
                  <a:moveTo>
                    <a:pt x="0" y="0"/>
                  </a:moveTo>
                  <a:lnTo>
                    <a:pt x="0" y="297"/>
                  </a:lnTo>
                  <a:cubicBezTo>
                    <a:pt x="165" y="297"/>
                    <a:pt x="298" y="165"/>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rot="10800000">
              <a:off x="1893011"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0800000">
              <a:off x="2001149" y="15071"/>
              <a:ext cx="18979" cy="25497"/>
            </a:xfrm>
            <a:custGeom>
              <a:avLst/>
              <a:gdLst/>
              <a:ahLst/>
              <a:cxnLst/>
              <a:rect l="l" t="t" r="r" b="b"/>
              <a:pathLst>
                <a:path w="298" h="298" extrusionOk="0">
                  <a:moveTo>
                    <a:pt x="0" y="0"/>
                  </a:moveTo>
                  <a:lnTo>
                    <a:pt x="0" y="298"/>
                  </a:lnTo>
                  <a:cubicBezTo>
                    <a:pt x="165" y="298"/>
                    <a:pt x="298" y="166"/>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10800000">
              <a:off x="1937463" y="-70488"/>
              <a:ext cx="38212" cy="51336"/>
            </a:xfrm>
            <a:custGeom>
              <a:avLst/>
              <a:gdLst/>
              <a:ahLst/>
              <a:cxnLst/>
              <a:rect l="l" t="t" r="r" b="b"/>
              <a:pathLst>
                <a:path w="600"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rot="10800000">
              <a:off x="1893011"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rot="10800000">
              <a:off x="2067509" y="270894"/>
              <a:ext cx="30697" cy="12920"/>
            </a:xfrm>
            <a:custGeom>
              <a:avLst/>
              <a:gdLst/>
              <a:ahLst/>
              <a:cxnLst/>
              <a:rect l="l" t="t" r="r" b="b"/>
              <a:pathLst>
                <a:path w="482" h="151" extrusionOk="0">
                  <a:moveTo>
                    <a:pt x="481" y="0"/>
                  </a:moveTo>
                  <a:cubicBezTo>
                    <a:pt x="321" y="9"/>
                    <a:pt x="161" y="24"/>
                    <a:pt x="0" y="38"/>
                  </a:cubicBezTo>
                  <a:cubicBezTo>
                    <a:pt x="52" y="103"/>
                    <a:pt x="133" y="151"/>
                    <a:pt x="227" y="151"/>
                  </a:cubicBezTo>
                  <a:cubicBezTo>
                    <a:pt x="335" y="151"/>
                    <a:pt x="429" y="85"/>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rot="10800000">
              <a:off x="2128201" y="211087"/>
              <a:ext cx="19234" cy="26010"/>
            </a:xfrm>
            <a:custGeom>
              <a:avLst/>
              <a:gdLst/>
              <a:ahLst/>
              <a:cxnLst/>
              <a:rect l="l" t="t" r="r" b="b"/>
              <a:pathLst>
                <a:path w="302" h="304" extrusionOk="0">
                  <a:moveTo>
                    <a:pt x="0" y="1"/>
                  </a:moveTo>
                  <a:lnTo>
                    <a:pt x="0" y="303"/>
                  </a:lnTo>
                  <a:lnTo>
                    <a:pt x="301" y="303"/>
                  </a:lnTo>
                  <a:cubicBezTo>
                    <a:pt x="301" y="138"/>
                    <a:pt x="17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rot="10800000">
              <a:off x="2020063" y="211087"/>
              <a:ext cx="19234" cy="26010"/>
            </a:xfrm>
            <a:custGeom>
              <a:avLst/>
              <a:gdLst/>
              <a:ahLst/>
              <a:cxnLst/>
              <a:rect l="l" t="t" r="r" b="b"/>
              <a:pathLst>
                <a:path w="302" h="304" extrusionOk="0">
                  <a:moveTo>
                    <a:pt x="301" y="1"/>
                  </a:moveTo>
                  <a:cubicBezTo>
                    <a:pt x="136" y="1"/>
                    <a:pt x="0" y="138"/>
                    <a:pt x="0" y="303"/>
                  </a:cubicBezTo>
                  <a:lnTo>
                    <a:pt x="301" y="30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rot="10800000">
              <a:off x="2128201" y="185762"/>
              <a:ext cx="19234" cy="25411"/>
            </a:xfrm>
            <a:custGeom>
              <a:avLst/>
              <a:gdLst/>
              <a:ahLst/>
              <a:cxnLst/>
              <a:rect l="l" t="t" r="r" b="b"/>
              <a:pathLst>
                <a:path w="302" h="297" extrusionOk="0">
                  <a:moveTo>
                    <a:pt x="0" y="0"/>
                  </a:moveTo>
                  <a:lnTo>
                    <a:pt x="0" y="297"/>
                  </a:lnTo>
                  <a:cubicBezTo>
                    <a:pt x="170" y="297"/>
                    <a:pt x="301" y="165"/>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10800000">
              <a:off x="2020063" y="185762"/>
              <a:ext cx="19234" cy="25411"/>
            </a:xfrm>
            <a:custGeom>
              <a:avLst/>
              <a:gdLst/>
              <a:ahLst/>
              <a:cxnLst/>
              <a:rect l="l" t="t" r="r" b="b"/>
              <a:pathLst>
                <a:path w="302" h="297" extrusionOk="0">
                  <a:moveTo>
                    <a:pt x="0" y="0"/>
                  </a:moveTo>
                  <a:cubicBezTo>
                    <a:pt x="0" y="165"/>
                    <a:pt x="136" y="297"/>
                    <a:pt x="301" y="297"/>
                  </a:cubicBez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10800000">
              <a:off x="2020063"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rot="10800000">
              <a:off x="2128201" y="40482"/>
              <a:ext cx="19234" cy="25839"/>
            </a:xfrm>
            <a:custGeom>
              <a:avLst/>
              <a:gdLst/>
              <a:ahLst/>
              <a:cxnLst/>
              <a:rect l="l" t="t" r="r" b="b"/>
              <a:pathLst>
                <a:path w="302" h="302" extrusionOk="0">
                  <a:moveTo>
                    <a:pt x="0" y="0"/>
                  </a:moveTo>
                  <a:lnTo>
                    <a:pt x="0" y="301"/>
                  </a:lnTo>
                  <a:lnTo>
                    <a:pt x="301" y="301"/>
                  </a:lnTo>
                  <a:cubicBezTo>
                    <a:pt x="301" y="136"/>
                    <a:pt x="17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10800000">
              <a:off x="2064834" y="100117"/>
              <a:ext cx="37894" cy="51422"/>
            </a:xfrm>
            <a:custGeom>
              <a:avLst/>
              <a:gdLst/>
              <a:ahLst/>
              <a:cxnLst/>
              <a:rect l="l" t="t" r="r" b="b"/>
              <a:pathLst>
                <a:path w="595" h="601" extrusionOk="0">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rot="10800000">
              <a:off x="2064834" y="-70488"/>
              <a:ext cx="37894" cy="51336"/>
            </a:xfrm>
            <a:custGeom>
              <a:avLst/>
              <a:gdLst/>
              <a:ahLst/>
              <a:cxnLst/>
              <a:rect l="l" t="t" r="r" b="b"/>
              <a:pathLst>
                <a:path w="595" h="600" extrusionOk="0">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rot="10800000">
              <a:off x="2128201" y="15071"/>
              <a:ext cx="19234" cy="25497"/>
            </a:xfrm>
            <a:custGeom>
              <a:avLst/>
              <a:gdLst/>
              <a:ahLst/>
              <a:cxnLst/>
              <a:rect l="l" t="t" r="r" b="b"/>
              <a:pathLst>
                <a:path w="302" h="298" extrusionOk="0">
                  <a:moveTo>
                    <a:pt x="0" y="0"/>
                  </a:moveTo>
                  <a:lnTo>
                    <a:pt x="0" y="298"/>
                  </a:lnTo>
                  <a:cubicBezTo>
                    <a:pt x="170" y="298"/>
                    <a:pt x="301" y="166"/>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rot="10800000">
              <a:off x="2020063"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rot="10800000">
              <a:off x="2255190" y="211088"/>
              <a:ext cx="19297" cy="23529"/>
            </a:xfrm>
            <a:custGeom>
              <a:avLst/>
              <a:gdLst/>
              <a:ahLst/>
              <a:cxnLst/>
              <a:rect l="l" t="t" r="r" b="b"/>
              <a:pathLst>
                <a:path w="303" h="275" extrusionOk="0">
                  <a:moveTo>
                    <a:pt x="122" y="0"/>
                  </a:moveTo>
                  <a:cubicBezTo>
                    <a:pt x="80" y="15"/>
                    <a:pt x="43" y="24"/>
                    <a:pt x="0" y="38"/>
                  </a:cubicBezTo>
                  <a:lnTo>
                    <a:pt x="0" y="274"/>
                  </a:lnTo>
                  <a:lnTo>
                    <a:pt x="302" y="274"/>
                  </a:lnTo>
                  <a:cubicBezTo>
                    <a:pt x="302" y="151"/>
                    <a:pt x="226" y="48"/>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rot="10800000">
              <a:off x="2147371"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rot="10800000">
              <a:off x="2191822" y="100117"/>
              <a:ext cx="38212" cy="51422"/>
            </a:xfrm>
            <a:custGeom>
              <a:avLst/>
              <a:gdLst/>
              <a:ahLst/>
              <a:cxnLst/>
              <a:rect l="l" t="t" r="r" b="b"/>
              <a:pathLst>
                <a:path w="600" h="601" extrusionOk="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rot="10800000">
              <a:off x="2147371"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rot="10800000">
              <a:off x="2255190"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rot="10800000">
              <a:off x="2255190"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rot="10800000">
              <a:off x="2147371"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rot="10800000">
              <a:off x="2191822" y="-70488"/>
              <a:ext cx="38212" cy="51336"/>
            </a:xfrm>
            <a:custGeom>
              <a:avLst/>
              <a:gdLst/>
              <a:ahLst/>
              <a:cxnLst/>
              <a:rect l="l" t="t" r="r" b="b"/>
              <a:pathLst>
                <a:path w="600" h="600" extrusionOk="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rot="10800000">
              <a:off x="2147371"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rot="10800000">
              <a:off x="2255190"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rot="10800000">
              <a:off x="2274423" y="211088"/>
              <a:ext cx="18979" cy="20363"/>
            </a:xfrm>
            <a:custGeom>
              <a:avLst/>
              <a:gdLst/>
              <a:ahLst/>
              <a:cxnLst/>
              <a:rect l="l" t="t" r="r" b="b"/>
              <a:pathLst>
                <a:path w="298" h="238" extrusionOk="0">
                  <a:moveTo>
                    <a:pt x="297" y="1"/>
                  </a:moveTo>
                  <a:cubicBezTo>
                    <a:pt x="212" y="29"/>
                    <a:pt x="127" y="57"/>
                    <a:pt x="42" y="91"/>
                  </a:cubicBezTo>
                  <a:cubicBezTo>
                    <a:pt x="19" y="133"/>
                    <a:pt x="1" y="180"/>
                    <a:pt x="1" y="237"/>
                  </a:cubicBezTo>
                  <a:lnTo>
                    <a:pt x="297" y="237"/>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rot="10800000">
              <a:off x="2274423" y="185762"/>
              <a:ext cx="18979" cy="25411"/>
            </a:xfrm>
            <a:custGeom>
              <a:avLst/>
              <a:gdLst/>
              <a:ahLst/>
              <a:cxnLst/>
              <a:rect l="l" t="t" r="r" b="b"/>
              <a:pathLst>
                <a:path w="298" h="297" extrusionOk="0">
                  <a:moveTo>
                    <a:pt x="1" y="0"/>
                  </a:moveTo>
                  <a:cubicBezTo>
                    <a:pt x="1" y="165"/>
                    <a:pt x="132" y="297"/>
                    <a:pt x="297" y="297"/>
                  </a:cubicBez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10800000">
              <a:off x="2274423"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rot="10800000">
              <a:off x="2274423"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16"/>
          <p:cNvSpPr/>
          <p:nvPr/>
        </p:nvSpPr>
        <p:spPr>
          <a:xfrm rot="10800000">
            <a:off x="627759" y="4238613"/>
            <a:ext cx="1749416"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16"/>
          <p:cNvGrpSpPr/>
          <p:nvPr/>
        </p:nvGrpSpPr>
        <p:grpSpPr>
          <a:xfrm flipH="1">
            <a:off x="-1144866" y="1872219"/>
            <a:ext cx="3177349" cy="3271275"/>
            <a:chOff x="5723467" y="1953462"/>
            <a:chExt cx="3791133" cy="3271275"/>
          </a:xfrm>
        </p:grpSpPr>
        <p:sp>
          <p:nvSpPr>
            <p:cNvPr id="632" name="Google Shape;632;p16"/>
            <p:cNvSpPr/>
            <p:nvPr/>
          </p:nvSpPr>
          <p:spPr>
            <a:xfrm rot="10800000" flipH="1">
              <a:off x="8907055" y="1956800"/>
              <a:ext cx="134046" cy="131934"/>
            </a:xfrm>
            <a:custGeom>
              <a:avLst/>
              <a:gdLst/>
              <a:ahLst/>
              <a:cxnLst/>
              <a:rect l="l" t="t" r="r" b="b"/>
              <a:pathLst>
                <a:path w="1764" h="1542" extrusionOk="0">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rot="10800000" flipH="1">
              <a:off x="9071189" y="1974509"/>
              <a:ext cx="275692" cy="299118"/>
            </a:xfrm>
            <a:custGeom>
              <a:avLst/>
              <a:gdLst/>
              <a:ahLst/>
              <a:cxnLst/>
              <a:rect l="l" t="t" r="r" b="b"/>
              <a:pathLst>
                <a:path w="3628" h="3496" extrusionOk="0">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rot="10800000" flipH="1">
              <a:off x="9235323" y="2129457"/>
              <a:ext cx="275996" cy="330689"/>
            </a:xfrm>
            <a:custGeom>
              <a:avLst/>
              <a:gdLst/>
              <a:ahLst/>
              <a:cxnLst/>
              <a:rect l="l" t="t" r="r" b="b"/>
              <a:pathLst>
                <a:path w="3632" h="3865" extrusionOk="0">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rot="10800000" flipH="1">
              <a:off x="8986311" y="1953462"/>
              <a:ext cx="219687" cy="227675"/>
            </a:xfrm>
            <a:custGeom>
              <a:avLst/>
              <a:gdLst/>
              <a:ahLst/>
              <a:cxnLst/>
              <a:rect l="l" t="t" r="r" b="b"/>
              <a:pathLst>
                <a:path w="2891" h="2661" extrusionOk="0">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rot="10800000" flipH="1">
              <a:off x="9150369" y="2016091"/>
              <a:ext cx="320450" cy="349940"/>
            </a:xfrm>
            <a:custGeom>
              <a:avLst/>
              <a:gdLst/>
              <a:ahLst/>
              <a:cxnLst/>
              <a:rect l="l" t="t" r="r" b="b"/>
              <a:pathLst>
                <a:path w="4217" h="4090" extrusionOk="0">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10800000" flipH="1">
              <a:off x="8904244" y="2070595"/>
              <a:ext cx="19377" cy="21476"/>
            </a:xfrm>
            <a:custGeom>
              <a:avLst/>
              <a:gdLst/>
              <a:ahLst/>
              <a:cxnLst/>
              <a:rect l="l" t="t" r="r" b="b"/>
              <a:pathLst>
                <a:path w="255" h="251" extrusionOk="0">
                  <a:moveTo>
                    <a:pt x="216" y="1"/>
                  </a:moveTo>
                  <a:lnTo>
                    <a:pt x="0" y="213"/>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rot="10800000" flipH="1">
              <a:off x="9068302" y="2255317"/>
              <a:ext cx="19453" cy="21476"/>
            </a:xfrm>
            <a:custGeom>
              <a:avLst/>
              <a:gdLst/>
              <a:ahLst/>
              <a:cxnLst/>
              <a:rect l="l" t="t" r="r" b="b"/>
              <a:pathLst>
                <a:path w="256" h="251" extrusionOk="0">
                  <a:moveTo>
                    <a:pt x="218" y="0"/>
                  </a:moveTo>
                  <a:lnTo>
                    <a:pt x="1" y="217"/>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rot="10800000" flipH="1">
              <a:off x="9232436" y="2439698"/>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rot="10800000" flipH="1">
              <a:off x="9232436" y="2439697"/>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rot="10800000" flipH="1">
              <a:off x="9002800" y="2181052"/>
              <a:ext cx="2888" cy="3422"/>
            </a:xfrm>
            <a:custGeom>
              <a:avLst/>
              <a:gdLst/>
              <a:ahLst/>
              <a:cxnLst/>
              <a:rect l="l" t="t" r="r" b="b"/>
              <a:pathLst>
                <a:path w="38" h="40" extrusionOk="0">
                  <a:moveTo>
                    <a:pt x="38" y="39"/>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rot="10800000" flipH="1">
              <a:off x="8986235" y="2162913"/>
              <a:ext cx="19453" cy="21561"/>
            </a:xfrm>
            <a:custGeom>
              <a:avLst/>
              <a:gdLst/>
              <a:ahLst/>
              <a:cxnLst/>
              <a:rect l="l" t="t" r="r" b="b"/>
              <a:pathLst>
                <a:path w="256" h="252" extrusionOk="0">
                  <a:moveTo>
                    <a:pt x="218" y="1"/>
                  </a:moveTo>
                  <a:lnTo>
                    <a:pt x="1" y="214"/>
                  </a:lnTo>
                  <a:lnTo>
                    <a:pt x="38" y="251"/>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rot="10800000" flipH="1">
              <a:off x="9166858" y="2365946"/>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rot="10800000" flipH="1">
              <a:off x="9150369" y="2347293"/>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rot="10800000" flipH="1">
              <a:off x="8742998" y="2864663"/>
              <a:ext cx="771602" cy="887257"/>
            </a:xfrm>
            <a:custGeom>
              <a:avLst/>
              <a:gdLst/>
              <a:ahLst/>
              <a:cxnLst/>
              <a:rect l="l" t="t" r="r" b="b"/>
              <a:pathLst>
                <a:path w="10154" h="10370" extrusionOk="0">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rot="10800000" flipH="1">
              <a:off x="8907055" y="3236163"/>
              <a:ext cx="605716" cy="700651"/>
            </a:xfrm>
            <a:custGeom>
              <a:avLst/>
              <a:gdLst/>
              <a:ahLst/>
              <a:cxnLst/>
              <a:rect l="l" t="t" r="r" b="b"/>
              <a:pathLst>
                <a:path w="7971" h="8189" extrusionOk="0">
                  <a:moveTo>
                    <a:pt x="218" y="1"/>
                  </a:moveTo>
                  <a:lnTo>
                    <a:pt x="1" y="218"/>
                  </a:lnTo>
                  <a:lnTo>
                    <a:pt x="7971" y="8188"/>
                  </a:lnTo>
                  <a:lnTo>
                    <a:pt x="7971" y="7754"/>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rot="10800000" flipH="1">
              <a:off x="9071189" y="3608604"/>
              <a:ext cx="439070" cy="512932"/>
            </a:xfrm>
            <a:custGeom>
              <a:avLst/>
              <a:gdLst/>
              <a:ahLst/>
              <a:cxnLst/>
              <a:rect l="l" t="t" r="r" b="b"/>
              <a:pathLst>
                <a:path w="5778" h="5995" extrusionOk="0">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rot="10800000" flipH="1">
              <a:off x="9235323" y="3981473"/>
              <a:ext cx="272044" cy="324871"/>
            </a:xfrm>
            <a:custGeom>
              <a:avLst/>
              <a:gdLst/>
              <a:ahLst/>
              <a:cxnLst/>
              <a:rect l="l" t="t" r="r" b="b"/>
              <a:pathLst>
                <a:path w="3580" h="3797" extrusionOk="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rot="10800000" flipH="1">
              <a:off x="8824988" y="3050156"/>
              <a:ext cx="688849" cy="796649"/>
            </a:xfrm>
            <a:custGeom>
              <a:avLst/>
              <a:gdLst/>
              <a:ahLst/>
              <a:cxnLst/>
              <a:rect l="l" t="t" r="r" b="b"/>
              <a:pathLst>
                <a:path w="9065" h="9311" extrusionOk="0">
                  <a:moveTo>
                    <a:pt x="189" y="0"/>
                  </a:moveTo>
                  <a:lnTo>
                    <a:pt x="218" y="30"/>
                  </a:lnTo>
                  <a:lnTo>
                    <a:pt x="1" y="246"/>
                  </a:lnTo>
                  <a:lnTo>
                    <a:pt x="9064" y="9310"/>
                  </a:lnTo>
                  <a:lnTo>
                    <a:pt x="9064" y="8876"/>
                  </a:lnTo>
                  <a:lnTo>
                    <a:pt x="1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rot="10800000" flipH="1">
              <a:off x="8989122" y="3422170"/>
              <a:ext cx="522507" cy="610214"/>
            </a:xfrm>
            <a:custGeom>
              <a:avLst/>
              <a:gdLst/>
              <a:ahLst/>
              <a:cxnLst/>
              <a:rect l="l" t="t" r="r" b="b"/>
              <a:pathLst>
                <a:path w="6876" h="7132" extrusionOk="0">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rot="10800000" flipH="1">
              <a:off x="9150369" y="3795038"/>
              <a:ext cx="358445" cy="418902"/>
            </a:xfrm>
            <a:custGeom>
              <a:avLst/>
              <a:gdLst/>
              <a:ahLst/>
              <a:cxnLst/>
              <a:rect l="l" t="t" r="r" b="b"/>
              <a:pathLst>
                <a:path w="4717" h="4896" extrusionOk="0">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0800000" flipH="1">
              <a:off x="8756523"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0800000" flipH="1">
              <a:off x="8740034" y="3733354"/>
              <a:ext cx="19453" cy="21903"/>
            </a:xfrm>
            <a:custGeom>
              <a:avLst/>
              <a:gdLst/>
              <a:ahLst/>
              <a:cxnLst/>
              <a:rect l="l" t="t" r="r" b="b"/>
              <a:pathLst>
                <a:path w="256" h="256" extrusionOk="0">
                  <a:moveTo>
                    <a:pt x="218" y="1"/>
                  </a:moveTo>
                  <a:lnTo>
                    <a:pt x="1" y="218"/>
                  </a:lnTo>
                  <a:lnTo>
                    <a:pt x="39" y="256"/>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0800000" flipH="1">
              <a:off x="8904244" y="3918076"/>
              <a:ext cx="2888" cy="3337"/>
            </a:xfrm>
            <a:custGeom>
              <a:avLst/>
              <a:gdLst/>
              <a:ahLst/>
              <a:cxnLst/>
              <a:rect l="l" t="t" r="r" b="b"/>
              <a:pathLst>
                <a:path w="38" h="39" extrusionOk="0">
                  <a:moveTo>
                    <a:pt x="0" y="1"/>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0800000" flipH="1">
              <a:off x="8904244" y="3918076"/>
              <a:ext cx="19377" cy="21903"/>
            </a:xfrm>
            <a:custGeom>
              <a:avLst/>
              <a:gdLst/>
              <a:ahLst/>
              <a:cxnLst/>
              <a:rect l="l" t="t" r="r" b="b"/>
              <a:pathLst>
                <a:path w="255" h="256" extrusionOk="0">
                  <a:moveTo>
                    <a:pt x="216" y="0"/>
                  </a:moveTo>
                  <a:lnTo>
                    <a:pt x="0" y="218"/>
                  </a:lnTo>
                  <a:lnTo>
                    <a:pt x="38" y="255"/>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0800000" flipH="1">
              <a:off x="9068302" y="4102884"/>
              <a:ext cx="19453" cy="21903"/>
            </a:xfrm>
            <a:custGeom>
              <a:avLst/>
              <a:gdLst/>
              <a:ahLst/>
              <a:cxnLst/>
              <a:rect l="l" t="t" r="r" b="b"/>
              <a:pathLst>
                <a:path w="256" h="256" extrusionOk="0">
                  <a:moveTo>
                    <a:pt x="218" y="1"/>
                  </a:moveTo>
                  <a:lnTo>
                    <a:pt x="1" y="217"/>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0800000" flipH="1">
              <a:off x="9248925" y="4306259"/>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0800000" flipH="1">
              <a:off x="9232436" y="4287778"/>
              <a:ext cx="19377" cy="21818"/>
            </a:xfrm>
            <a:custGeom>
              <a:avLst/>
              <a:gdLst/>
              <a:ahLst/>
              <a:cxnLst/>
              <a:rect l="l" t="t" r="r" b="b"/>
              <a:pathLst>
                <a:path w="255" h="255" extrusionOk="0">
                  <a:moveTo>
                    <a:pt x="217" y="0"/>
                  </a:moveTo>
                  <a:lnTo>
                    <a:pt x="0" y="218"/>
                  </a:lnTo>
                  <a:lnTo>
                    <a:pt x="39"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0800000" flipH="1">
              <a:off x="8822177" y="3825758"/>
              <a:ext cx="2888" cy="3251"/>
            </a:xfrm>
            <a:custGeom>
              <a:avLst/>
              <a:gdLst/>
              <a:ahLst/>
              <a:cxnLst/>
              <a:rect l="l" t="t" r="r" b="b"/>
              <a:pathLst>
                <a:path w="38" h="38" extrusionOk="0">
                  <a:moveTo>
                    <a:pt x="0"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0800000" flipH="1">
              <a:off x="8822177" y="3825758"/>
              <a:ext cx="19453" cy="21818"/>
            </a:xfrm>
            <a:custGeom>
              <a:avLst/>
              <a:gdLst/>
              <a:ahLst/>
              <a:cxnLst/>
              <a:rect l="l" t="t" r="r" b="b"/>
              <a:pathLst>
                <a:path w="256" h="255" extrusionOk="0">
                  <a:moveTo>
                    <a:pt x="217" y="0"/>
                  </a:moveTo>
                  <a:lnTo>
                    <a:pt x="0"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0800000" flipH="1">
              <a:off x="8986235" y="4010480"/>
              <a:ext cx="19453" cy="21903"/>
            </a:xfrm>
            <a:custGeom>
              <a:avLst/>
              <a:gdLst/>
              <a:ahLst/>
              <a:cxnLst/>
              <a:rect l="l" t="t" r="r" b="b"/>
              <a:pathLst>
                <a:path w="256" h="256" extrusionOk="0">
                  <a:moveTo>
                    <a:pt x="218" y="1"/>
                  </a:moveTo>
                  <a:lnTo>
                    <a:pt x="1" y="218"/>
                  </a:lnTo>
                  <a:lnTo>
                    <a:pt x="38"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0800000" flipH="1">
              <a:off x="9166858" y="4213855"/>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0800000" flipH="1">
              <a:off x="9150369" y="4195288"/>
              <a:ext cx="19453" cy="21818"/>
            </a:xfrm>
            <a:custGeom>
              <a:avLst/>
              <a:gdLst/>
              <a:ahLst/>
              <a:cxnLst/>
              <a:rect l="l" t="t" r="r" b="b"/>
              <a:pathLst>
                <a:path w="256" h="255" extrusionOk="0">
                  <a:moveTo>
                    <a:pt x="218" y="0"/>
                  </a:moveTo>
                  <a:lnTo>
                    <a:pt x="0" y="216"/>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rot="10800000" flipH="1">
              <a:off x="9081904" y="2276707"/>
              <a:ext cx="2964" cy="3337"/>
            </a:xfrm>
            <a:custGeom>
              <a:avLst/>
              <a:gdLst/>
              <a:ahLst/>
              <a:cxnLst/>
              <a:rect l="l" t="t" r="r" b="b"/>
              <a:pathLst>
                <a:path w="39" h="39" extrusionOk="0">
                  <a:moveTo>
                    <a:pt x="0" y="1"/>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0800000" flipH="1">
              <a:off x="9246113" y="2461515"/>
              <a:ext cx="2888" cy="3337"/>
            </a:xfrm>
            <a:custGeom>
              <a:avLst/>
              <a:gdLst/>
              <a:ahLst/>
              <a:cxnLst/>
              <a:rect l="l" t="t" r="r" b="b"/>
              <a:pathLst>
                <a:path w="38" h="39" extrusionOk="0">
                  <a:moveTo>
                    <a:pt x="0" y="0"/>
                  </a:moveTo>
                  <a:lnTo>
                    <a:pt x="37" y="39"/>
                  </a:lnTo>
                  <a:lnTo>
                    <a:pt x="3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0800000" flipH="1">
              <a:off x="8983423" y="2166165"/>
              <a:ext cx="2888" cy="2909"/>
            </a:xfrm>
            <a:custGeom>
              <a:avLst/>
              <a:gdLst/>
              <a:ahLst/>
              <a:cxnLst/>
              <a:rect l="l" t="t" r="r" b="b"/>
              <a:pathLst>
                <a:path w="38" h="34" extrusionOk="0">
                  <a:moveTo>
                    <a:pt x="1" y="1"/>
                  </a:moveTo>
                  <a:lnTo>
                    <a:pt x="38" y="34"/>
                  </a:lnTo>
                  <a:lnTo>
                    <a:pt x="38" y="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0800000" flipH="1">
              <a:off x="9147557" y="2350545"/>
              <a:ext cx="2888" cy="3337"/>
            </a:xfrm>
            <a:custGeom>
              <a:avLst/>
              <a:gdLst/>
              <a:ahLst/>
              <a:cxnLst/>
              <a:rect l="l" t="t" r="r" b="b"/>
              <a:pathLst>
                <a:path w="38" h="39" extrusionOk="0">
                  <a:moveTo>
                    <a:pt x="37" y="39"/>
                  </a:moveTo>
                  <a:lnTo>
                    <a:pt x="37" y="3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10800000" flipH="1">
              <a:off x="8086386" y="2076918"/>
              <a:ext cx="831483" cy="935855"/>
            </a:xfrm>
            <a:custGeom>
              <a:avLst/>
              <a:gdLst/>
              <a:ahLst/>
              <a:cxnLst/>
              <a:rect l="l" t="t" r="r" b="b"/>
              <a:pathLst>
                <a:path w="10942" h="10938" extrusionOk="0">
                  <a:moveTo>
                    <a:pt x="218" y="0"/>
                  </a:moveTo>
                  <a:lnTo>
                    <a:pt x="1" y="218"/>
                  </a:lnTo>
                  <a:lnTo>
                    <a:pt x="10725" y="10937"/>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rot="10800000" flipH="1">
              <a:off x="8901280" y="2073761"/>
              <a:ext cx="19453" cy="21476"/>
            </a:xfrm>
            <a:custGeom>
              <a:avLst/>
              <a:gdLst/>
              <a:ahLst/>
              <a:cxnLst/>
              <a:rect l="l" t="t" r="r" b="b"/>
              <a:pathLst>
                <a:path w="256" h="251" extrusionOk="0">
                  <a:moveTo>
                    <a:pt x="218" y="0"/>
                  </a:moveTo>
                  <a:lnTo>
                    <a:pt x="1" y="213"/>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rot="10800000" flipH="1">
              <a:off x="8250596" y="2261470"/>
              <a:ext cx="831407" cy="936112"/>
            </a:xfrm>
            <a:custGeom>
              <a:avLst/>
              <a:gdLst/>
              <a:ahLst/>
              <a:cxnLst/>
              <a:rect l="l" t="t" r="r" b="b"/>
              <a:pathLst>
                <a:path w="10941" h="10941" extrusionOk="0">
                  <a:moveTo>
                    <a:pt x="217" y="1"/>
                  </a:moveTo>
                  <a:lnTo>
                    <a:pt x="0" y="217"/>
                  </a:lnTo>
                  <a:lnTo>
                    <a:pt x="10724" y="10941"/>
                  </a:lnTo>
                  <a:lnTo>
                    <a:pt x="10940" y="10725"/>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rot="10800000" flipH="1">
              <a:off x="9065490" y="2258141"/>
              <a:ext cx="19377" cy="21903"/>
            </a:xfrm>
            <a:custGeom>
              <a:avLst/>
              <a:gdLst/>
              <a:ahLst/>
              <a:cxnLst/>
              <a:rect l="l" t="t" r="r" b="b"/>
              <a:pathLst>
                <a:path w="255" h="256" extrusionOk="0">
                  <a:moveTo>
                    <a:pt x="216" y="1"/>
                  </a:moveTo>
                  <a:lnTo>
                    <a:pt x="0" y="217"/>
                  </a:lnTo>
                  <a:lnTo>
                    <a:pt x="38" y="255"/>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rot="10800000" flipH="1">
              <a:off x="8414654" y="2443026"/>
              <a:ext cx="831559" cy="939363"/>
            </a:xfrm>
            <a:custGeom>
              <a:avLst/>
              <a:gdLst/>
              <a:ahLst/>
              <a:cxnLst/>
              <a:rect l="l" t="t" r="r" b="b"/>
              <a:pathLst>
                <a:path w="10943" h="10979" extrusionOk="0">
                  <a:moveTo>
                    <a:pt x="218" y="0"/>
                  </a:moveTo>
                  <a:lnTo>
                    <a:pt x="1" y="218"/>
                  </a:lnTo>
                  <a:lnTo>
                    <a:pt x="10762" y="10979"/>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rot="10800000" flipH="1">
              <a:off x="9229548" y="2443034"/>
              <a:ext cx="19453" cy="21818"/>
            </a:xfrm>
            <a:custGeom>
              <a:avLst/>
              <a:gdLst/>
              <a:ahLst/>
              <a:cxnLst/>
              <a:rect l="l" t="t" r="r" b="b"/>
              <a:pathLst>
                <a:path w="256" h="255" extrusionOk="0">
                  <a:moveTo>
                    <a:pt x="218" y="0"/>
                  </a:moveTo>
                  <a:lnTo>
                    <a:pt x="1" y="217"/>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rot="10800000" flipH="1">
              <a:off x="8578788" y="2630915"/>
              <a:ext cx="831483" cy="936283"/>
            </a:xfrm>
            <a:custGeom>
              <a:avLst/>
              <a:gdLst/>
              <a:ahLst/>
              <a:cxnLst/>
              <a:rect l="l" t="t" r="r" b="b"/>
              <a:pathLst>
                <a:path w="10942" h="10943"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rot="10800000" flipH="1">
              <a:off x="8144897" y="2003595"/>
              <a:ext cx="690293" cy="777569"/>
            </a:xfrm>
            <a:custGeom>
              <a:avLst/>
              <a:gdLst/>
              <a:ahLst/>
              <a:cxnLst/>
              <a:rect l="l" t="t" r="r" b="b"/>
              <a:pathLst>
                <a:path w="9084" h="9088" extrusionOk="0">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10800000" flipH="1">
              <a:off x="8168529" y="2168980"/>
              <a:ext cx="834370" cy="936198"/>
            </a:xfrm>
            <a:custGeom>
              <a:avLst/>
              <a:gdLst/>
              <a:ahLst/>
              <a:cxnLst/>
              <a:rect l="l" t="t" r="r" b="b"/>
              <a:pathLst>
                <a:path w="10980" h="10942" extrusionOk="0">
                  <a:moveTo>
                    <a:pt x="217" y="1"/>
                  </a:moveTo>
                  <a:lnTo>
                    <a:pt x="1" y="218"/>
                  </a:lnTo>
                  <a:lnTo>
                    <a:pt x="10725" y="10942"/>
                  </a:lnTo>
                  <a:lnTo>
                    <a:pt x="10941" y="10725"/>
                  </a:lnTo>
                  <a:lnTo>
                    <a:pt x="10979" y="10762"/>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rot="10800000" flipH="1">
              <a:off x="8983423" y="2166165"/>
              <a:ext cx="19453" cy="21476"/>
            </a:xfrm>
            <a:custGeom>
              <a:avLst/>
              <a:gdLst/>
              <a:ahLst/>
              <a:cxnLst/>
              <a:rect l="l" t="t" r="r" b="b"/>
              <a:pathLst>
                <a:path w="256" h="251" extrusionOk="0">
                  <a:moveTo>
                    <a:pt x="217" y="1"/>
                  </a:moveTo>
                  <a:lnTo>
                    <a:pt x="1" y="218"/>
                  </a:lnTo>
                  <a:lnTo>
                    <a:pt x="38" y="251"/>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rot="10800000" flipH="1">
              <a:off x="8332663" y="2353788"/>
              <a:ext cx="831483" cy="939449"/>
            </a:xfrm>
            <a:custGeom>
              <a:avLst/>
              <a:gdLst/>
              <a:ahLst/>
              <a:cxnLst/>
              <a:rect l="l" t="t" r="r" b="b"/>
              <a:pathLst>
                <a:path w="10942" h="10980" extrusionOk="0">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rot="10800000" flipH="1">
              <a:off x="9147557" y="2350545"/>
              <a:ext cx="19377" cy="21818"/>
            </a:xfrm>
            <a:custGeom>
              <a:avLst/>
              <a:gdLst/>
              <a:ahLst/>
              <a:cxnLst/>
              <a:rect l="l" t="t" r="r" b="b"/>
              <a:pathLst>
                <a:path w="255" h="255" extrusionOk="0">
                  <a:moveTo>
                    <a:pt x="217" y="0"/>
                  </a:moveTo>
                  <a:lnTo>
                    <a:pt x="0" y="216"/>
                  </a:lnTo>
                  <a:lnTo>
                    <a:pt x="37"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rot="10800000" flipH="1">
              <a:off x="8496721" y="2538596"/>
              <a:ext cx="834370" cy="936198"/>
            </a:xfrm>
            <a:custGeom>
              <a:avLst/>
              <a:gdLst/>
              <a:ahLst/>
              <a:cxnLst/>
              <a:rect l="l" t="t" r="r" b="b"/>
              <a:pathLst>
                <a:path w="10980" h="10942" extrusionOk="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rot="10800000" flipH="1">
              <a:off x="8657967" y="2720153"/>
              <a:ext cx="834370" cy="939363"/>
            </a:xfrm>
            <a:custGeom>
              <a:avLst/>
              <a:gdLst/>
              <a:ahLst/>
              <a:cxnLst/>
              <a:rect l="l" t="t" r="r" b="b"/>
              <a:pathLst>
                <a:path w="10980" h="10979" extrusionOk="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rot="10800000" flipH="1">
              <a:off x="8083575" y="2994122"/>
              <a:ext cx="19453" cy="21818"/>
            </a:xfrm>
            <a:custGeom>
              <a:avLst/>
              <a:gdLst/>
              <a:ahLst/>
              <a:cxnLst/>
              <a:rect l="l" t="t" r="r" b="b"/>
              <a:pathLst>
                <a:path w="256" h="255" extrusionOk="0">
                  <a:moveTo>
                    <a:pt x="218" y="0"/>
                  </a:moveTo>
                  <a:lnTo>
                    <a:pt x="1" y="216"/>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rot="10800000" flipH="1">
              <a:off x="8264198" y="3197496"/>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rot="10800000" flipH="1">
              <a:off x="8247708" y="3178930"/>
              <a:ext cx="19377" cy="21903"/>
            </a:xfrm>
            <a:custGeom>
              <a:avLst/>
              <a:gdLst/>
              <a:ahLst/>
              <a:cxnLst/>
              <a:rect l="l" t="t" r="r" b="b"/>
              <a:pathLst>
                <a:path w="255" h="256" extrusionOk="0">
                  <a:moveTo>
                    <a:pt x="217" y="0"/>
                  </a:moveTo>
                  <a:lnTo>
                    <a:pt x="0" y="218"/>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10800000" flipH="1">
              <a:off x="8411842" y="3363738"/>
              <a:ext cx="2888" cy="3251"/>
            </a:xfrm>
            <a:custGeom>
              <a:avLst/>
              <a:gdLst/>
              <a:ahLst/>
              <a:cxnLst/>
              <a:rect l="l" t="t" r="r" b="b"/>
              <a:pathLst>
                <a:path w="38" h="38" extrusionOk="0">
                  <a:moveTo>
                    <a:pt x="1" y="0"/>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rot="10800000" flipH="1">
              <a:off x="8411842" y="3363738"/>
              <a:ext cx="19453" cy="21818"/>
            </a:xfrm>
            <a:custGeom>
              <a:avLst/>
              <a:gdLst/>
              <a:ahLst/>
              <a:cxnLst/>
              <a:rect l="l" t="t" r="r" b="b"/>
              <a:pathLst>
                <a:path w="256" h="255" extrusionOk="0">
                  <a:moveTo>
                    <a:pt x="217" y="0"/>
                  </a:moveTo>
                  <a:lnTo>
                    <a:pt x="1" y="217"/>
                  </a:lnTo>
                  <a:lnTo>
                    <a:pt x="38"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rot="10800000" flipH="1">
              <a:off x="8575976" y="3548460"/>
              <a:ext cx="19377" cy="21903"/>
            </a:xfrm>
            <a:custGeom>
              <a:avLst/>
              <a:gdLst/>
              <a:ahLst/>
              <a:cxnLst/>
              <a:rect l="l" t="t" r="r" b="b"/>
              <a:pathLst>
                <a:path w="255" h="256" extrusionOk="0">
                  <a:moveTo>
                    <a:pt x="217" y="1"/>
                  </a:moveTo>
                  <a:lnTo>
                    <a:pt x="0" y="217"/>
                  </a:lnTo>
                  <a:lnTo>
                    <a:pt x="37"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rot="10800000" flipH="1">
              <a:off x="8182131" y="3105092"/>
              <a:ext cx="2888" cy="3251"/>
            </a:xfrm>
            <a:custGeom>
              <a:avLst/>
              <a:gdLst/>
              <a:ahLst/>
              <a:cxnLst/>
              <a:rect l="l" t="t" r="r" b="b"/>
              <a:pathLst>
                <a:path w="38"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10800000" flipH="1">
              <a:off x="8165642" y="3086526"/>
              <a:ext cx="19377" cy="21818"/>
            </a:xfrm>
            <a:custGeom>
              <a:avLst/>
              <a:gdLst/>
              <a:ahLst/>
              <a:cxnLst/>
              <a:rect l="l" t="t" r="r" b="b"/>
              <a:pathLst>
                <a:path w="255" h="255" extrusionOk="0">
                  <a:moveTo>
                    <a:pt x="218" y="0"/>
                  </a:moveTo>
                  <a:lnTo>
                    <a:pt x="0" y="217"/>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10800000" flipH="1">
              <a:off x="8329775" y="3271334"/>
              <a:ext cx="2964" cy="3251"/>
            </a:xfrm>
            <a:custGeom>
              <a:avLst/>
              <a:gdLst/>
              <a:ahLst/>
              <a:cxnLst/>
              <a:rect l="l" t="t" r="r" b="b"/>
              <a:pathLst>
                <a:path w="39" h="38" extrusionOk="0">
                  <a:moveTo>
                    <a:pt x="1" y="0"/>
                  </a:moveTo>
                  <a:lnTo>
                    <a:pt x="38" y="37"/>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rot="10800000" flipH="1">
              <a:off x="8329775" y="3271334"/>
              <a:ext cx="19453" cy="21903"/>
            </a:xfrm>
            <a:custGeom>
              <a:avLst/>
              <a:gdLst/>
              <a:ahLst/>
              <a:cxnLst/>
              <a:rect l="l" t="t" r="r" b="b"/>
              <a:pathLst>
                <a:path w="256" h="256" extrusionOk="0">
                  <a:moveTo>
                    <a:pt x="217" y="1"/>
                  </a:moveTo>
                  <a:lnTo>
                    <a:pt x="1" y="218"/>
                  </a:lnTo>
                  <a:lnTo>
                    <a:pt x="38" y="255"/>
                  </a:lnTo>
                  <a:lnTo>
                    <a:pt x="256"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rot="10800000" flipH="1">
              <a:off x="8493909" y="3456142"/>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10800000" flipH="1">
              <a:off x="8674532" y="3659431"/>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rot="10800000" flipH="1">
              <a:off x="8657967" y="3640864"/>
              <a:ext cx="19453" cy="21903"/>
            </a:xfrm>
            <a:custGeom>
              <a:avLst/>
              <a:gdLst/>
              <a:ahLst/>
              <a:cxnLst/>
              <a:rect l="l" t="t" r="r" b="b"/>
              <a:pathLst>
                <a:path w="256" h="256" extrusionOk="0">
                  <a:moveTo>
                    <a:pt x="218" y="1"/>
                  </a:moveTo>
                  <a:lnTo>
                    <a:pt x="1" y="217"/>
                  </a:lnTo>
                  <a:lnTo>
                    <a:pt x="39"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rot="10800000" flipH="1">
              <a:off x="9059335" y="4722244"/>
              <a:ext cx="446669" cy="502494"/>
            </a:xfrm>
            <a:custGeom>
              <a:avLst/>
              <a:gdLst/>
              <a:ahLst/>
              <a:cxnLst/>
              <a:rect l="l" t="t" r="r" b="b"/>
              <a:pathLst>
                <a:path w="5878" h="5873" extrusionOk="0">
                  <a:moveTo>
                    <a:pt x="1" y="1"/>
                  </a:moveTo>
                  <a:lnTo>
                    <a:pt x="5872" y="5873"/>
                  </a:lnTo>
                  <a:cubicBezTo>
                    <a:pt x="5872" y="5727"/>
                    <a:pt x="5872" y="5585"/>
                    <a:pt x="5877" y="5444"/>
                  </a:cubicBez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rot="10800000" flipH="1">
              <a:off x="9223469" y="4905855"/>
              <a:ext cx="283519" cy="318882"/>
            </a:xfrm>
            <a:custGeom>
              <a:avLst/>
              <a:gdLst/>
              <a:ahLst/>
              <a:cxnLst/>
              <a:rect l="l" t="t" r="r" b="b"/>
              <a:pathLst>
                <a:path w="3731" h="3727" extrusionOk="0">
                  <a:moveTo>
                    <a:pt x="0" y="1"/>
                  </a:moveTo>
                  <a:lnTo>
                    <a:pt x="3726" y="3727"/>
                  </a:lnTo>
                  <a:cubicBezTo>
                    <a:pt x="3726" y="3581"/>
                    <a:pt x="3726" y="3439"/>
                    <a:pt x="3731" y="3298"/>
                  </a:cubicBez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rot="10800000" flipH="1">
              <a:off x="8835779" y="3847490"/>
              <a:ext cx="2888" cy="3337"/>
            </a:xfrm>
            <a:custGeom>
              <a:avLst/>
              <a:gdLst/>
              <a:ahLst/>
              <a:cxnLst/>
              <a:rect l="l" t="t" r="r" b="b"/>
              <a:pathLst>
                <a:path w="38" h="39"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rot="10800000" flipH="1">
              <a:off x="8999837" y="4032298"/>
              <a:ext cx="3040" cy="3251"/>
            </a:xfrm>
            <a:custGeom>
              <a:avLst/>
              <a:gdLst/>
              <a:ahLst/>
              <a:cxnLst/>
              <a:rect l="l" t="t" r="r" b="b"/>
              <a:pathLst>
                <a:path w="40" h="38" extrusionOk="0">
                  <a:moveTo>
                    <a:pt x="1" y="0"/>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rot="10800000" flipH="1">
              <a:off x="9147557" y="4198540"/>
              <a:ext cx="2888" cy="3251"/>
            </a:xfrm>
            <a:custGeom>
              <a:avLst/>
              <a:gdLst/>
              <a:ahLst/>
              <a:cxnLst/>
              <a:rect l="l" t="t" r="r" b="b"/>
              <a:pathLst>
                <a:path w="38" h="38" extrusionOk="0">
                  <a:moveTo>
                    <a:pt x="37" y="37"/>
                  </a:moveTo>
                  <a:lnTo>
                    <a:pt x="37"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rot="10800000" flipH="1">
              <a:off x="7935930" y="4675875"/>
              <a:ext cx="2964" cy="2909"/>
            </a:xfrm>
            <a:custGeom>
              <a:avLst/>
              <a:gdLst/>
              <a:ahLst/>
              <a:cxnLst/>
              <a:rect l="l" t="t" r="r" b="b"/>
              <a:pathLst>
                <a:path w="39" h="34" extrusionOk="0">
                  <a:moveTo>
                    <a:pt x="39" y="34"/>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rot="10800000" flipH="1">
              <a:off x="8753712" y="3755171"/>
              <a:ext cx="2888" cy="3251"/>
            </a:xfrm>
            <a:custGeom>
              <a:avLst/>
              <a:gdLst/>
              <a:ahLst/>
              <a:cxnLst/>
              <a:rect l="l" t="t" r="r" b="b"/>
              <a:pathLst>
                <a:path w="38" h="38" extrusionOk="0">
                  <a:moveTo>
                    <a:pt x="38" y="38"/>
                  </a:moveTo>
                  <a:lnTo>
                    <a:pt x="38" y="3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rot="10800000" flipH="1">
              <a:off x="7922328" y="3739763"/>
              <a:ext cx="831483" cy="936198"/>
            </a:xfrm>
            <a:custGeom>
              <a:avLst/>
              <a:gdLst/>
              <a:ahLst/>
              <a:cxnLst/>
              <a:rect l="l" t="t" r="r" b="b"/>
              <a:pathLst>
                <a:path w="10942" h="10942"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rot="10800000" flipH="1">
              <a:off x="8737222" y="3736519"/>
              <a:ext cx="19377" cy="21903"/>
            </a:xfrm>
            <a:custGeom>
              <a:avLst/>
              <a:gdLst/>
              <a:ahLst/>
              <a:cxnLst/>
              <a:rect l="l" t="t" r="r" b="b"/>
              <a:pathLst>
                <a:path w="255" h="256" extrusionOk="0">
                  <a:moveTo>
                    <a:pt x="218" y="1"/>
                  </a:moveTo>
                  <a:lnTo>
                    <a:pt x="0" y="218"/>
                  </a:lnTo>
                  <a:lnTo>
                    <a:pt x="38"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rot="10800000" flipH="1">
              <a:off x="8083575" y="4842116"/>
              <a:ext cx="2888" cy="3251"/>
            </a:xfrm>
            <a:custGeom>
              <a:avLst/>
              <a:gdLst/>
              <a:ahLst/>
              <a:cxnLst/>
              <a:rect l="l" t="t" r="r" b="b"/>
              <a:pathLst>
                <a:path w="38" h="38" extrusionOk="0">
                  <a:moveTo>
                    <a:pt x="1" y="0"/>
                  </a:moveTo>
                  <a:lnTo>
                    <a:pt x="1" y="0"/>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rot="10800000" flipH="1">
              <a:off x="8086386" y="3924571"/>
              <a:ext cx="831483" cy="935770"/>
            </a:xfrm>
            <a:custGeom>
              <a:avLst/>
              <a:gdLst/>
              <a:ahLst/>
              <a:cxnLst/>
              <a:rect l="l" t="t" r="r" b="b"/>
              <a:pathLst>
                <a:path w="10942" h="10937" extrusionOk="0">
                  <a:moveTo>
                    <a:pt x="218" y="1"/>
                  </a:moveTo>
                  <a:lnTo>
                    <a:pt x="1" y="212"/>
                  </a:lnTo>
                  <a:lnTo>
                    <a:pt x="10725" y="10936"/>
                  </a:lnTo>
                  <a:lnTo>
                    <a:pt x="10942"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10800000" flipH="1">
              <a:off x="8901280" y="3921328"/>
              <a:ext cx="3040" cy="3337"/>
            </a:xfrm>
            <a:custGeom>
              <a:avLst/>
              <a:gdLst/>
              <a:ahLst/>
              <a:cxnLst/>
              <a:rect l="l" t="t" r="r" b="b"/>
              <a:pathLst>
                <a:path w="40" h="39" extrusionOk="0">
                  <a:moveTo>
                    <a:pt x="1" y="0"/>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10800000" flipH="1">
              <a:off x="8901280" y="3921327"/>
              <a:ext cx="19453" cy="21818"/>
            </a:xfrm>
            <a:custGeom>
              <a:avLst/>
              <a:gdLst/>
              <a:ahLst/>
              <a:cxnLst/>
              <a:rect l="l" t="t" r="r" b="b"/>
              <a:pathLst>
                <a:path w="256" h="255" extrusionOk="0">
                  <a:moveTo>
                    <a:pt x="218" y="0"/>
                  </a:moveTo>
                  <a:lnTo>
                    <a:pt x="1" y="216"/>
                  </a:lnTo>
                  <a:lnTo>
                    <a:pt x="39"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10800000" flipH="1">
              <a:off x="8250596" y="4109379"/>
              <a:ext cx="831407" cy="935684"/>
            </a:xfrm>
            <a:custGeom>
              <a:avLst/>
              <a:gdLst/>
              <a:ahLst/>
              <a:cxnLst/>
              <a:rect l="l" t="t" r="r" b="b"/>
              <a:pathLst>
                <a:path w="10941" h="10936" extrusionOk="0">
                  <a:moveTo>
                    <a:pt x="217" y="0"/>
                  </a:moveTo>
                  <a:lnTo>
                    <a:pt x="0" y="212"/>
                  </a:lnTo>
                  <a:lnTo>
                    <a:pt x="10724" y="10936"/>
                  </a:lnTo>
                  <a:lnTo>
                    <a:pt x="10940"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10800000" flipH="1">
              <a:off x="9065490" y="4106135"/>
              <a:ext cx="19377" cy="21903"/>
            </a:xfrm>
            <a:custGeom>
              <a:avLst/>
              <a:gdLst/>
              <a:ahLst/>
              <a:cxnLst/>
              <a:rect l="l" t="t" r="r" b="b"/>
              <a:pathLst>
                <a:path w="255" h="256" extrusionOk="0">
                  <a:moveTo>
                    <a:pt x="216" y="0"/>
                  </a:moveTo>
                  <a:lnTo>
                    <a:pt x="0" y="218"/>
                  </a:lnTo>
                  <a:lnTo>
                    <a:pt x="38" y="255"/>
                  </a:lnTo>
                  <a:lnTo>
                    <a:pt x="255" y="39"/>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rot="10800000" flipH="1">
              <a:off x="9246113" y="4309510"/>
              <a:ext cx="2888" cy="3337"/>
            </a:xfrm>
            <a:custGeom>
              <a:avLst/>
              <a:gdLst/>
              <a:ahLst/>
              <a:cxnLst/>
              <a:rect l="l" t="t" r="r" b="b"/>
              <a:pathLst>
                <a:path w="38" h="39" extrusionOk="0">
                  <a:moveTo>
                    <a:pt x="37"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rot="10800000" flipH="1">
              <a:off x="8414654" y="4294101"/>
              <a:ext cx="831559" cy="930636"/>
            </a:xfrm>
            <a:custGeom>
              <a:avLst/>
              <a:gdLst/>
              <a:ahLst/>
              <a:cxnLst/>
              <a:rect l="l" t="t" r="r" b="b"/>
              <a:pathLst>
                <a:path w="10943" h="10877" extrusionOk="0">
                  <a:moveTo>
                    <a:pt x="157" y="1"/>
                  </a:moveTo>
                  <a:lnTo>
                    <a:pt x="1" y="152"/>
                  </a:lnTo>
                  <a:lnTo>
                    <a:pt x="10725" y="10876"/>
                  </a:lnTo>
                  <a:lnTo>
                    <a:pt x="10942" y="10659"/>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10800000" flipH="1">
              <a:off x="9229548" y="4290943"/>
              <a:ext cx="19453" cy="21903"/>
            </a:xfrm>
            <a:custGeom>
              <a:avLst/>
              <a:gdLst/>
              <a:ahLst/>
              <a:cxnLst/>
              <a:rect l="l" t="t" r="r" b="b"/>
              <a:pathLst>
                <a:path w="256" h="256" extrusionOk="0">
                  <a:moveTo>
                    <a:pt x="218" y="1"/>
                  </a:moveTo>
                  <a:lnTo>
                    <a:pt x="1" y="218"/>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10800000" flipH="1">
              <a:off x="8731067" y="4478997"/>
              <a:ext cx="679199" cy="745741"/>
            </a:xfrm>
            <a:custGeom>
              <a:avLst/>
              <a:gdLst/>
              <a:ahLst/>
              <a:cxnLst/>
              <a:rect l="l" t="t" r="r" b="b"/>
              <a:pathLst>
                <a:path w="8938" h="8716" extrusionOk="0">
                  <a:moveTo>
                    <a:pt x="1" y="1"/>
                  </a:moveTo>
                  <a:lnTo>
                    <a:pt x="8720" y="8716"/>
                  </a:lnTo>
                  <a:lnTo>
                    <a:pt x="8938" y="85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10800000" flipH="1">
              <a:off x="8001508" y="3828916"/>
              <a:ext cx="834370" cy="939021"/>
            </a:xfrm>
            <a:custGeom>
              <a:avLst/>
              <a:gdLst/>
              <a:ahLst/>
              <a:cxnLst/>
              <a:rect l="l" t="t" r="r" b="b"/>
              <a:pathLst>
                <a:path w="10980" h="10975" extrusionOk="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10800000" flipH="1">
              <a:off x="8819213" y="3828923"/>
              <a:ext cx="19453" cy="21903"/>
            </a:xfrm>
            <a:custGeom>
              <a:avLst/>
              <a:gdLst/>
              <a:ahLst/>
              <a:cxnLst/>
              <a:rect l="l" t="t" r="r" b="b"/>
              <a:pathLst>
                <a:path w="256" h="256" extrusionOk="0">
                  <a:moveTo>
                    <a:pt x="218" y="1"/>
                  </a:moveTo>
                  <a:lnTo>
                    <a:pt x="1" y="218"/>
                  </a:lnTo>
                  <a:lnTo>
                    <a:pt x="39"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10800000" flipH="1">
              <a:off x="8168529" y="4016975"/>
              <a:ext cx="831407" cy="935684"/>
            </a:xfrm>
            <a:custGeom>
              <a:avLst/>
              <a:gdLst/>
              <a:ahLst/>
              <a:cxnLst/>
              <a:rect l="l" t="t" r="r" b="b"/>
              <a:pathLst>
                <a:path w="10941" h="10936" extrusionOk="0">
                  <a:moveTo>
                    <a:pt x="217" y="0"/>
                  </a:moveTo>
                  <a:lnTo>
                    <a:pt x="1" y="212"/>
                  </a:lnTo>
                  <a:lnTo>
                    <a:pt x="10725" y="10936"/>
                  </a:lnTo>
                  <a:lnTo>
                    <a:pt x="10941" y="1071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10800000" flipH="1">
              <a:off x="8983423" y="4013731"/>
              <a:ext cx="19453" cy="21818"/>
            </a:xfrm>
            <a:custGeom>
              <a:avLst/>
              <a:gdLst/>
              <a:ahLst/>
              <a:cxnLst/>
              <a:rect l="l" t="t" r="r" b="b"/>
              <a:pathLst>
                <a:path w="256" h="255" extrusionOk="0">
                  <a:moveTo>
                    <a:pt x="217" y="0"/>
                  </a:moveTo>
                  <a:lnTo>
                    <a:pt x="1" y="217"/>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10800000" flipH="1">
              <a:off x="8332663" y="4201697"/>
              <a:ext cx="834294" cy="939021"/>
            </a:xfrm>
            <a:custGeom>
              <a:avLst/>
              <a:gdLst/>
              <a:ahLst/>
              <a:cxnLst/>
              <a:rect l="l" t="t" r="r" b="b"/>
              <a:pathLst>
                <a:path w="10979" h="10975" extrusionOk="0">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10800000" flipH="1">
              <a:off x="9147557" y="4198539"/>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10800000" flipH="1">
              <a:off x="8567010" y="4386506"/>
              <a:ext cx="761192" cy="838231"/>
            </a:xfrm>
            <a:custGeom>
              <a:avLst/>
              <a:gdLst/>
              <a:ahLst/>
              <a:cxnLst/>
              <a:rect l="l" t="t" r="r" b="b"/>
              <a:pathLst>
                <a:path w="10017" h="9797" extrusionOk="0">
                  <a:moveTo>
                    <a:pt x="0" y="1"/>
                  </a:moveTo>
                  <a:lnTo>
                    <a:pt x="9800" y="9797"/>
                  </a:lnTo>
                  <a:lnTo>
                    <a:pt x="10017"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10800000" flipH="1">
              <a:off x="8895277" y="4571401"/>
              <a:ext cx="597053" cy="653336"/>
            </a:xfrm>
            <a:custGeom>
              <a:avLst/>
              <a:gdLst/>
              <a:ahLst/>
              <a:cxnLst/>
              <a:rect l="l" t="t" r="r" b="b"/>
              <a:pathLst>
                <a:path w="7857" h="7636" extrusionOk="0">
                  <a:moveTo>
                    <a:pt x="0" y="1"/>
                  </a:moveTo>
                  <a:lnTo>
                    <a:pt x="7640" y="7636"/>
                  </a:lnTo>
                  <a:lnTo>
                    <a:pt x="7856" y="742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10800000" flipH="1">
              <a:off x="7919517" y="4657223"/>
              <a:ext cx="19377" cy="21561"/>
            </a:xfrm>
            <a:custGeom>
              <a:avLst/>
              <a:gdLst/>
              <a:ahLst/>
              <a:cxnLst/>
              <a:rect l="l" t="t" r="r" b="b"/>
              <a:pathLst>
                <a:path w="255" h="252" extrusionOk="0">
                  <a:moveTo>
                    <a:pt x="216" y="1"/>
                  </a:moveTo>
                  <a:lnTo>
                    <a:pt x="0" y="213"/>
                  </a:lnTo>
                  <a:lnTo>
                    <a:pt x="37" y="251"/>
                  </a:lnTo>
                  <a:lnTo>
                    <a:pt x="255" y="34"/>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10800000" flipH="1">
              <a:off x="8083575" y="4842116"/>
              <a:ext cx="19453" cy="21390"/>
            </a:xfrm>
            <a:custGeom>
              <a:avLst/>
              <a:gdLst/>
              <a:ahLst/>
              <a:cxnLst/>
              <a:rect l="l" t="t" r="r" b="b"/>
              <a:pathLst>
                <a:path w="256" h="250" extrusionOk="0">
                  <a:moveTo>
                    <a:pt x="218" y="0"/>
                  </a:moveTo>
                  <a:lnTo>
                    <a:pt x="1" y="212"/>
                  </a:lnTo>
                  <a:lnTo>
                    <a:pt x="38" y="249"/>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10800000" flipH="1">
              <a:off x="8018073" y="4767851"/>
              <a:ext cx="2888" cy="3251"/>
            </a:xfrm>
            <a:custGeom>
              <a:avLst/>
              <a:gdLst/>
              <a:ahLst/>
              <a:cxnLst/>
              <a:rect l="l" t="t" r="r" b="b"/>
              <a:pathLst>
                <a:path w="38" h="38" extrusionOk="0">
                  <a:moveTo>
                    <a:pt x="0" y="0"/>
                  </a:moveTo>
                  <a:lnTo>
                    <a:pt x="0" y="0"/>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10800000" flipH="1">
              <a:off x="8001508" y="4749627"/>
              <a:ext cx="19453" cy="21476"/>
            </a:xfrm>
            <a:custGeom>
              <a:avLst/>
              <a:gdLst/>
              <a:ahLst/>
              <a:cxnLst/>
              <a:rect l="l" t="t" r="r" b="b"/>
              <a:pathLst>
                <a:path w="256" h="251" extrusionOk="0">
                  <a:moveTo>
                    <a:pt x="218" y="0"/>
                  </a:moveTo>
                  <a:lnTo>
                    <a:pt x="1" y="212"/>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10800000" flipH="1">
              <a:off x="8182131" y="4952573"/>
              <a:ext cx="2888" cy="3422"/>
            </a:xfrm>
            <a:custGeom>
              <a:avLst/>
              <a:gdLst/>
              <a:ahLst/>
              <a:cxnLst/>
              <a:rect l="l" t="t" r="r" b="b"/>
              <a:pathLst>
                <a:path w="38"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10800000" flipH="1">
              <a:off x="8165642" y="4934520"/>
              <a:ext cx="19377" cy="21476"/>
            </a:xfrm>
            <a:custGeom>
              <a:avLst/>
              <a:gdLst/>
              <a:ahLst/>
              <a:cxnLst/>
              <a:rect l="l" t="t" r="r" b="b"/>
              <a:pathLst>
                <a:path w="255" h="251" extrusionOk="0">
                  <a:moveTo>
                    <a:pt x="218" y="1"/>
                  </a:moveTo>
                  <a:lnTo>
                    <a:pt x="0"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10800000" flipH="1">
              <a:off x="8343377" y="3293151"/>
              <a:ext cx="2964" cy="3251"/>
            </a:xfrm>
            <a:custGeom>
              <a:avLst/>
              <a:gdLst/>
              <a:ahLst/>
              <a:cxnLst/>
              <a:rect l="l" t="t" r="r" b="b"/>
              <a:pathLst>
                <a:path w="39"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10800000" flipH="1">
              <a:off x="8655156" y="3644201"/>
              <a:ext cx="2888" cy="3251"/>
            </a:xfrm>
            <a:custGeom>
              <a:avLst/>
              <a:gdLst/>
              <a:ahLst/>
              <a:cxnLst/>
              <a:rect l="l" t="t" r="r" b="b"/>
              <a:pathLst>
                <a:path w="38" h="38"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10800000" flipH="1">
              <a:off x="7099152" y="3523903"/>
              <a:ext cx="221587" cy="228017"/>
            </a:xfrm>
            <a:custGeom>
              <a:avLst/>
              <a:gdLst/>
              <a:ahLst/>
              <a:cxnLst/>
              <a:rect l="l" t="t" r="r" b="b"/>
              <a:pathLst>
                <a:path w="2916" h="2665" extrusionOk="0">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10800000" flipH="1">
              <a:off x="7266173" y="3000616"/>
              <a:ext cx="831103" cy="936198"/>
            </a:xfrm>
            <a:custGeom>
              <a:avLst/>
              <a:gdLst/>
              <a:ahLst/>
              <a:cxnLst/>
              <a:rect l="l" t="t" r="r" b="b"/>
              <a:pathLst>
                <a:path w="10937" h="10942" extrusionOk="0">
                  <a:moveTo>
                    <a:pt x="213" y="1"/>
                  </a:moveTo>
                  <a:lnTo>
                    <a:pt x="1" y="218"/>
                  </a:lnTo>
                  <a:lnTo>
                    <a:pt x="10720" y="10942"/>
                  </a:lnTo>
                  <a:lnTo>
                    <a:pt x="10936" y="10725"/>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10800000" flipH="1">
              <a:off x="8080763" y="2997373"/>
              <a:ext cx="19377" cy="21903"/>
            </a:xfrm>
            <a:custGeom>
              <a:avLst/>
              <a:gdLst/>
              <a:ahLst/>
              <a:cxnLst/>
              <a:rect l="l" t="t" r="r" b="b"/>
              <a:pathLst>
                <a:path w="255" h="256" extrusionOk="0">
                  <a:moveTo>
                    <a:pt x="216" y="1"/>
                  </a:moveTo>
                  <a:lnTo>
                    <a:pt x="0" y="218"/>
                  </a:lnTo>
                  <a:lnTo>
                    <a:pt x="38" y="255"/>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10800000" flipH="1">
              <a:off x="7429927" y="3185339"/>
              <a:ext cx="831483" cy="936198"/>
            </a:xfrm>
            <a:custGeom>
              <a:avLst/>
              <a:gdLst/>
              <a:ahLst/>
              <a:cxnLst/>
              <a:rect l="l" t="t" r="r" b="b"/>
              <a:pathLst>
                <a:path w="10942" h="10942" extrusionOk="0">
                  <a:moveTo>
                    <a:pt x="218" y="0"/>
                  </a:moveTo>
                  <a:lnTo>
                    <a:pt x="1" y="218"/>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10800000" flipH="1">
              <a:off x="8261310" y="3200747"/>
              <a:ext cx="2964" cy="3251"/>
            </a:xfrm>
            <a:custGeom>
              <a:avLst/>
              <a:gdLst/>
              <a:ahLst/>
              <a:cxnLst/>
              <a:rect l="l" t="t" r="r" b="b"/>
              <a:pathLst>
                <a:path w="39" h="38" extrusionOk="0">
                  <a:moveTo>
                    <a:pt x="38" y="37"/>
                  </a:moveTo>
                  <a:lnTo>
                    <a:pt x="38" y="3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10800000" flipH="1">
              <a:off x="8244821" y="3182181"/>
              <a:ext cx="19453" cy="21818"/>
            </a:xfrm>
            <a:custGeom>
              <a:avLst/>
              <a:gdLst/>
              <a:ahLst/>
              <a:cxnLst/>
              <a:rect l="l" t="t" r="r" b="b"/>
              <a:pathLst>
                <a:path w="256" h="255" extrusionOk="0">
                  <a:moveTo>
                    <a:pt x="218" y="0"/>
                  </a:moveTo>
                  <a:lnTo>
                    <a:pt x="1" y="217"/>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10800000" flipH="1">
              <a:off x="8408955" y="3366903"/>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10800000" flipH="1">
              <a:off x="7591173" y="4287778"/>
              <a:ext cx="2964" cy="3251"/>
            </a:xfrm>
            <a:custGeom>
              <a:avLst/>
              <a:gdLst/>
              <a:ahLst/>
              <a:cxnLst/>
              <a:rect l="l" t="t" r="r" b="b"/>
              <a:pathLst>
                <a:path w="39" h="38" extrusionOk="0">
                  <a:moveTo>
                    <a:pt x="1" y="1"/>
                  </a:moveTo>
                  <a:lnTo>
                    <a:pt x="1"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10800000" flipH="1">
              <a:off x="7594061" y="3370232"/>
              <a:ext cx="831483" cy="936112"/>
            </a:xfrm>
            <a:custGeom>
              <a:avLst/>
              <a:gdLst/>
              <a:ahLst/>
              <a:cxnLst/>
              <a:rect l="l" t="t" r="r" b="b"/>
              <a:pathLst>
                <a:path w="10942" h="10941" extrusionOk="0">
                  <a:moveTo>
                    <a:pt x="218" y="1"/>
                  </a:moveTo>
                  <a:lnTo>
                    <a:pt x="0" y="217"/>
                  </a:lnTo>
                  <a:lnTo>
                    <a:pt x="10724" y="10941"/>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10800000" flipH="1">
              <a:off x="8408955" y="3366903"/>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10800000" flipH="1">
              <a:off x="7758195" y="3554955"/>
              <a:ext cx="831407" cy="936198"/>
            </a:xfrm>
            <a:custGeom>
              <a:avLst/>
              <a:gdLst/>
              <a:ahLst/>
              <a:cxnLst/>
              <a:rect l="l" t="t" r="r" b="b"/>
              <a:pathLst>
                <a:path w="10941" h="10942" extrusionOk="0">
                  <a:moveTo>
                    <a:pt x="217" y="0"/>
                  </a:moveTo>
                  <a:lnTo>
                    <a:pt x="1" y="218"/>
                  </a:lnTo>
                  <a:lnTo>
                    <a:pt x="10725" y="10941"/>
                  </a:lnTo>
                  <a:lnTo>
                    <a:pt x="10941" y="10724"/>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10800000" flipH="1">
              <a:off x="8573089" y="3551797"/>
              <a:ext cx="19453" cy="21818"/>
            </a:xfrm>
            <a:custGeom>
              <a:avLst/>
              <a:gdLst/>
              <a:ahLst/>
              <a:cxnLst/>
              <a:rect l="l" t="t" r="r" b="b"/>
              <a:pathLst>
                <a:path w="256" h="255" extrusionOk="0">
                  <a:moveTo>
                    <a:pt x="217" y="0"/>
                  </a:moveTo>
                  <a:lnTo>
                    <a:pt x="1"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10800000" flipH="1">
              <a:off x="7184182" y="3431925"/>
              <a:ext cx="382458" cy="412399"/>
            </a:xfrm>
            <a:custGeom>
              <a:avLst/>
              <a:gdLst/>
              <a:ahLst/>
              <a:cxnLst/>
              <a:rect l="l" t="t" r="r" b="b"/>
              <a:pathLst>
                <a:path w="5033" h="4820" extrusionOk="0">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10800000" flipH="1">
              <a:off x="8179319" y="3108258"/>
              <a:ext cx="2888" cy="3422"/>
            </a:xfrm>
            <a:custGeom>
              <a:avLst/>
              <a:gdLst/>
              <a:ahLst/>
              <a:cxnLst/>
              <a:rect l="l" t="t" r="r" b="b"/>
              <a:pathLst>
                <a:path w="38" h="40" extrusionOk="0">
                  <a:moveTo>
                    <a:pt x="38" y="39"/>
                  </a:moveTo>
                  <a:lnTo>
                    <a:pt x="38" y="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10800000" flipH="1">
              <a:off x="7348240" y="3092935"/>
              <a:ext cx="831179" cy="939449"/>
            </a:xfrm>
            <a:custGeom>
              <a:avLst/>
              <a:gdLst/>
              <a:ahLst/>
              <a:cxnLst/>
              <a:rect l="l" t="t" r="r" b="b"/>
              <a:pathLst>
                <a:path w="10938" h="10980" extrusionOk="0">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10800000" flipH="1">
              <a:off x="8162754" y="3089777"/>
              <a:ext cx="19453" cy="21903"/>
            </a:xfrm>
            <a:custGeom>
              <a:avLst/>
              <a:gdLst/>
              <a:ahLst/>
              <a:cxnLst/>
              <a:rect l="l" t="t" r="r" b="b"/>
              <a:pathLst>
                <a:path w="256" h="256" extrusionOk="0">
                  <a:moveTo>
                    <a:pt x="218" y="1"/>
                  </a:moveTo>
                  <a:lnTo>
                    <a:pt x="1" y="218"/>
                  </a:lnTo>
                  <a:lnTo>
                    <a:pt x="38" y="256"/>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10800000" flipH="1">
              <a:off x="7509182" y="3274491"/>
              <a:ext cx="834294" cy="939449"/>
            </a:xfrm>
            <a:custGeom>
              <a:avLst/>
              <a:gdLst/>
              <a:ahLst/>
              <a:cxnLst/>
              <a:rect l="l" t="t" r="r" b="b"/>
              <a:pathLst>
                <a:path w="10979" h="10980" extrusionOk="0">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10800000" flipH="1">
              <a:off x="8326888" y="3274499"/>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10800000" flipH="1">
              <a:off x="7676204" y="3462551"/>
              <a:ext cx="831407" cy="936112"/>
            </a:xfrm>
            <a:custGeom>
              <a:avLst/>
              <a:gdLst/>
              <a:ahLst/>
              <a:cxnLst/>
              <a:rect l="l" t="t" r="r" b="b"/>
              <a:pathLst>
                <a:path w="10941" h="10941" extrusionOk="0">
                  <a:moveTo>
                    <a:pt x="216" y="0"/>
                  </a:moveTo>
                  <a:lnTo>
                    <a:pt x="0" y="216"/>
                  </a:lnTo>
                  <a:lnTo>
                    <a:pt x="10724" y="10940"/>
                  </a:lnTo>
                  <a:lnTo>
                    <a:pt x="10940" y="10724"/>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10800000" flipH="1">
              <a:off x="8491098" y="3459307"/>
              <a:ext cx="19377" cy="21903"/>
            </a:xfrm>
            <a:custGeom>
              <a:avLst/>
              <a:gdLst/>
              <a:ahLst/>
              <a:cxnLst/>
              <a:rect l="l" t="t" r="r" b="b"/>
              <a:pathLst>
                <a:path w="255" h="256" extrusionOk="0">
                  <a:moveTo>
                    <a:pt x="216" y="1"/>
                  </a:moveTo>
                  <a:lnTo>
                    <a:pt x="0" y="217"/>
                  </a:lnTo>
                  <a:lnTo>
                    <a:pt x="37" y="256"/>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10800000" flipH="1">
              <a:off x="7840261" y="3647359"/>
              <a:ext cx="834370" cy="939021"/>
            </a:xfrm>
            <a:custGeom>
              <a:avLst/>
              <a:gdLst/>
              <a:ahLst/>
              <a:cxnLst/>
              <a:rect l="l" t="t" r="r" b="b"/>
              <a:pathLst>
                <a:path w="10980" h="10975" extrusionOk="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10800000" flipH="1">
              <a:off x="8655156" y="3644201"/>
              <a:ext cx="19453" cy="21818"/>
            </a:xfrm>
            <a:custGeom>
              <a:avLst/>
              <a:gdLst/>
              <a:ahLst/>
              <a:cxnLst/>
              <a:rect l="l" t="t" r="r" b="b"/>
              <a:pathLst>
                <a:path w="256"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10800000" flipH="1">
              <a:off x="7115337"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10800000" flipH="1">
              <a:off x="7099152" y="3733354"/>
              <a:ext cx="19149" cy="21903"/>
            </a:xfrm>
            <a:custGeom>
              <a:avLst/>
              <a:gdLst/>
              <a:ahLst/>
              <a:cxnLst/>
              <a:rect l="l" t="t" r="r" b="b"/>
              <a:pathLst>
                <a:path w="252" h="256" extrusionOk="0">
                  <a:moveTo>
                    <a:pt x="214" y="1"/>
                  </a:moveTo>
                  <a:lnTo>
                    <a:pt x="1" y="218"/>
                  </a:lnTo>
                  <a:lnTo>
                    <a:pt x="39" y="256"/>
                  </a:lnTo>
                  <a:lnTo>
                    <a:pt x="251" y="39"/>
                  </a:lnTo>
                  <a:lnTo>
                    <a:pt x="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10800000" flipH="1">
              <a:off x="7263361" y="3918076"/>
              <a:ext cx="18998" cy="21903"/>
            </a:xfrm>
            <a:custGeom>
              <a:avLst/>
              <a:gdLst/>
              <a:ahLst/>
              <a:cxnLst/>
              <a:rect l="l" t="t" r="r" b="b"/>
              <a:pathLst>
                <a:path w="250" h="256" extrusionOk="0">
                  <a:moveTo>
                    <a:pt x="212" y="0"/>
                  </a:moveTo>
                  <a:lnTo>
                    <a:pt x="1" y="218"/>
                  </a:lnTo>
                  <a:lnTo>
                    <a:pt x="38" y="255"/>
                  </a:lnTo>
                  <a:lnTo>
                    <a:pt x="250" y="38"/>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10800000" flipH="1">
              <a:off x="7427495" y="4102884"/>
              <a:ext cx="19073" cy="21903"/>
            </a:xfrm>
            <a:custGeom>
              <a:avLst/>
              <a:gdLst/>
              <a:ahLst/>
              <a:cxnLst/>
              <a:rect l="l" t="t" r="r" b="b"/>
              <a:pathLst>
                <a:path w="251" h="256" extrusionOk="0">
                  <a:moveTo>
                    <a:pt x="212" y="1"/>
                  </a:moveTo>
                  <a:lnTo>
                    <a:pt x="0" y="217"/>
                  </a:lnTo>
                  <a:lnTo>
                    <a:pt x="33" y="256"/>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10800000" flipH="1">
              <a:off x="7591173" y="4287778"/>
              <a:ext cx="19453" cy="21818"/>
            </a:xfrm>
            <a:custGeom>
              <a:avLst/>
              <a:gdLst/>
              <a:ahLst/>
              <a:cxnLst/>
              <a:rect l="l" t="t" r="r" b="b"/>
              <a:pathLst>
                <a:path w="256" h="255" extrusionOk="0">
                  <a:moveTo>
                    <a:pt x="218" y="0"/>
                  </a:moveTo>
                  <a:lnTo>
                    <a:pt x="1" y="218"/>
                  </a:lnTo>
                  <a:lnTo>
                    <a:pt x="38" y="255"/>
                  </a:lnTo>
                  <a:lnTo>
                    <a:pt x="256"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rot="10800000" flipH="1">
              <a:off x="7755307" y="4472500"/>
              <a:ext cx="19453" cy="21903"/>
            </a:xfrm>
            <a:custGeom>
              <a:avLst/>
              <a:gdLst/>
              <a:ahLst/>
              <a:cxnLst/>
              <a:rect l="l" t="t" r="r" b="b"/>
              <a:pathLst>
                <a:path w="256" h="256" extrusionOk="0">
                  <a:moveTo>
                    <a:pt x="218" y="1"/>
                  </a:moveTo>
                  <a:lnTo>
                    <a:pt x="0"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rot="10800000" flipH="1">
              <a:off x="7181219" y="3825758"/>
              <a:ext cx="19073" cy="21818"/>
            </a:xfrm>
            <a:custGeom>
              <a:avLst/>
              <a:gdLst/>
              <a:ahLst/>
              <a:cxnLst/>
              <a:rect l="l" t="t" r="r" b="b"/>
              <a:pathLst>
                <a:path w="251" h="255" extrusionOk="0">
                  <a:moveTo>
                    <a:pt x="213" y="0"/>
                  </a:moveTo>
                  <a:lnTo>
                    <a:pt x="1" y="217"/>
                  </a:lnTo>
                  <a:lnTo>
                    <a:pt x="39" y="255"/>
                  </a:lnTo>
                  <a:lnTo>
                    <a:pt x="251" y="39"/>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10800000" flipH="1">
              <a:off x="7345428" y="4010480"/>
              <a:ext cx="2888" cy="3337"/>
            </a:xfrm>
            <a:custGeom>
              <a:avLst/>
              <a:gdLst/>
              <a:ahLst/>
              <a:cxnLst/>
              <a:rect l="l" t="t" r="r" b="b"/>
              <a:pathLst>
                <a:path w="38" h="39" extrusionOk="0">
                  <a:moveTo>
                    <a:pt x="38" y="38"/>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10800000" flipH="1">
              <a:off x="7345428" y="4010480"/>
              <a:ext cx="19073" cy="21903"/>
            </a:xfrm>
            <a:custGeom>
              <a:avLst/>
              <a:gdLst/>
              <a:ahLst/>
              <a:cxnLst/>
              <a:rect l="l" t="t" r="r" b="b"/>
              <a:pathLst>
                <a:path w="251" h="256" extrusionOk="0">
                  <a:moveTo>
                    <a:pt x="212" y="1"/>
                  </a:moveTo>
                  <a:lnTo>
                    <a:pt x="0" y="218"/>
                  </a:lnTo>
                  <a:lnTo>
                    <a:pt x="38" y="255"/>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10800000" flipH="1">
              <a:off x="7525672" y="4213855"/>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10800000" flipH="1">
              <a:off x="7509486" y="4195288"/>
              <a:ext cx="19073" cy="21818"/>
            </a:xfrm>
            <a:custGeom>
              <a:avLst/>
              <a:gdLst/>
              <a:ahLst/>
              <a:cxnLst/>
              <a:rect l="l" t="t" r="r" b="b"/>
              <a:pathLst>
                <a:path w="251" h="255" extrusionOk="0">
                  <a:moveTo>
                    <a:pt x="214" y="0"/>
                  </a:moveTo>
                  <a:lnTo>
                    <a:pt x="1" y="216"/>
                  </a:lnTo>
                  <a:lnTo>
                    <a:pt x="34"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10800000" flipH="1">
              <a:off x="7673240" y="4380096"/>
              <a:ext cx="19453" cy="21903"/>
            </a:xfrm>
            <a:custGeom>
              <a:avLst/>
              <a:gdLst/>
              <a:ahLst/>
              <a:cxnLst/>
              <a:rect l="l" t="t" r="r" b="b"/>
              <a:pathLst>
                <a:path w="256" h="256" extrusionOk="0">
                  <a:moveTo>
                    <a:pt x="218" y="1"/>
                  </a:moveTo>
                  <a:lnTo>
                    <a:pt x="1" y="218"/>
                  </a:lnTo>
                  <a:lnTo>
                    <a:pt x="39" y="255"/>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10800000" flipH="1">
              <a:off x="7837450" y="4564904"/>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10800000" flipH="1">
              <a:off x="7837450" y="4564904"/>
              <a:ext cx="19377" cy="21476"/>
            </a:xfrm>
            <a:custGeom>
              <a:avLst/>
              <a:gdLst/>
              <a:ahLst/>
              <a:cxnLst/>
              <a:rect l="l" t="t" r="r" b="b"/>
              <a:pathLst>
                <a:path w="255" h="251" extrusionOk="0">
                  <a:moveTo>
                    <a:pt x="216" y="1"/>
                  </a:moveTo>
                  <a:lnTo>
                    <a:pt x="0" y="213"/>
                  </a:lnTo>
                  <a:lnTo>
                    <a:pt x="38" y="251"/>
                  </a:lnTo>
                  <a:lnTo>
                    <a:pt x="255" y="33"/>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10800000" flipH="1">
              <a:off x="7017161" y="3571561"/>
              <a:ext cx="97115" cy="87956"/>
            </a:xfrm>
            <a:custGeom>
              <a:avLst/>
              <a:gdLst/>
              <a:ahLst/>
              <a:cxnLst/>
              <a:rect l="l" t="t" r="r" b="b"/>
              <a:pathLst>
                <a:path w="1278" h="1028" extrusionOk="0">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10800000" flipH="1">
              <a:off x="7033270" y="3659431"/>
              <a:ext cx="2964" cy="3337"/>
            </a:xfrm>
            <a:custGeom>
              <a:avLst/>
              <a:gdLst/>
              <a:ahLst/>
              <a:cxnLst/>
              <a:rect l="l" t="t" r="r" b="b"/>
              <a:pathLst>
                <a:path w="39" h="39"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10800000" flipH="1">
              <a:off x="7017161" y="3640864"/>
              <a:ext cx="19073" cy="21903"/>
            </a:xfrm>
            <a:custGeom>
              <a:avLst/>
              <a:gdLst/>
              <a:ahLst/>
              <a:cxnLst/>
              <a:rect l="l" t="t" r="r" b="b"/>
              <a:pathLst>
                <a:path w="251" h="256" extrusionOk="0">
                  <a:moveTo>
                    <a:pt x="213" y="1"/>
                  </a:moveTo>
                  <a:lnTo>
                    <a:pt x="0" y="217"/>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10800000" flipH="1">
              <a:off x="7933043" y="4678698"/>
              <a:ext cx="2964" cy="3251"/>
            </a:xfrm>
            <a:custGeom>
              <a:avLst/>
              <a:gdLst/>
              <a:ahLst/>
              <a:cxnLst/>
              <a:rect l="l" t="t" r="r" b="b"/>
              <a:pathLst>
                <a:path w="39" h="38"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10800000" flipH="1">
              <a:off x="8080763" y="4845282"/>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10800000" flipH="1">
              <a:off x="7998696" y="4752964"/>
              <a:ext cx="2888" cy="3251"/>
            </a:xfrm>
            <a:custGeom>
              <a:avLst/>
              <a:gdLst/>
              <a:ahLst/>
              <a:cxnLst/>
              <a:rect l="l" t="t" r="r" b="b"/>
              <a:pathLst>
                <a:path w="38" h="38" extrusionOk="0">
                  <a:moveTo>
                    <a:pt x="0" y="0"/>
                  </a:moveTo>
                  <a:lnTo>
                    <a:pt x="0" y="0"/>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10800000" flipH="1">
              <a:off x="7418529" y="4663721"/>
              <a:ext cx="514604" cy="561017"/>
            </a:xfrm>
            <a:custGeom>
              <a:avLst/>
              <a:gdLst/>
              <a:ahLst/>
              <a:cxnLst/>
              <a:rect l="l" t="t" r="r" b="b"/>
              <a:pathLst>
                <a:path w="6772" h="6557" extrusionOk="0">
                  <a:moveTo>
                    <a:pt x="0" y="1"/>
                  </a:moveTo>
                  <a:lnTo>
                    <a:pt x="6555" y="6556"/>
                  </a:lnTo>
                  <a:lnTo>
                    <a:pt x="6772" y="6345"/>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10800000" flipH="1">
              <a:off x="7916553" y="4660559"/>
              <a:ext cx="19453" cy="21390"/>
            </a:xfrm>
            <a:custGeom>
              <a:avLst/>
              <a:gdLst/>
              <a:ahLst/>
              <a:cxnLst/>
              <a:rect l="l" t="t" r="r" b="b"/>
              <a:pathLst>
                <a:path w="256" h="250" extrusionOk="0">
                  <a:moveTo>
                    <a:pt x="218" y="1"/>
                  </a:moveTo>
                  <a:lnTo>
                    <a:pt x="1" y="212"/>
                  </a:lnTo>
                  <a:lnTo>
                    <a:pt x="39" y="250"/>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10800000" flipH="1">
              <a:off x="7746720" y="4848530"/>
              <a:ext cx="350542" cy="376207"/>
            </a:xfrm>
            <a:custGeom>
              <a:avLst/>
              <a:gdLst/>
              <a:ahLst/>
              <a:cxnLst/>
              <a:rect l="l" t="t" r="r" b="b"/>
              <a:pathLst>
                <a:path w="4613" h="4397" extrusionOk="0">
                  <a:moveTo>
                    <a:pt x="0" y="1"/>
                  </a:moveTo>
                  <a:lnTo>
                    <a:pt x="4396" y="4397"/>
                  </a:lnTo>
                  <a:lnTo>
                    <a:pt x="4612" y="418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10800000" flipH="1">
              <a:off x="8080763" y="4845282"/>
              <a:ext cx="19377" cy="21561"/>
            </a:xfrm>
            <a:custGeom>
              <a:avLst/>
              <a:gdLst/>
              <a:ahLst/>
              <a:cxnLst/>
              <a:rect l="l" t="t" r="r" b="b"/>
              <a:pathLst>
                <a:path w="255" h="252" extrusionOk="0">
                  <a:moveTo>
                    <a:pt x="216" y="1"/>
                  </a:moveTo>
                  <a:lnTo>
                    <a:pt x="0" y="214"/>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rot="10800000" flipH="1">
              <a:off x="7582587" y="4756125"/>
              <a:ext cx="432611" cy="468612"/>
            </a:xfrm>
            <a:custGeom>
              <a:avLst/>
              <a:gdLst/>
              <a:ahLst/>
              <a:cxnLst/>
              <a:rect l="l" t="t" r="r" b="b"/>
              <a:pathLst>
                <a:path w="5693" h="5477" extrusionOk="0">
                  <a:moveTo>
                    <a:pt x="1" y="1"/>
                  </a:moveTo>
                  <a:lnTo>
                    <a:pt x="5476" y="5476"/>
                  </a:lnTo>
                  <a:lnTo>
                    <a:pt x="5693" y="526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rot="10800000" flipH="1">
              <a:off x="7998696" y="4752963"/>
              <a:ext cx="19453" cy="21476"/>
            </a:xfrm>
            <a:custGeom>
              <a:avLst/>
              <a:gdLst/>
              <a:ahLst/>
              <a:cxnLst/>
              <a:rect l="l" t="t" r="r" b="b"/>
              <a:pathLst>
                <a:path w="256" h="251" extrusionOk="0">
                  <a:moveTo>
                    <a:pt x="217" y="1"/>
                  </a:moveTo>
                  <a:lnTo>
                    <a:pt x="0" y="213"/>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10800000" flipH="1">
              <a:off x="8179319" y="4955910"/>
              <a:ext cx="2888" cy="3251"/>
            </a:xfrm>
            <a:custGeom>
              <a:avLst/>
              <a:gdLst/>
              <a:ahLst/>
              <a:cxnLst/>
              <a:rect l="l" t="t" r="r" b="b"/>
              <a:pathLst>
                <a:path w="38" h="38" extrusionOk="0">
                  <a:moveTo>
                    <a:pt x="38" y="38"/>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10800000" flipH="1">
              <a:off x="7910854" y="4940935"/>
              <a:ext cx="268549" cy="283803"/>
            </a:xfrm>
            <a:custGeom>
              <a:avLst/>
              <a:gdLst/>
              <a:ahLst/>
              <a:cxnLst/>
              <a:rect l="l" t="t" r="r" b="b"/>
              <a:pathLst>
                <a:path w="3534" h="3317" extrusionOk="0">
                  <a:moveTo>
                    <a:pt x="1" y="1"/>
                  </a:moveTo>
                  <a:lnTo>
                    <a:pt x="3316" y="3317"/>
                  </a:lnTo>
                  <a:lnTo>
                    <a:pt x="3533" y="310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10800000" flipH="1">
              <a:off x="8162754" y="4937686"/>
              <a:ext cx="19453" cy="21476"/>
            </a:xfrm>
            <a:custGeom>
              <a:avLst/>
              <a:gdLst/>
              <a:ahLst/>
              <a:cxnLst/>
              <a:rect l="l" t="t" r="r" b="b"/>
              <a:pathLst>
                <a:path w="256" h="251" extrusionOk="0">
                  <a:moveTo>
                    <a:pt x="218" y="0"/>
                  </a:moveTo>
                  <a:lnTo>
                    <a:pt x="1" y="213"/>
                  </a:lnTo>
                  <a:lnTo>
                    <a:pt x="38" y="250"/>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10800000" flipH="1">
              <a:off x="7096340" y="3736519"/>
              <a:ext cx="2888" cy="3337"/>
            </a:xfrm>
            <a:custGeom>
              <a:avLst/>
              <a:gdLst/>
              <a:ahLst/>
              <a:cxnLst/>
              <a:rect l="l" t="t" r="r" b="b"/>
              <a:pathLst>
                <a:path w="38" h="39"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10800000" flipH="1">
              <a:off x="7588362" y="4290944"/>
              <a:ext cx="2888" cy="3251"/>
            </a:xfrm>
            <a:custGeom>
              <a:avLst/>
              <a:gdLst/>
              <a:ahLst/>
              <a:cxnLst/>
              <a:rect l="l" t="t" r="r" b="b"/>
              <a:pathLst>
                <a:path w="38"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10800000" flipH="1">
              <a:off x="7358650" y="4032298"/>
              <a:ext cx="2888" cy="3251"/>
            </a:xfrm>
            <a:custGeom>
              <a:avLst/>
              <a:gdLst/>
              <a:ahLst/>
              <a:cxnLst/>
              <a:rect l="l" t="t" r="r" b="b"/>
              <a:pathLst>
                <a:path w="38" h="38" extrusionOk="0">
                  <a:moveTo>
                    <a:pt x="38" y="38"/>
                  </a:move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10800000" flipH="1">
              <a:off x="7506675" y="4198540"/>
              <a:ext cx="2888" cy="3251"/>
            </a:xfrm>
            <a:custGeom>
              <a:avLst/>
              <a:gdLst/>
              <a:ahLst/>
              <a:cxnLst/>
              <a:rect l="l" t="t" r="r" b="b"/>
              <a:pathLst>
                <a:path w="38" h="38" extrusionOk="0">
                  <a:moveTo>
                    <a:pt x="0" y="0"/>
                  </a:moveTo>
                  <a:lnTo>
                    <a:pt x="33" y="37"/>
                  </a:lnTo>
                  <a:lnTo>
                    <a:pt x="38"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10800000" flipH="1">
              <a:off x="7851052" y="4586294"/>
              <a:ext cx="2888" cy="3251"/>
            </a:xfrm>
            <a:custGeom>
              <a:avLst/>
              <a:gdLst/>
              <a:ahLst/>
              <a:cxnLst/>
              <a:rect l="l" t="t" r="r" b="b"/>
              <a:pathLst>
                <a:path w="38" h="38" extrusionOk="0">
                  <a:moveTo>
                    <a:pt x="37"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10800000" flipH="1">
              <a:off x="6281446" y="3739763"/>
              <a:ext cx="833990" cy="936198"/>
            </a:xfrm>
            <a:custGeom>
              <a:avLst/>
              <a:gdLst/>
              <a:ahLst/>
              <a:cxnLst/>
              <a:rect l="l" t="t" r="r" b="b"/>
              <a:pathLst>
                <a:path w="10975" h="10942" extrusionOk="0">
                  <a:moveTo>
                    <a:pt x="218" y="1"/>
                  </a:moveTo>
                  <a:lnTo>
                    <a:pt x="1" y="218"/>
                  </a:lnTo>
                  <a:lnTo>
                    <a:pt x="10725" y="10942"/>
                  </a:lnTo>
                  <a:lnTo>
                    <a:pt x="10936" y="10725"/>
                  </a:lnTo>
                  <a:lnTo>
                    <a:pt x="10975" y="10762"/>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10800000" flipH="1">
              <a:off x="6295048" y="4675875"/>
              <a:ext cx="3040" cy="2909"/>
            </a:xfrm>
            <a:custGeom>
              <a:avLst/>
              <a:gdLst/>
              <a:ahLst/>
              <a:cxnLst/>
              <a:rect l="l" t="t" r="r" b="b"/>
              <a:pathLst>
                <a:path w="40" h="34" extrusionOk="0">
                  <a:moveTo>
                    <a:pt x="39" y="34"/>
                  </a:move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10800000" flipH="1">
              <a:off x="7096340" y="3736519"/>
              <a:ext cx="19073" cy="21903"/>
            </a:xfrm>
            <a:custGeom>
              <a:avLst/>
              <a:gdLst/>
              <a:ahLst/>
              <a:cxnLst/>
              <a:rect l="l" t="t" r="r" b="b"/>
              <a:pathLst>
                <a:path w="251" h="256" extrusionOk="0">
                  <a:moveTo>
                    <a:pt x="212" y="1"/>
                  </a:moveTo>
                  <a:lnTo>
                    <a:pt x="1" y="218"/>
                  </a:lnTo>
                  <a:lnTo>
                    <a:pt x="38" y="255"/>
                  </a:lnTo>
                  <a:lnTo>
                    <a:pt x="251"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10800000" flipH="1">
              <a:off x="6444364" y="3924571"/>
              <a:ext cx="832318" cy="935770"/>
            </a:xfrm>
            <a:custGeom>
              <a:avLst/>
              <a:gdLst/>
              <a:ahLst/>
              <a:cxnLst/>
              <a:rect l="l" t="t" r="r" b="b"/>
              <a:pathLst>
                <a:path w="10953" h="10937" extrusionOk="0">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10800000" flipH="1">
              <a:off x="7260474" y="3921327"/>
              <a:ext cx="19073" cy="21818"/>
            </a:xfrm>
            <a:custGeom>
              <a:avLst/>
              <a:gdLst/>
              <a:ahLst/>
              <a:cxnLst/>
              <a:rect l="l" t="t" r="r" b="b"/>
              <a:pathLst>
                <a:path w="251" h="255" extrusionOk="0">
                  <a:moveTo>
                    <a:pt x="213" y="0"/>
                  </a:moveTo>
                  <a:lnTo>
                    <a:pt x="0" y="216"/>
                  </a:lnTo>
                  <a:lnTo>
                    <a:pt x="39" y="255"/>
                  </a:lnTo>
                  <a:lnTo>
                    <a:pt x="250" y="37"/>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10800000" flipH="1">
              <a:off x="6609714" y="4109379"/>
              <a:ext cx="831103" cy="935684"/>
            </a:xfrm>
            <a:custGeom>
              <a:avLst/>
              <a:gdLst/>
              <a:ahLst/>
              <a:cxnLst/>
              <a:rect l="l" t="t" r="r" b="b"/>
              <a:pathLst>
                <a:path w="10937" h="10936" extrusionOk="0">
                  <a:moveTo>
                    <a:pt x="217" y="0"/>
                  </a:moveTo>
                  <a:lnTo>
                    <a:pt x="1" y="212"/>
                  </a:lnTo>
                  <a:lnTo>
                    <a:pt x="10725" y="10936"/>
                  </a:lnTo>
                  <a:lnTo>
                    <a:pt x="10936"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10800000" flipH="1">
              <a:off x="7424608" y="4106135"/>
              <a:ext cx="18998" cy="21903"/>
            </a:xfrm>
            <a:custGeom>
              <a:avLst/>
              <a:gdLst/>
              <a:ahLst/>
              <a:cxnLst/>
              <a:rect l="l" t="t" r="r" b="b"/>
              <a:pathLst>
                <a:path w="250" h="256" extrusionOk="0">
                  <a:moveTo>
                    <a:pt x="212" y="0"/>
                  </a:moveTo>
                  <a:lnTo>
                    <a:pt x="1" y="218"/>
                  </a:lnTo>
                  <a:lnTo>
                    <a:pt x="38" y="255"/>
                  </a:lnTo>
                  <a:lnTo>
                    <a:pt x="250"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10800000" flipH="1">
              <a:off x="6770960" y="4294101"/>
              <a:ext cx="833914" cy="930636"/>
            </a:xfrm>
            <a:custGeom>
              <a:avLst/>
              <a:gdLst/>
              <a:ahLst/>
              <a:cxnLst/>
              <a:rect l="l" t="t" r="r" b="b"/>
              <a:pathLst>
                <a:path w="10974" h="10877" extrusionOk="0">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10800000" flipH="1">
              <a:off x="7588362" y="4290943"/>
              <a:ext cx="19453" cy="21903"/>
            </a:xfrm>
            <a:custGeom>
              <a:avLst/>
              <a:gdLst/>
              <a:ahLst/>
              <a:cxnLst/>
              <a:rect l="l" t="t" r="r" b="b"/>
              <a:pathLst>
                <a:path w="256" h="256" extrusionOk="0">
                  <a:moveTo>
                    <a:pt x="217" y="1"/>
                  </a:moveTo>
                  <a:lnTo>
                    <a:pt x="1" y="218"/>
                  </a:lnTo>
                  <a:lnTo>
                    <a:pt x="38" y="256"/>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rot="10800000" flipH="1">
              <a:off x="7090261" y="4478997"/>
              <a:ext cx="678819" cy="745741"/>
            </a:xfrm>
            <a:custGeom>
              <a:avLst/>
              <a:gdLst/>
              <a:ahLst/>
              <a:cxnLst/>
              <a:rect l="l" t="t" r="r" b="b"/>
              <a:pathLst>
                <a:path w="8933" h="8716" extrusionOk="0">
                  <a:moveTo>
                    <a:pt x="0" y="1"/>
                  </a:moveTo>
                  <a:lnTo>
                    <a:pt x="8715" y="8716"/>
                  </a:lnTo>
                  <a:lnTo>
                    <a:pt x="8932" y="8504"/>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rot="10800000" flipH="1">
              <a:off x="7752495" y="4475666"/>
              <a:ext cx="19377" cy="21476"/>
            </a:xfrm>
            <a:custGeom>
              <a:avLst/>
              <a:gdLst/>
              <a:ahLst/>
              <a:cxnLst/>
              <a:rect l="l" t="t" r="r" b="b"/>
              <a:pathLst>
                <a:path w="255" h="251" extrusionOk="0">
                  <a:moveTo>
                    <a:pt x="217" y="0"/>
                  </a:moveTo>
                  <a:lnTo>
                    <a:pt x="0" y="212"/>
                  </a:lnTo>
                  <a:lnTo>
                    <a:pt x="37" y="250"/>
                  </a:lnTo>
                  <a:lnTo>
                    <a:pt x="255" y="33"/>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10800000" flipH="1">
              <a:off x="6363513" y="3832081"/>
              <a:ext cx="831179" cy="935855"/>
            </a:xfrm>
            <a:custGeom>
              <a:avLst/>
              <a:gdLst/>
              <a:ahLst/>
              <a:cxnLst/>
              <a:rect l="l" t="t" r="r" b="b"/>
              <a:pathLst>
                <a:path w="10938" h="10938" extrusionOk="0">
                  <a:moveTo>
                    <a:pt x="218" y="1"/>
                  </a:moveTo>
                  <a:lnTo>
                    <a:pt x="0" y="213"/>
                  </a:lnTo>
                  <a:lnTo>
                    <a:pt x="10724" y="10937"/>
                  </a:lnTo>
                  <a:lnTo>
                    <a:pt x="10937"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10800000" flipH="1">
              <a:off x="7178407" y="3828923"/>
              <a:ext cx="19073" cy="21903"/>
            </a:xfrm>
            <a:custGeom>
              <a:avLst/>
              <a:gdLst/>
              <a:ahLst/>
              <a:cxnLst/>
              <a:rect l="l" t="t" r="r" b="b"/>
              <a:pathLst>
                <a:path w="251" h="256" extrusionOk="0">
                  <a:moveTo>
                    <a:pt x="213" y="1"/>
                  </a:moveTo>
                  <a:lnTo>
                    <a:pt x="0" y="218"/>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10800000" flipH="1">
              <a:off x="6524759" y="4934520"/>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10800000" flipH="1">
              <a:off x="6527571" y="4014151"/>
              <a:ext cx="831179" cy="938508"/>
            </a:xfrm>
            <a:custGeom>
              <a:avLst/>
              <a:gdLst/>
              <a:ahLst/>
              <a:cxnLst/>
              <a:rect l="l" t="t" r="r" b="b"/>
              <a:pathLst>
                <a:path w="10938" h="10969" extrusionOk="0">
                  <a:moveTo>
                    <a:pt x="218" y="0"/>
                  </a:moveTo>
                  <a:lnTo>
                    <a:pt x="1" y="212"/>
                  </a:lnTo>
                  <a:lnTo>
                    <a:pt x="10757" y="10968"/>
                  </a:lnTo>
                  <a:lnTo>
                    <a:pt x="10725" y="10936"/>
                  </a:lnTo>
                  <a:lnTo>
                    <a:pt x="10938" y="1071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10800000" flipH="1">
              <a:off x="7342465" y="4013731"/>
              <a:ext cx="19073" cy="21818"/>
            </a:xfrm>
            <a:custGeom>
              <a:avLst/>
              <a:gdLst/>
              <a:ahLst/>
              <a:cxnLst/>
              <a:rect l="l" t="t" r="r" b="b"/>
              <a:pathLst>
                <a:path w="251" h="255" extrusionOk="0">
                  <a:moveTo>
                    <a:pt x="214" y="0"/>
                  </a:moveTo>
                  <a:lnTo>
                    <a:pt x="1" y="217"/>
                  </a:lnTo>
                  <a:lnTo>
                    <a:pt x="39"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10800000" flipH="1">
              <a:off x="6691781" y="4201697"/>
              <a:ext cx="832926" cy="937224"/>
            </a:xfrm>
            <a:custGeom>
              <a:avLst/>
              <a:gdLst/>
              <a:ahLst/>
              <a:cxnLst/>
              <a:rect l="l" t="t" r="r" b="b"/>
              <a:pathLst>
                <a:path w="10961" h="10954" extrusionOk="0">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10800000" flipH="1">
              <a:off x="7506675" y="4198539"/>
              <a:ext cx="19073" cy="21903"/>
            </a:xfrm>
            <a:custGeom>
              <a:avLst/>
              <a:gdLst/>
              <a:ahLst/>
              <a:cxnLst/>
              <a:rect l="l" t="t" r="r" b="b"/>
              <a:pathLst>
                <a:path w="251" h="256" extrusionOk="0">
                  <a:moveTo>
                    <a:pt x="212" y="1"/>
                  </a:moveTo>
                  <a:lnTo>
                    <a:pt x="0" y="218"/>
                  </a:lnTo>
                  <a:lnTo>
                    <a:pt x="38" y="255"/>
                  </a:lnTo>
                  <a:lnTo>
                    <a:pt x="251" y="39"/>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10800000" flipH="1">
              <a:off x="6926127" y="4386506"/>
              <a:ext cx="760888" cy="838231"/>
            </a:xfrm>
            <a:custGeom>
              <a:avLst/>
              <a:gdLst/>
              <a:ahLst/>
              <a:cxnLst/>
              <a:rect l="l" t="t" r="r" b="b"/>
              <a:pathLst>
                <a:path w="10013" h="9797" extrusionOk="0">
                  <a:moveTo>
                    <a:pt x="1" y="1"/>
                  </a:moveTo>
                  <a:lnTo>
                    <a:pt x="9795" y="9797"/>
                  </a:lnTo>
                  <a:lnTo>
                    <a:pt x="10013"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10800000" flipH="1">
              <a:off x="7670429" y="4383347"/>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10800000" flipH="1">
              <a:off x="7254319" y="4571401"/>
              <a:ext cx="596825" cy="653336"/>
            </a:xfrm>
            <a:custGeom>
              <a:avLst/>
              <a:gdLst/>
              <a:ahLst/>
              <a:cxnLst/>
              <a:rect l="l" t="t" r="r" b="b"/>
              <a:pathLst>
                <a:path w="7854" h="7636" extrusionOk="0">
                  <a:moveTo>
                    <a:pt x="1" y="1"/>
                  </a:moveTo>
                  <a:lnTo>
                    <a:pt x="7636" y="7636"/>
                  </a:lnTo>
                  <a:lnTo>
                    <a:pt x="7853" y="7424"/>
                  </a:lnTo>
                  <a:lnTo>
                    <a:pt x="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10800000" flipH="1">
              <a:off x="7834486" y="4568070"/>
              <a:ext cx="19453" cy="21476"/>
            </a:xfrm>
            <a:custGeom>
              <a:avLst/>
              <a:gdLst/>
              <a:ahLst/>
              <a:cxnLst/>
              <a:rect l="l" t="t" r="r" b="b"/>
              <a:pathLst>
                <a:path w="256" h="251" extrusionOk="0">
                  <a:moveTo>
                    <a:pt x="218" y="0"/>
                  </a:moveTo>
                  <a:lnTo>
                    <a:pt x="1" y="212"/>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10800000" flipH="1">
              <a:off x="6278634" y="4657223"/>
              <a:ext cx="19453" cy="21561"/>
            </a:xfrm>
            <a:custGeom>
              <a:avLst/>
              <a:gdLst/>
              <a:ahLst/>
              <a:cxnLst/>
              <a:rect l="l" t="t" r="r" b="b"/>
              <a:pathLst>
                <a:path w="256" h="252" extrusionOk="0">
                  <a:moveTo>
                    <a:pt x="217" y="1"/>
                  </a:moveTo>
                  <a:lnTo>
                    <a:pt x="0" y="213"/>
                  </a:lnTo>
                  <a:lnTo>
                    <a:pt x="38" y="251"/>
                  </a:lnTo>
                  <a:lnTo>
                    <a:pt x="255" y="34"/>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10800000" flipH="1">
              <a:off x="6459258" y="4860255"/>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10800000" flipH="1">
              <a:off x="6442692" y="4842116"/>
              <a:ext cx="19453" cy="21390"/>
            </a:xfrm>
            <a:custGeom>
              <a:avLst/>
              <a:gdLst/>
              <a:ahLst/>
              <a:cxnLst/>
              <a:rect l="l" t="t" r="r" b="b"/>
              <a:pathLst>
                <a:path w="256" h="250" extrusionOk="0">
                  <a:moveTo>
                    <a:pt x="218" y="0"/>
                  </a:moveTo>
                  <a:lnTo>
                    <a:pt x="1" y="212"/>
                  </a:lnTo>
                  <a:lnTo>
                    <a:pt x="38" y="249"/>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10800000" flipH="1">
              <a:off x="6360701" y="4749627"/>
              <a:ext cx="19377" cy="21476"/>
            </a:xfrm>
            <a:custGeom>
              <a:avLst/>
              <a:gdLst/>
              <a:ahLst/>
              <a:cxnLst/>
              <a:rect l="l" t="t" r="r" b="b"/>
              <a:pathLst>
                <a:path w="255" h="251" extrusionOk="0">
                  <a:moveTo>
                    <a:pt x="216" y="0"/>
                  </a:moveTo>
                  <a:lnTo>
                    <a:pt x="0" y="212"/>
                  </a:lnTo>
                  <a:lnTo>
                    <a:pt x="37"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10800000" flipH="1">
              <a:off x="6524759" y="4934520"/>
              <a:ext cx="19453" cy="21476"/>
            </a:xfrm>
            <a:custGeom>
              <a:avLst/>
              <a:gdLst/>
              <a:ahLst/>
              <a:cxnLst/>
              <a:rect l="l" t="t" r="r" b="b"/>
              <a:pathLst>
                <a:path w="256" h="251" extrusionOk="0">
                  <a:moveTo>
                    <a:pt x="218" y="1"/>
                  </a:moveTo>
                  <a:lnTo>
                    <a:pt x="1" y="213"/>
                  </a:lnTo>
                  <a:lnTo>
                    <a:pt x="38"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10800000" flipH="1">
              <a:off x="7014273" y="3644201"/>
              <a:ext cx="2964" cy="3251"/>
            </a:xfrm>
            <a:custGeom>
              <a:avLst/>
              <a:gdLst/>
              <a:ahLst/>
              <a:cxnLst/>
              <a:rect l="l" t="t" r="r" b="b"/>
              <a:pathLst>
                <a:path w="39" h="38"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rot="10800000" flipH="1">
              <a:off x="5953178" y="3674398"/>
              <a:ext cx="577448" cy="631946"/>
            </a:xfrm>
            <a:custGeom>
              <a:avLst/>
              <a:gdLst/>
              <a:ahLst/>
              <a:cxnLst/>
              <a:rect l="l" t="t" r="r" b="b"/>
              <a:pathLst>
                <a:path w="7599" h="7386" extrusionOk="0">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rot="10800000" flipH="1">
              <a:off x="6114425" y="3603382"/>
              <a:ext cx="807850" cy="887771"/>
            </a:xfrm>
            <a:custGeom>
              <a:avLst/>
              <a:gdLst/>
              <a:ahLst/>
              <a:cxnLst/>
              <a:rect l="l" t="t" r="r" b="b"/>
              <a:pathLst>
                <a:path w="10631" h="10376" extrusionOk="0">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rot="10800000" flipH="1">
              <a:off x="5871111" y="3749007"/>
              <a:ext cx="429419" cy="464933"/>
            </a:xfrm>
            <a:custGeom>
              <a:avLst/>
              <a:gdLst/>
              <a:ahLst/>
              <a:cxnLst/>
              <a:rect l="l" t="t" r="r" b="b"/>
              <a:pathLst>
                <a:path w="5651" h="5434" extrusionOk="0">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rot="10800000" flipH="1">
              <a:off x="6035245" y="3633585"/>
              <a:ext cx="695992" cy="768414"/>
            </a:xfrm>
            <a:custGeom>
              <a:avLst/>
              <a:gdLst/>
              <a:ahLst/>
              <a:cxnLst/>
              <a:rect l="l" t="t" r="r" b="b"/>
              <a:pathLst>
                <a:path w="9159" h="8981" extrusionOk="0">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rot="10800000" flipH="1">
              <a:off x="6199455" y="3647359"/>
              <a:ext cx="831027" cy="939021"/>
            </a:xfrm>
            <a:custGeom>
              <a:avLst/>
              <a:gdLst/>
              <a:ahLst/>
              <a:cxnLst/>
              <a:rect l="l" t="t" r="r" b="b"/>
              <a:pathLst>
                <a:path w="10936" h="10975" extrusionOk="0">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rot="10800000" flipH="1">
              <a:off x="7014273" y="3644201"/>
              <a:ext cx="19073" cy="21818"/>
            </a:xfrm>
            <a:custGeom>
              <a:avLst/>
              <a:gdLst/>
              <a:ahLst/>
              <a:cxnLst/>
              <a:rect l="l" t="t" r="r" b="b"/>
              <a:pathLst>
                <a:path w="251" h="255" extrusionOk="0">
                  <a:moveTo>
                    <a:pt x="212" y="0"/>
                  </a:moveTo>
                  <a:lnTo>
                    <a:pt x="1" y="218"/>
                  </a:lnTo>
                  <a:lnTo>
                    <a:pt x="38" y="255"/>
                  </a:lnTo>
                  <a:lnTo>
                    <a:pt x="251"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rot="10800000" flipH="1">
              <a:off x="5966856" y="4306259"/>
              <a:ext cx="2888" cy="3337"/>
            </a:xfrm>
            <a:custGeom>
              <a:avLst/>
              <a:gdLst/>
              <a:ahLst/>
              <a:cxnLst/>
              <a:rect l="l" t="t" r="r" b="b"/>
              <a:pathLst>
                <a:path w="38" h="39" extrusionOk="0">
                  <a:moveTo>
                    <a:pt x="38" y="39"/>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rot="10800000" flipH="1">
              <a:off x="5950367" y="4287778"/>
              <a:ext cx="19377" cy="21818"/>
            </a:xfrm>
            <a:custGeom>
              <a:avLst/>
              <a:gdLst/>
              <a:ahLst/>
              <a:cxnLst/>
              <a:rect l="l" t="t" r="r" b="b"/>
              <a:pathLst>
                <a:path w="255"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rot="10800000" flipH="1">
              <a:off x="6130990" y="4491067"/>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rot="10800000" flipH="1">
              <a:off x="6114425" y="4472500"/>
              <a:ext cx="19453" cy="21903"/>
            </a:xfrm>
            <a:custGeom>
              <a:avLst/>
              <a:gdLst/>
              <a:ahLst/>
              <a:cxnLst/>
              <a:rect l="l" t="t" r="r" b="b"/>
              <a:pathLst>
                <a:path w="256" h="256" extrusionOk="0">
                  <a:moveTo>
                    <a:pt x="218" y="1"/>
                  </a:moveTo>
                  <a:lnTo>
                    <a:pt x="1"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rot="10800000" flipH="1">
              <a:off x="5868300" y="4195288"/>
              <a:ext cx="19453" cy="21818"/>
            </a:xfrm>
            <a:custGeom>
              <a:avLst/>
              <a:gdLst/>
              <a:ahLst/>
              <a:cxnLst/>
              <a:rect l="l" t="t" r="r" b="b"/>
              <a:pathLst>
                <a:path w="256" h="255" extrusionOk="0">
                  <a:moveTo>
                    <a:pt x="217" y="0"/>
                  </a:moveTo>
                  <a:lnTo>
                    <a:pt x="1" y="216"/>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rot="10800000" flipH="1">
              <a:off x="6032434" y="4380096"/>
              <a:ext cx="2888" cy="3337"/>
            </a:xfrm>
            <a:custGeom>
              <a:avLst/>
              <a:gdLst/>
              <a:ahLst/>
              <a:cxnLst/>
              <a:rect l="l" t="t" r="r" b="b"/>
              <a:pathLst>
                <a:path w="38" h="39" extrusionOk="0">
                  <a:moveTo>
                    <a:pt x="0" y="1"/>
                  </a:moveTo>
                  <a:lnTo>
                    <a:pt x="37" y="38"/>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rot="10800000" flipH="1">
              <a:off x="6032434" y="4380096"/>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rot="10800000" flipH="1">
              <a:off x="6196491" y="4564904"/>
              <a:ext cx="3040" cy="3251"/>
            </a:xfrm>
            <a:custGeom>
              <a:avLst/>
              <a:gdLst/>
              <a:ahLst/>
              <a:cxnLst/>
              <a:rect l="l" t="t" r="r" b="b"/>
              <a:pathLst>
                <a:path w="40" h="38" extrusionOk="0">
                  <a:moveTo>
                    <a:pt x="1" y="0"/>
                  </a:move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rot="10800000" flipH="1">
              <a:off x="6196491" y="4564904"/>
              <a:ext cx="19453" cy="21476"/>
            </a:xfrm>
            <a:custGeom>
              <a:avLst/>
              <a:gdLst/>
              <a:ahLst/>
              <a:cxnLst/>
              <a:rect l="l" t="t" r="r" b="b"/>
              <a:pathLst>
                <a:path w="256" h="251" extrusionOk="0">
                  <a:moveTo>
                    <a:pt x="218" y="1"/>
                  </a:moveTo>
                  <a:lnTo>
                    <a:pt x="1" y="213"/>
                  </a:lnTo>
                  <a:lnTo>
                    <a:pt x="39" y="251"/>
                  </a:lnTo>
                  <a:lnTo>
                    <a:pt x="255" y="33"/>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rot="10800000" flipH="1">
              <a:off x="6292236" y="4678698"/>
              <a:ext cx="2888" cy="3251"/>
            </a:xfrm>
            <a:custGeom>
              <a:avLst/>
              <a:gdLst/>
              <a:ahLst/>
              <a:cxnLst/>
              <a:rect l="l" t="t" r="r" b="b"/>
              <a:pathLst>
                <a:path w="38" h="38" extrusionOk="0">
                  <a:moveTo>
                    <a:pt x="38"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rot="10800000" flipH="1">
              <a:off x="6439881" y="4845282"/>
              <a:ext cx="2888" cy="3337"/>
            </a:xfrm>
            <a:custGeom>
              <a:avLst/>
              <a:gdLst/>
              <a:ahLst/>
              <a:cxnLst/>
              <a:rect l="l" t="t" r="r" b="b"/>
              <a:pathLst>
                <a:path w="38" h="39" extrusionOk="0">
                  <a:moveTo>
                    <a:pt x="1" y="1"/>
                  </a:moveTo>
                  <a:lnTo>
                    <a:pt x="1" y="1"/>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rot="10800000" flipH="1">
              <a:off x="6521948" y="4937686"/>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rot="10800000" flipH="1">
              <a:off x="5913133" y="4663722"/>
              <a:ext cx="379190" cy="428228"/>
            </a:xfrm>
            <a:custGeom>
              <a:avLst/>
              <a:gdLst/>
              <a:ahLst/>
              <a:cxnLst/>
              <a:rect l="l" t="t" r="r" b="b"/>
              <a:pathLst>
                <a:path w="4990" h="5005" extrusionOk="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rot="10800000" flipH="1">
              <a:off x="6275671" y="4660559"/>
              <a:ext cx="19453" cy="21390"/>
            </a:xfrm>
            <a:custGeom>
              <a:avLst/>
              <a:gdLst/>
              <a:ahLst/>
              <a:cxnLst/>
              <a:rect l="l" t="t" r="r" b="b"/>
              <a:pathLst>
                <a:path w="256" h="250" extrusionOk="0">
                  <a:moveTo>
                    <a:pt x="218" y="1"/>
                  </a:moveTo>
                  <a:lnTo>
                    <a:pt x="1" y="212"/>
                  </a:lnTo>
                  <a:lnTo>
                    <a:pt x="39" y="250"/>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rot="10800000" flipH="1">
              <a:off x="6105534" y="4848530"/>
              <a:ext cx="352898" cy="376207"/>
            </a:xfrm>
            <a:custGeom>
              <a:avLst/>
              <a:gdLst/>
              <a:ahLst/>
              <a:cxnLst/>
              <a:rect l="l" t="t" r="r" b="b"/>
              <a:pathLst>
                <a:path w="4644" h="4397" extrusionOk="0">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rot="10800000" flipH="1">
              <a:off x="6439881" y="4845282"/>
              <a:ext cx="19453" cy="21561"/>
            </a:xfrm>
            <a:custGeom>
              <a:avLst/>
              <a:gdLst/>
              <a:ahLst/>
              <a:cxnLst/>
              <a:rect l="l" t="t" r="r" b="b"/>
              <a:pathLst>
                <a:path w="256" h="252" extrusionOk="0">
                  <a:moveTo>
                    <a:pt x="217" y="1"/>
                  </a:moveTo>
                  <a:lnTo>
                    <a:pt x="1" y="214"/>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rot="10800000" flipH="1">
              <a:off x="5992996" y="4756126"/>
              <a:ext cx="381318" cy="428570"/>
            </a:xfrm>
            <a:custGeom>
              <a:avLst/>
              <a:gdLst/>
              <a:ahLst/>
              <a:cxnLst/>
              <a:rect l="l" t="t" r="r" b="b"/>
              <a:pathLst>
                <a:path w="5018" h="5009" extrusionOk="0">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rot="10800000" flipH="1">
              <a:off x="6357738" y="4752963"/>
              <a:ext cx="19453" cy="21476"/>
            </a:xfrm>
            <a:custGeom>
              <a:avLst/>
              <a:gdLst/>
              <a:ahLst/>
              <a:cxnLst/>
              <a:rect l="l" t="t" r="r" b="b"/>
              <a:pathLst>
                <a:path w="256" h="251" extrusionOk="0">
                  <a:moveTo>
                    <a:pt x="218" y="1"/>
                  </a:moveTo>
                  <a:lnTo>
                    <a:pt x="1"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rot="10800000" flipH="1">
              <a:off x="6269592" y="4940935"/>
              <a:ext cx="268853" cy="283803"/>
            </a:xfrm>
            <a:custGeom>
              <a:avLst/>
              <a:gdLst/>
              <a:ahLst/>
              <a:cxnLst/>
              <a:rect l="l" t="t" r="r" b="b"/>
              <a:pathLst>
                <a:path w="3538" h="3317" extrusionOk="0">
                  <a:moveTo>
                    <a:pt x="1" y="1"/>
                  </a:moveTo>
                  <a:lnTo>
                    <a:pt x="3321" y="3317"/>
                  </a:lnTo>
                  <a:lnTo>
                    <a:pt x="3537" y="31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rot="10800000" flipH="1">
              <a:off x="6521948" y="4937686"/>
              <a:ext cx="19377" cy="21476"/>
            </a:xfrm>
            <a:custGeom>
              <a:avLst/>
              <a:gdLst/>
              <a:ahLst/>
              <a:cxnLst/>
              <a:rect l="l" t="t" r="r" b="b"/>
              <a:pathLst>
                <a:path w="255" h="251" extrusionOk="0">
                  <a:moveTo>
                    <a:pt x="216" y="0"/>
                  </a:moveTo>
                  <a:lnTo>
                    <a:pt x="0" y="213"/>
                  </a:lnTo>
                  <a:lnTo>
                    <a:pt x="38"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rot="10800000" flipH="1">
              <a:off x="5947479" y="4290944"/>
              <a:ext cx="2964" cy="3251"/>
            </a:xfrm>
            <a:custGeom>
              <a:avLst/>
              <a:gdLst/>
              <a:ahLst/>
              <a:cxnLst/>
              <a:rect l="l" t="t" r="r" b="b"/>
              <a:pathLst>
                <a:path w="39" h="38" extrusionOk="0">
                  <a:moveTo>
                    <a:pt x="1"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rot="10800000" flipH="1">
              <a:off x="6111613" y="4475666"/>
              <a:ext cx="2888" cy="3422"/>
            </a:xfrm>
            <a:custGeom>
              <a:avLst/>
              <a:gdLst/>
              <a:ahLst/>
              <a:cxnLst/>
              <a:rect l="l" t="t" r="r" b="b"/>
              <a:pathLst>
                <a:path w="38" h="40" extrusionOk="0">
                  <a:moveTo>
                    <a:pt x="0" y="1"/>
                  </a:moveTo>
                  <a:lnTo>
                    <a:pt x="38" y="39"/>
                  </a:lnTo>
                  <a:lnTo>
                    <a:pt x="3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rot="10800000" flipH="1">
              <a:off x="6045959" y="4401914"/>
              <a:ext cx="3040" cy="3251"/>
            </a:xfrm>
            <a:custGeom>
              <a:avLst/>
              <a:gdLst/>
              <a:ahLst/>
              <a:cxnLst/>
              <a:rect l="l" t="t" r="r" b="b"/>
              <a:pathLst>
                <a:path w="40" h="38" extrusionOk="0">
                  <a:moveTo>
                    <a:pt x="39" y="38"/>
                  </a:moveTo>
                  <a:lnTo>
                    <a:pt x="39"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rot="10800000" flipH="1">
              <a:off x="6210169" y="4586294"/>
              <a:ext cx="2888" cy="3251"/>
            </a:xfrm>
            <a:custGeom>
              <a:avLst/>
              <a:gdLst/>
              <a:ahLst/>
              <a:cxnLst/>
              <a:rect l="l" t="t" r="r" b="b"/>
              <a:pathLst>
                <a:path w="38" h="38" extrusionOk="0">
                  <a:moveTo>
                    <a:pt x="38"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rot="10800000" flipH="1">
              <a:off x="5723467" y="4294107"/>
              <a:ext cx="243472" cy="287054"/>
            </a:xfrm>
            <a:custGeom>
              <a:avLst/>
              <a:gdLst/>
              <a:ahLst/>
              <a:cxnLst/>
              <a:rect l="l" t="t" r="r" b="b"/>
              <a:pathLst>
                <a:path w="3204" h="3355" extrusionOk="0">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rot="10800000" flipH="1">
              <a:off x="5947479" y="4290943"/>
              <a:ext cx="19453" cy="21903"/>
            </a:xfrm>
            <a:custGeom>
              <a:avLst/>
              <a:gdLst/>
              <a:ahLst/>
              <a:cxnLst/>
              <a:rect l="l" t="t" r="r" b="b"/>
              <a:pathLst>
                <a:path w="256" h="256" extrusionOk="0">
                  <a:moveTo>
                    <a:pt x="217" y="1"/>
                  </a:moveTo>
                  <a:lnTo>
                    <a:pt x="1" y="218"/>
                  </a:lnTo>
                  <a:lnTo>
                    <a:pt x="38" y="256"/>
                  </a:lnTo>
                  <a:lnTo>
                    <a:pt x="256"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rot="10800000" flipH="1">
              <a:off x="5786613" y="4479000"/>
              <a:ext cx="344463" cy="391009"/>
            </a:xfrm>
            <a:custGeom>
              <a:avLst/>
              <a:gdLst/>
              <a:ahLst/>
              <a:cxnLst/>
              <a:rect l="l" t="t" r="r" b="b"/>
              <a:pathLst>
                <a:path w="4533" h="4570" extrusionOk="0">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rot="10800000" flipH="1">
              <a:off x="6111613" y="4475666"/>
              <a:ext cx="19453" cy="21476"/>
            </a:xfrm>
            <a:custGeom>
              <a:avLst/>
              <a:gdLst/>
              <a:ahLst/>
              <a:cxnLst/>
              <a:rect l="l" t="t" r="r" b="b"/>
              <a:pathLst>
                <a:path w="256" h="251" extrusionOk="0">
                  <a:moveTo>
                    <a:pt x="218" y="0"/>
                  </a:moveTo>
                  <a:lnTo>
                    <a:pt x="0" y="212"/>
                  </a:lnTo>
                  <a:lnTo>
                    <a:pt x="38" y="250"/>
                  </a:lnTo>
                  <a:lnTo>
                    <a:pt x="255" y="3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rot="10800000" flipH="1">
              <a:off x="5736385" y="4201704"/>
              <a:ext cx="145597" cy="182072"/>
            </a:xfrm>
            <a:custGeom>
              <a:avLst/>
              <a:gdLst/>
              <a:ahLst/>
              <a:cxnLst/>
              <a:rect l="l" t="t" r="r" b="b"/>
              <a:pathLst>
                <a:path w="1916" h="2128" extrusionOk="0">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rot="10800000" flipH="1">
              <a:off x="5865412" y="4198539"/>
              <a:ext cx="19377" cy="21903"/>
            </a:xfrm>
            <a:custGeom>
              <a:avLst/>
              <a:gdLst/>
              <a:ahLst/>
              <a:cxnLst/>
              <a:rect l="l" t="t" r="r" b="b"/>
              <a:pathLst>
                <a:path w="255" h="256" extrusionOk="0">
                  <a:moveTo>
                    <a:pt x="217" y="1"/>
                  </a:moveTo>
                  <a:lnTo>
                    <a:pt x="0" y="218"/>
                  </a:lnTo>
                  <a:lnTo>
                    <a:pt x="39"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rot="10800000" flipH="1">
              <a:off x="5744288" y="4386510"/>
              <a:ext cx="301756" cy="350710"/>
            </a:xfrm>
            <a:custGeom>
              <a:avLst/>
              <a:gdLst/>
              <a:ahLst/>
              <a:cxnLst/>
              <a:rect l="l" t="t" r="r" b="b"/>
              <a:pathLst>
                <a:path w="3971" h="4099" extrusionOk="0">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rot="10800000" flipH="1">
              <a:off x="6029546" y="4383347"/>
              <a:ext cx="19453" cy="21818"/>
            </a:xfrm>
            <a:custGeom>
              <a:avLst/>
              <a:gdLst/>
              <a:ahLst/>
              <a:cxnLst/>
              <a:rect l="l" t="t" r="r" b="b"/>
              <a:pathLst>
                <a:path w="256" h="255" extrusionOk="0">
                  <a:moveTo>
                    <a:pt x="217" y="0"/>
                  </a:moveTo>
                  <a:lnTo>
                    <a:pt x="1" y="218"/>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rot="10800000" flipH="1">
              <a:off x="5843908" y="4568066"/>
              <a:ext cx="366348" cy="419415"/>
            </a:xfrm>
            <a:custGeom>
              <a:avLst/>
              <a:gdLst/>
              <a:ahLst/>
              <a:cxnLst/>
              <a:rect l="l" t="t" r="r" b="b"/>
              <a:pathLst>
                <a:path w="4821" h="4902" extrusionOk="0">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rot="10800000" flipH="1">
              <a:off x="6193680" y="4568070"/>
              <a:ext cx="19377" cy="21476"/>
            </a:xfrm>
            <a:custGeom>
              <a:avLst/>
              <a:gdLst/>
              <a:ahLst/>
              <a:cxnLst/>
              <a:rect l="l" t="t" r="r" b="b"/>
              <a:pathLst>
                <a:path w="255" h="251" extrusionOk="0">
                  <a:moveTo>
                    <a:pt x="217" y="0"/>
                  </a:moveTo>
                  <a:lnTo>
                    <a:pt x="0" y="212"/>
                  </a:lnTo>
                  <a:lnTo>
                    <a:pt x="38" y="250"/>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9" r:id="rId13"/>
    <p:sldLayoutId id="2147483672" r:id="rId14"/>
    <p:sldLayoutId id="2147483678"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41.xml"/><Relationship Id="rId1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slide" Target="slide23.xml"/><Relationship Id="rId12" Type="http://schemas.openxmlformats.org/officeDocument/2006/relationships/image" Target="../media/image30.png"/><Relationship Id="rId17" Type="http://schemas.openxmlformats.org/officeDocument/2006/relationships/image" Target="../media/image360.png"/><Relationship Id="rId2" Type="http://schemas.openxmlformats.org/officeDocument/2006/relationships/notesSlide" Target="../notesSlides/notesSlide2.xml"/><Relationship Id="rId16" Type="http://schemas.openxmlformats.org/officeDocument/2006/relationships/slide" Target="slide47.xml"/><Relationship Id="rId20" Type="http://schemas.openxmlformats.org/officeDocument/2006/relationships/image" Target="../media/image370.png"/><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0.png"/><Relationship Id="rId5" Type="http://schemas.openxmlformats.org/officeDocument/2006/relationships/image" Target="../media/image32.png"/><Relationship Id="rId15" Type="http://schemas.openxmlformats.org/officeDocument/2006/relationships/image" Target="../media/image31.png"/><Relationship Id="rId10" Type="http://schemas.openxmlformats.org/officeDocument/2006/relationships/slide" Target="slide33.xml"/><Relationship Id="rId19" Type="http://schemas.openxmlformats.org/officeDocument/2006/relationships/slide" Target="slide64.xml"/><Relationship Id="rId4" Type="http://schemas.openxmlformats.org/officeDocument/2006/relationships/slide" Target="slide9.xml"/><Relationship Id="rId9" Type="http://schemas.openxmlformats.org/officeDocument/2006/relationships/image" Target="../media/image29.png"/><Relationship Id="rId14" Type="http://schemas.openxmlformats.org/officeDocument/2006/relationships/image" Target="../media/image3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41.xml"/><Relationship Id="rId1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slide" Target="slide23.xml"/><Relationship Id="rId12" Type="http://schemas.openxmlformats.org/officeDocument/2006/relationships/image" Target="../media/image30.png"/><Relationship Id="rId17" Type="http://schemas.openxmlformats.org/officeDocument/2006/relationships/image" Target="../media/image360.png"/><Relationship Id="rId2" Type="http://schemas.openxmlformats.org/officeDocument/2006/relationships/notesSlide" Target="../notesSlides/notesSlide3.xml"/><Relationship Id="rId16" Type="http://schemas.openxmlformats.org/officeDocument/2006/relationships/slide" Target="slide47.xml"/><Relationship Id="rId20" Type="http://schemas.openxmlformats.org/officeDocument/2006/relationships/image" Target="../media/image370.png"/><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0.png"/><Relationship Id="rId5" Type="http://schemas.openxmlformats.org/officeDocument/2006/relationships/image" Target="../media/image32.png"/><Relationship Id="rId15" Type="http://schemas.openxmlformats.org/officeDocument/2006/relationships/image" Target="../media/image31.png"/><Relationship Id="rId10" Type="http://schemas.openxmlformats.org/officeDocument/2006/relationships/slide" Target="slide33.xml"/><Relationship Id="rId19" Type="http://schemas.openxmlformats.org/officeDocument/2006/relationships/slide" Target="slide64.xml"/><Relationship Id="rId4" Type="http://schemas.openxmlformats.org/officeDocument/2006/relationships/slide" Target="slide9.xml"/><Relationship Id="rId9" Type="http://schemas.openxmlformats.org/officeDocument/2006/relationships/image" Target="../media/image29.png"/><Relationship Id="rId14" Type="http://schemas.openxmlformats.org/officeDocument/2006/relationships/image" Target="../media/image35.pn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41.xml"/><Relationship Id="rId1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slide" Target="slide23.xml"/><Relationship Id="rId12" Type="http://schemas.openxmlformats.org/officeDocument/2006/relationships/image" Target="../media/image30.png"/><Relationship Id="rId17" Type="http://schemas.openxmlformats.org/officeDocument/2006/relationships/image" Target="../media/image360.png"/><Relationship Id="rId2" Type="http://schemas.openxmlformats.org/officeDocument/2006/relationships/notesSlide" Target="../notesSlides/notesSlide4.xml"/><Relationship Id="rId16" Type="http://schemas.openxmlformats.org/officeDocument/2006/relationships/slide" Target="slide47.xml"/><Relationship Id="rId20" Type="http://schemas.openxmlformats.org/officeDocument/2006/relationships/image" Target="../media/image370.png"/><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0.png"/><Relationship Id="rId5" Type="http://schemas.openxmlformats.org/officeDocument/2006/relationships/image" Target="../media/image32.png"/><Relationship Id="rId15" Type="http://schemas.openxmlformats.org/officeDocument/2006/relationships/image" Target="../media/image31.png"/><Relationship Id="rId10" Type="http://schemas.openxmlformats.org/officeDocument/2006/relationships/slide" Target="slide33.xml"/><Relationship Id="rId19" Type="http://schemas.openxmlformats.org/officeDocument/2006/relationships/slide" Target="slide64.xml"/><Relationship Id="rId4" Type="http://schemas.openxmlformats.org/officeDocument/2006/relationships/slide" Target="slide9.xml"/><Relationship Id="rId9" Type="http://schemas.openxmlformats.org/officeDocument/2006/relationships/image" Target="../media/image29.png"/><Relationship Id="rId1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3.gif"/><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41.xml"/><Relationship Id="rId1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slide" Target="slide23.xml"/><Relationship Id="rId12" Type="http://schemas.openxmlformats.org/officeDocument/2006/relationships/image" Target="../media/image30.png"/><Relationship Id="rId17" Type="http://schemas.openxmlformats.org/officeDocument/2006/relationships/image" Target="../media/image360.png"/><Relationship Id="rId2" Type="http://schemas.openxmlformats.org/officeDocument/2006/relationships/notesSlide" Target="../notesSlides/notesSlide5.xml"/><Relationship Id="rId16" Type="http://schemas.openxmlformats.org/officeDocument/2006/relationships/slide" Target="slide47.xml"/><Relationship Id="rId20" Type="http://schemas.openxmlformats.org/officeDocument/2006/relationships/image" Target="../media/image370.png"/><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0.png"/><Relationship Id="rId5" Type="http://schemas.openxmlformats.org/officeDocument/2006/relationships/image" Target="../media/image32.png"/><Relationship Id="rId15" Type="http://schemas.openxmlformats.org/officeDocument/2006/relationships/image" Target="../media/image31.png"/><Relationship Id="rId10" Type="http://schemas.openxmlformats.org/officeDocument/2006/relationships/slide" Target="slide33.xml"/><Relationship Id="rId19" Type="http://schemas.openxmlformats.org/officeDocument/2006/relationships/slide" Target="slide64.xml"/><Relationship Id="rId4" Type="http://schemas.openxmlformats.org/officeDocument/2006/relationships/slide" Target="slide9.xml"/><Relationship Id="rId9" Type="http://schemas.openxmlformats.org/officeDocument/2006/relationships/image" Target="../media/image29.png"/><Relationship Id="rId14"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41.xml"/><Relationship Id="rId1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slide" Target="slide23.xml"/><Relationship Id="rId12" Type="http://schemas.openxmlformats.org/officeDocument/2006/relationships/image" Target="../media/image30.png"/><Relationship Id="rId17" Type="http://schemas.openxmlformats.org/officeDocument/2006/relationships/image" Target="../media/image360.png"/><Relationship Id="rId2" Type="http://schemas.openxmlformats.org/officeDocument/2006/relationships/notesSlide" Target="../notesSlides/notesSlide6.xml"/><Relationship Id="rId16" Type="http://schemas.openxmlformats.org/officeDocument/2006/relationships/slide" Target="slide47.xml"/><Relationship Id="rId20" Type="http://schemas.openxmlformats.org/officeDocument/2006/relationships/image" Target="../media/image370.png"/><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0.png"/><Relationship Id="rId5" Type="http://schemas.openxmlformats.org/officeDocument/2006/relationships/image" Target="../media/image32.png"/><Relationship Id="rId15" Type="http://schemas.openxmlformats.org/officeDocument/2006/relationships/image" Target="../media/image31.png"/><Relationship Id="rId10" Type="http://schemas.openxmlformats.org/officeDocument/2006/relationships/slide" Target="slide33.xml"/><Relationship Id="rId19" Type="http://schemas.openxmlformats.org/officeDocument/2006/relationships/slide" Target="slide64.xml"/><Relationship Id="rId4" Type="http://schemas.openxmlformats.org/officeDocument/2006/relationships/slide" Target="slide9.xml"/><Relationship Id="rId9" Type="http://schemas.openxmlformats.org/officeDocument/2006/relationships/image" Target="../media/image29.png"/><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41.xml"/><Relationship Id="rId1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slide" Target="slide23.xml"/><Relationship Id="rId12" Type="http://schemas.openxmlformats.org/officeDocument/2006/relationships/image" Target="../media/image30.png"/><Relationship Id="rId17" Type="http://schemas.openxmlformats.org/officeDocument/2006/relationships/image" Target="../media/image360.png"/><Relationship Id="rId2" Type="http://schemas.openxmlformats.org/officeDocument/2006/relationships/notesSlide" Target="../notesSlides/notesSlide7.xml"/><Relationship Id="rId16" Type="http://schemas.openxmlformats.org/officeDocument/2006/relationships/slide" Target="slide47.xml"/><Relationship Id="rId20" Type="http://schemas.openxmlformats.org/officeDocument/2006/relationships/image" Target="../media/image370.png"/><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0.png"/><Relationship Id="rId5" Type="http://schemas.openxmlformats.org/officeDocument/2006/relationships/image" Target="../media/image32.png"/><Relationship Id="rId15" Type="http://schemas.openxmlformats.org/officeDocument/2006/relationships/image" Target="../media/image31.png"/><Relationship Id="rId10" Type="http://schemas.openxmlformats.org/officeDocument/2006/relationships/slide" Target="slide33.xml"/><Relationship Id="rId19" Type="http://schemas.openxmlformats.org/officeDocument/2006/relationships/slide" Target="slide64.xml"/><Relationship Id="rId4" Type="http://schemas.openxmlformats.org/officeDocument/2006/relationships/slide" Target="slide9.xml"/><Relationship Id="rId9" Type="http://schemas.openxmlformats.org/officeDocument/2006/relationships/image" Target="../media/image29.png"/><Relationship Id="rId14" Type="http://schemas.openxmlformats.org/officeDocument/2006/relationships/image" Target="../media/image35.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41.xml"/><Relationship Id="rId1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slide" Target="slide23.xml"/><Relationship Id="rId12" Type="http://schemas.openxmlformats.org/officeDocument/2006/relationships/image" Target="../media/image30.png"/><Relationship Id="rId17" Type="http://schemas.openxmlformats.org/officeDocument/2006/relationships/image" Target="../media/image360.png"/><Relationship Id="rId2" Type="http://schemas.openxmlformats.org/officeDocument/2006/relationships/notesSlide" Target="../notesSlides/notesSlide8.xml"/><Relationship Id="rId16" Type="http://schemas.openxmlformats.org/officeDocument/2006/relationships/slide" Target="slide47.xml"/><Relationship Id="rId20" Type="http://schemas.openxmlformats.org/officeDocument/2006/relationships/image" Target="../media/image370.png"/><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0.png"/><Relationship Id="rId5" Type="http://schemas.openxmlformats.org/officeDocument/2006/relationships/image" Target="../media/image32.png"/><Relationship Id="rId15" Type="http://schemas.openxmlformats.org/officeDocument/2006/relationships/image" Target="../media/image31.png"/><Relationship Id="rId10" Type="http://schemas.openxmlformats.org/officeDocument/2006/relationships/slide" Target="slide33.xml"/><Relationship Id="rId19" Type="http://schemas.openxmlformats.org/officeDocument/2006/relationships/slide" Target="slide64.xml"/><Relationship Id="rId4" Type="http://schemas.openxmlformats.org/officeDocument/2006/relationships/slide" Target="slide9.xml"/><Relationship Id="rId9" Type="http://schemas.openxmlformats.org/officeDocument/2006/relationships/image" Target="../media/image29.png"/><Relationship Id="rId14" Type="http://schemas.openxmlformats.org/officeDocument/2006/relationships/image" Target="../media/image3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0"/>
        <p:cNvGrpSpPr/>
        <p:nvPr/>
      </p:nvGrpSpPr>
      <p:grpSpPr>
        <a:xfrm>
          <a:off x="0" y="0"/>
          <a:ext cx="0" cy="0"/>
          <a:chOff x="0" y="0"/>
          <a:chExt cx="0" cy="0"/>
        </a:xfrm>
      </p:grpSpPr>
      <p:sp>
        <p:nvSpPr>
          <p:cNvPr id="1811" name="Google Shape;1811;p38"/>
          <p:cNvSpPr txBox="1">
            <a:spLocks noGrp="1"/>
          </p:cNvSpPr>
          <p:nvPr>
            <p:ph type="ctrTitle"/>
          </p:nvPr>
        </p:nvSpPr>
        <p:spPr>
          <a:xfrm>
            <a:off x="181710" y="1288964"/>
            <a:ext cx="6589530" cy="20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4000" b="0" dirty="0"/>
              <a:t>Administration</a:t>
            </a:r>
            <a:br>
              <a:rPr lang="fr-FR" sz="4000" b="0" dirty="0"/>
            </a:br>
            <a:r>
              <a:rPr lang="fr-FR" sz="4000" b="0" dirty="0"/>
              <a:t>et Supervision MongoDB</a:t>
            </a:r>
            <a:endParaRPr sz="4000" dirty="0"/>
          </a:p>
        </p:txBody>
      </p:sp>
      <p:pic>
        <p:nvPicPr>
          <p:cNvPr id="6" name="Image 93">
            <a:extLst>
              <a:ext uri="{FF2B5EF4-FFF2-40B4-BE49-F238E27FC236}">
                <a16:creationId xmlns:a16="http://schemas.microsoft.com/office/drawing/2014/main" id="{5FEB0C24-65E9-400D-A9DF-75993A98C805}"/>
              </a:ext>
            </a:extLst>
          </p:cNvPr>
          <p:cNvPicPr>
            <a:picLocks noChangeAspect="1"/>
          </p:cNvPicPr>
          <p:nvPr/>
        </p:nvPicPr>
        <p:blipFill rotWithShape="1">
          <a:blip r:embed="rId3">
            <a:extLst>
              <a:ext uri="{28A0092B-C50C-407E-A947-70E740481C1C}">
                <a14:useLocalDpi xmlns:a14="http://schemas.microsoft.com/office/drawing/2010/main" val="0"/>
              </a:ext>
            </a:extLst>
          </a:blip>
          <a:srcRect t="15766" b="20185"/>
          <a:stretch/>
        </p:blipFill>
        <p:spPr>
          <a:xfrm>
            <a:off x="53007" y="-119270"/>
            <a:ext cx="1427098" cy="914400"/>
          </a:xfrm>
          <a:prstGeom prst="rect">
            <a:avLst/>
          </a:prstGeom>
        </p:spPr>
      </p:pic>
      <p:sp>
        <p:nvSpPr>
          <p:cNvPr id="7" name="Freeform 12">
            <a:extLst>
              <a:ext uri="{FF2B5EF4-FFF2-40B4-BE49-F238E27FC236}">
                <a16:creationId xmlns:a16="http://schemas.microsoft.com/office/drawing/2014/main" id="{7847E890-EB54-4127-98D6-79B03F17D488}"/>
              </a:ext>
            </a:extLst>
          </p:cNvPr>
          <p:cNvSpPr>
            <a:spLocks noChangeAspect="1"/>
          </p:cNvSpPr>
          <p:nvPr/>
        </p:nvSpPr>
        <p:spPr>
          <a:xfrm>
            <a:off x="1595399" y="-49032"/>
            <a:ext cx="1554480" cy="844162"/>
          </a:xfrm>
          <a:custGeom>
            <a:avLst/>
            <a:gdLst/>
            <a:ahLst/>
            <a:cxnLst/>
            <a:rect l="l" t="t" r="r" b="b"/>
            <a:pathLst>
              <a:path w="3834086" h="1379299">
                <a:moveTo>
                  <a:pt x="0" y="0"/>
                </a:moveTo>
                <a:lnTo>
                  <a:pt x="3834086" y="0"/>
                </a:lnTo>
                <a:lnTo>
                  <a:pt x="3834086" y="1379298"/>
                </a:lnTo>
                <a:lnTo>
                  <a:pt x="0" y="1379298"/>
                </a:lnTo>
                <a:lnTo>
                  <a:pt x="0" y="0"/>
                </a:lnTo>
                <a:close/>
              </a:path>
            </a:pathLst>
          </a:custGeom>
          <a:blipFill>
            <a:blip r:embed="rId4"/>
            <a:stretch>
              <a:fillRect/>
            </a:stretch>
          </a:blipFill>
        </p:spPr>
      </p:sp>
      <p:sp>
        <p:nvSpPr>
          <p:cNvPr id="10" name="Google Shape;980;p41">
            <a:extLst>
              <a:ext uri="{FF2B5EF4-FFF2-40B4-BE49-F238E27FC236}">
                <a16:creationId xmlns:a16="http://schemas.microsoft.com/office/drawing/2014/main" id="{6E2746F1-2C76-4DF2-AC36-8B7BECE9294C}"/>
              </a:ext>
            </a:extLst>
          </p:cNvPr>
          <p:cNvSpPr txBox="1">
            <a:spLocks/>
          </p:cNvSpPr>
          <p:nvPr/>
        </p:nvSpPr>
        <p:spPr>
          <a:xfrm>
            <a:off x="85458" y="3804008"/>
            <a:ext cx="2693203" cy="1447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100"/>
              <a:buFont typeface="Inconsolata"/>
              <a:buNone/>
              <a:defRPr sz="1600" b="0" i="0" u="none" strike="noStrike" cap="none">
                <a:solidFill>
                  <a:schemeClr val="lt1"/>
                </a:solidFill>
                <a:latin typeface="Inconsolata"/>
                <a:ea typeface="Inconsolata"/>
                <a:cs typeface="Inconsolata"/>
                <a:sym typeface="Inconsolata"/>
              </a:defRPr>
            </a:lvl1pPr>
            <a:lvl2pPr marL="914400" marR="0" lvl="1" indent="-317500" algn="ctr" rtl="0">
              <a:lnSpc>
                <a:spcPct val="100000"/>
              </a:lnSpc>
              <a:spcBef>
                <a:spcPts val="0"/>
              </a:spcBef>
              <a:spcAft>
                <a:spcPts val="0"/>
              </a:spcAft>
              <a:buClr>
                <a:schemeClr val="lt1"/>
              </a:buClr>
              <a:buSzPts val="2100"/>
              <a:buFont typeface="Inconsolata"/>
              <a:buNone/>
              <a:defRPr sz="2100" b="0" i="0" u="none" strike="noStrike" cap="none">
                <a:solidFill>
                  <a:schemeClr val="lt1"/>
                </a:solidFill>
                <a:latin typeface="Inconsolata"/>
                <a:ea typeface="Inconsolata"/>
                <a:cs typeface="Inconsolata"/>
                <a:sym typeface="Inconsolata"/>
              </a:defRPr>
            </a:lvl2pPr>
            <a:lvl3pPr marL="1371600" marR="0" lvl="2" indent="-317500" algn="ctr" rtl="0">
              <a:lnSpc>
                <a:spcPct val="100000"/>
              </a:lnSpc>
              <a:spcBef>
                <a:spcPts val="0"/>
              </a:spcBef>
              <a:spcAft>
                <a:spcPts val="0"/>
              </a:spcAft>
              <a:buClr>
                <a:schemeClr val="lt1"/>
              </a:buClr>
              <a:buSzPts val="2100"/>
              <a:buFont typeface="Inconsolata"/>
              <a:buNone/>
              <a:defRPr sz="2100" b="0" i="0" u="none" strike="noStrike" cap="none">
                <a:solidFill>
                  <a:schemeClr val="lt1"/>
                </a:solidFill>
                <a:latin typeface="Inconsolata"/>
                <a:ea typeface="Inconsolata"/>
                <a:cs typeface="Inconsolata"/>
                <a:sym typeface="Inconsolata"/>
              </a:defRPr>
            </a:lvl3pPr>
            <a:lvl4pPr marL="1828800" marR="0" lvl="3" indent="-317500" algn="ctr" rtl="0">
              <a:lnSpc>
                <a:spcPct val="100000"/>
              </a:lnSpc>
              <a:spcBef>
                <a:spcPts val="0"/>
              </a:spcBef>
              <a:spcAft>
                <a:spcPts val="0"/>
              </a:spcAft>
              <a:buClr>
                <a:schemeClr val="lt1"/>
              </a:buClr>
              <a:buSzPts val="2100"/>
              <a:buFont typeface="Inconsolata"/>
              <a:buNone/>
              <a:defRPr sz="2100" b="0" i="0" u="none" strike="noStrike" cap="none">
                <a:solidFill>
                  <a:schemeClr val="lt1"/>
                </a:solidFill>
                <a:latin typeface="Inconsolata"/>
                <a:ea typeface="Inconsolata"/>
                <a:cs typeface="Inconsolata"/>
                <a:sym typeface="Inconsolata"/>
              </a:defRPr>
            </a:lvl4pPr>
            <a:lvl5pPr marL="2286000" marR="0" lvl="4" indent="-317500" algn="ctr" rtl="0">
              <a:lnSpc>
                <a:spcPct val="100000"/>
              </a:lnSpc>
              <a:spcBef>
                <a:spcPts val="0"/>
              </a:spcBef>
              <a:spcAft>
                <a:spcPts val="0"/>
              </a:spcAft>
              <a:buClr>
                <a:schemeClr val="lt1"/>
              </a:buClr>
              <a:buSzPts val="2100"/>
              <a:buFont typeface="Inconsolata"/>
              <a:buNone/>
              <a:defRPr sz="2100" b="0" i="0" u="none" strike="noStrike" cap="none">
                <a:solidFill>
                  <a:schemeClr val="lt1"/>
                </a:solidFill>
                <a:latin typeface="Inconsolata"/>
                <a:ea typeface="Inconsolata"/>
                <a:cs typeface="Inconsolata"/>
                <a:sym typeface="Inconsolata"/>
              </a:defRPr>
            </a:lvl5pPr>
            <a:lvl6pPr marL="2743200" marR="0" lvl="5" indent="-317500" algn="ctr" rtl="0">
              <a:lnSpc>
                <a:spcPct val="100000"/>
              </a:lnSpc>
              <a:spcBef>
                <a:spcPts val="0"/>
              </a:spcBef>
              <a:spcAft>
                <a:spcPts val="0"/>
              </a:spcAft>
              <a:buClr>
                <a:schemeClr val="lt1"/>
              </a:buClr>
              <a:buSzPts val="2100"/>
              <a:buFont typeface="Inconsolata"/>
              <a:buNone/>
              <a:defRPr sz="2100" b="0" i="0" u="none" strike="noStrike" cap="none">
                <a:solidFill>
                  <a:schemeClr val="lt1"/>
                </a:solidFill>
                <a:latin typeface="Inconsolata"/>
                <a:ea typeface="Inconsolata"/>
                <a:cs typeface="Inconsolata"/>
                <a:sym typeface="Inconsolata"/>
              </a:defRPr>
            </a:lvl6pPr>
            <a:lvl7pPr marL="3200400" marR="0" lvl="6" indent="-317500" algn="ctr" rtl="0">
              <a:lnSpc>
                <a:spcPct val="100000"/>
              </a:lnSpc>
              <a:spcBef>
                <a:spcPts val="0"/>
              </a:spcBef>
              <a:spcAft>
                <a:spcPts val="0"/>
              </a:spcAft>
              <a:buClr>
                <a:schemeClr val="lt1"/>
              </a:buClr>
              <a:buSzPts val="2100"/>
              <a:buFont typeface="Inconsolata"/>
              <a:buNone/>
              <a:defRPr sz="2100" b="0" i="0" u="none" strike="noStrike" cap="none">
                <a:solidFill>
                  <a:schemeClr val="lt1"/>
                </a:solidFill>
                <a:latin typeface="Inconsolata"/>
                <a:ea typeface="Inconsolata"/>
                <a:cs typeface="Inconsolata"/>
                <a:sym typeface="Inconsolata"/>
              </a:defRPr>
            </a:lvl7pPr>
            <a:lvl8pPr marL="3657600" marR="0" lvl="7" indent="-317500" algn="ctr" rtl="0">
              <a:lnSpc>
                <a:spcPct val="100000"/>
              </a:lnSpc>
              <a:spcBef>
                <a:spcPts val="0"/>
              </a:spcBef>
              <a:spcAft>
                <a:spcPts val="0"/>
              </a:spcAft>
              <a:buClr>
                <a:schemeClr val="lt1"/>
              </a:buClr>
              <a:buSzPts val="2100"/>
              <a:buFont typeface="Inconsolata"/>
              <a:buNone/>
              <a:defRPr sz="2100" b="0" i="0" u="none" strike="noStrike" cap="none">
                <a:solidFill>
                  <a:schemeClr val="lt1"/>
                </a:solidFill>
                <a:latin typeface="Inconsolata"/>
                <a:ea typeface="Inconsolata"/>
                <a:cs typeface="Inconsolata"/>
                <a:sym typeface="Inconsolata"/>
              </a:defRPr>
            </a:lvl8pPr>
            <a:lvl9pPr marL="4114800" marR="0" lvl="8" indent="-317500" algn="ctr" rtl="0">
              <a:lnSpc>
                <a:spcPct val="100000"/>
              </a:lnSpc>
              <a:spcBef>
                <a:spcPts val="0"/>
              </a:spcBef>
              <a:spcAft>
                <a:spcPts val="0"/>
              </a:spcAft>
              <a:buClr>
                <a:schemeClr val="lt1"/>
              </a:buClr>
              <a:buSzPts val="2100"/>
              <a:buFont typeface="Inconsolata"/>
              <a:buNone/>
              <a:defRPr sz="2100" b="0" i="0" u="none" strike="noStrike" cap="none">
                <a:solidFill>
                  <a:schemeClr val="lt1"/>
                </a:solidFill>
                <a:latin typeface="Inconsolata"/>
                <a:ea typeface="Inconsolata"/>
                <a:cs typeface="Inconsolata"/>
                <a:sym typeface="Inconsolata"/>
              </a:defRPr>
            </a:lvl9pPr>
          </a:lstStyle>
          <a:p>
            <a:pPr marL="0" indent="0" algn="l"/>
            <a:r>
              <a:rPr lang="en-US" sz="1100" b="1" dirty="0">
                <a:solidFill>
                  <a:schemeClr val="tx1"/>
                </a:solidFill>
                <a:latin typeface="Lato" panose="020F0502020204030203" pitchFamily="34" charset="0"/>
                <a:ea typeface="Lato" panose="020F0502020204030203" pitchFamily="34" charset="0"/>
                <a:cs typeface="Lato" panose="020F0502020204030203" pitchFamily="34" charset="0"/>
                <a:sym typeface="HK Modular"/>
              </a:rPr>
              <a:t>Taki Youssef</a:t>
            </a:r>
          </a:p>
          <a:p>
            <a:pPr marL="0" indent="0" algn="l"/>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Sallama</a:t>
            </a:r>
            <a:r>
              <a:rPr lang="en-US" sz="1100" b="1"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Abdessamad</a:t>
            </a:r>
            <a:endParaRPr lang="en-US" sz="1100" b="1"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lgn="l"/>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Baquouch</a:t>
            </a:r>
            <a:r>
              <a:rPr lang="en-US" sz="1100" b="1" dirty="0">
                <a:solidFill>
                  <a:schemeClr val="tx1"/>
                </a:solidFill>
                <a:latin typeface="Lato" panose="020F0502020204030203" pitchFamily="34" charset="0"/>
                <a:ea typeface="Lato" panose="020F0502020204030203" pitchFamily="34" charset="0"/>
                <a:cs typeface="Lato" panose="020F0502020204030203" pitchFamily="34" charset="0"/>
              </a:rPr>
              <a:t> Amine</a:t>
            </a:r>
          </a:p>
          <a:p>
            <a:pPr marL="0" indent="0" algn="l"/>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Anass</a:t>
            </a:r>
            <a:r>
              <a:rPr lang="en-US" sz="1100" b="1"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Essadikine</a:t>
            </a:r>
            <a:endParaRPr lang="en-US" sz="1100" b="1"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lgn="l"/>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Elmostafa</a:t>
            </a:r>
            <a:r>
              <a:rPr lang="en-US" sz="1100" b="1"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Chtiba</a:t>
            </a:r>
            <a:endParaRPr lang="en-US" sz="1100" b="1"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lgn="l"/>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Belaatik</a:t>
            </a:r>
            <a:r>
              <a:rPr lang="en-US" sz="1100" b="1" dirty="0">
                <a:solidFill>
                  <a:schemeClr val="tx1"/>
                </a:solidFill>
                <a:latin typeface="Lato" panose="020F0502020204030203" pitchFamily="34" charset="0"/>
                <a:ea typeface="Lato" panose="020F0502020204030203" pitchFamily="34" charset="0"/>
                <a:cs typeface="Lato" panose="020F0502020204030203" pitchFamily="34" charset="0"/>
              </a:rPr>
              <a:t> Nizar </a:t>
            </a:r>
            <a:br>
              <a:rPr lang="en-US" sz="1100" b="1" dirty="0">
                <a:solidFill>
                  <a:schemeClr val="tx1"/>
                </a:solidFill>
                <a:latin typeface="Lato" panose="020F0502020204030203" pitchFamily="34" charset="0"/>
                <a:ea typeface="Lato" panose="020F0502020204030203" pitchFamily="34" charset="0"/>
                <a:cs typeface="Lato" panose="020F0502020204030203" pitchFamily="34" charset="0"/>
              </a:rPr>
            </a:br>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Belhaous</a:t>
            </a:r>
            <a:r>
              <a:rPr lang="en-US" sz="1100" b="1"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1100" b="1" dirty="0" err="1">
                <a:solidFill>
                  <a:schemeClr val="tx1"/>
                </a:solidFill>
                <a:latin typeface="Lato" panose="020F0502020204030203" pitchFamily="34" charset="0"/>
                <a:ea typeface="Lato" panose="020F0502020204030203" pitchFamily="34" charset="0"/>
                <a:cs typeface="Lato" panose="020F0502020204030203" pitchFamily="34" charset="0"/>
              </a:rPr>
              <a:t>Abdeladim</a:t>
            </a:r>
            <a:endParaRPr lang="en-US" sz="1100" b="1"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lgn="l"/>
            <a:endParaRPr lang="en-US" sz="11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cxnSp>
        <p:nvCxnSpPr>
          <p:cNvPr id="11" name="Google Shape;1297;p38">
            <a:extLst>
              <a:ext uri="{FF2B5EF4-FFF2-40B4-BE49-F238E27FC236}">
                <a16:creationId xmlns:a16="http://schemas.microsoft.com/office/drawing/2014/main" id="{717C3588-2E85-4B58-9359-37FAC891F299}"/>
              </a:ext>
            </a:extLst>
          </p:cNvPr>
          <p:cNvCxnSpPr>
            <a:cxnSpLocks/>
          </p:cNvCxnSpPr>
          <p:nvPr/>
        </p:nvCxnSpPr>
        <p:spPr>
          <a:xfrm>
            <a:off x="9839" y="3804008"/>
            <a:ext cx="3045884" cy="0"/>
          </a:xfrm>
          <a:prstGeom prst="straightConnector1">
            <a:avLst/>
          </a:prstGeom>
          <a:noFill/>
          <a:ln w="9525" cap="flat" cmpd="sng">
            <a:solidFill>
              <a:schemeClr val="tx1"/>
            </a:solidFill>
            <a:prstDash val="solid"/>
            <a:round/>
            <a:headEnd type="none" w="med" len="med"/>
            <a:tailEnd type="none" w="med" len="med"/>
          </a:ln>
        </p:spPr>
      </p:cxnSp>
      <p:sp>
        <p:nvSpPr>
          <p:cNvPr id="12" name="Google Shape;188;p28">
            <a:extLst>
              <a:ext uri="{FF2B5EF4-FFF2-40B4-BE49-F238E27FC236}">
                <a16:creationId xmlns:a16="http://schemas.microsoft.com/office/drawing/2014/main" id="{75352BE6-41B6-4E60-B211-C4E3FE48DBEA}"/>
              </a:ext>
            </a:extLst>
          </p:cNvPr>
          <p:cNvSpPr txBox="1">
            <a:spLocks/>
          </p:cNvSpPr>
          <p:nvPr/>
        </p:nvSpPr>
        <p:spPr>
          <a:xfrm>
            <a:off x="22801" y="3424140"/>
            <a:ext cx="2803905" cy="46064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Raleway"/>
              <a:buNone/>
              <a:defRPr sz="5400" b="1" i="0" u="none" strike="noStrike" cap="none">
                <a:solidFill>
                  <a:schemeClr val="lt2"/>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5200"/>
              <a:buFont typeface="Raleway"/>
              <a:buNone/>
              <a:defRPr sz="52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5200"/>
              <a:buFont typeface="Raleway"/>
              <a:buNone/>
              <a:defRPr sz="52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5200"/>
              <a:buFont typeface="Raleway"/>
              <a:buNone/>
              <a:defRPr sz="52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5200"/>
              <a:buFont typeface="Raleway"/>
              <a:buNone/>
              <a:defRPr sz="52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5200"/>
              <a:buFont typeface="Raleway"/>
              <a:buNone/>
              <a:defRPr sz="52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5200"/>
              <a:buFont typeface="Raleway"/>
              <a:buNone/>
              <a:defRPr sz="52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5200"/>
              <a:buFont typeface="Raleway"/>
              <a:buNone/>
              <a:defRPr sz="52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5200"/>
              <a:buFont typeface="Raleway"/>
              <a:buNone/>
              <a:defRPr sz="5200" b="1" i="0" u="none" strike="noStrike" cap="none">
                <a:solidFill>
                  <a:schemeClr val="dk1"/>
                </a:solidFill>
                <a:latin typeface="Raleway"/>
                <a:ea typeface="Raleway"/>
                <a:cs typeface="Raleway"/>
                <a:sym typeface="Raleway"/>
              </a:defRPr>
            </a:lvl9pPr>
          </a:lstStyle>
          <a:p>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RÉALISER PAR :</a:t>
            </a:r>
          </a:p>
        </p:txBody>
      </p:sp>
      <p:sp>
        <p:nvSpPr>
          <p:cNvPr id="8" name="Google Shape;1969;p48">
            <a:extLst>
              <a:ext uri="{FF2B5EF4-FFF2-40B4-BE49-F238E27FC236}">
                <a16:creationId xmlns:a16="http://schemas.microsoft.com/office/drawing/2014/main" id="{00EF37DE-8B91-46E7-A3D9-4CEE4F45D78D}"/>
              </a:ext>
            </a:extLst>
          </p:cNvPr>
          <p:cNvSpPr txBox="1">
            <a:spLocks/>
          </p:cNvSpPr>
          <p:nvPr/>
        </p:nvSpPr>
        <p:spPr>
          <a:xfrm>
            <a:off x="2746200" y="-631677"/>
            <a:ext cx="3651600" cy="5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ExtraBold"/>
              <a:buNone/>
              <a:defRPr sz="7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9pPr>
          </a:lstStyle>
          <a:p>
            <a:r>
              <a:rPr lang="en-US" sz="3200" dirty="0">
                <a:solidFill>
                  <a:schemeClr val="tx1"/>
                </a:solidFill>
              </a:rPr>
              <a:t>INTRODUCTION</a:t>
            </a:r>
          </a:p>
        </p:txBody>
      </p:sp>
      <p:sp>
        <p:nvSpPr>
          <p:cNvPr id="2" name="TextBox 1">
            <a:extLst>
              <a:ext uri="{FF2B5EF4-FFF2-40B4-BE49-F238E27FC236}">
                <a16:creationId xmlns:a16="http://schemas.microsoft.com/office/drawing/2014/main" id="{DCA5134C-5A6F-4E13-8C6C-8B21D0708CDB}"/>
              </a:ext>
            </a:extLst>
          </p:cNvPr>
          <p:cNvSpPr txBox="1"/>
          <p:nvPr/>
        </p:nvSpPr>
        <p:spPr>
          <a:xfrm>
            <a:off x="4023360" y="4873753"/>
            <a:ext cx="1135781" cy="276999"/>
          </a:xfrm>
          <a:prstGeom prst="rect">
            <a:avLst/>
          </a:prstGeom>
          <a:solidFill>
            <a:srgbClr val="CBF87A"/>
          </a:solidFill>
        </p:spPr>
        <p:txBody>
          <a:bodyPr wrap="square" rtlCol="0">
            <a:spAutoFit/>
          </a:bodyPr>
          <a:lstStyle/>
          <a:p>
            <a:r>
              <a:rPr lang="en-US" sz="1200" dirty="0">
                <a:solidFill>
                  <a:schemeClr val="tx1"/>
                </a:solidFill>
                <a:latin typeface="Montserrat Black" panose="00000A00000000000000" pitchFamily="2" charset="0"/>
              </a:rPr>
              <a:t>2024/2025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grpSp>
        <p:nvGrpSpPr>
          <p:cNvPr id="32" name="Google Shape;251;p5">
            <a:extLst>
              <a:ext uri="{FF2B5EF4-FFF2-40B4-BE49-F238E27FC236}">
                <a16:creationId xmlns:a16="http://schemas.microsoft.com/office/drawing/2014/main" id="{0C3C7105-680A-4953-8B85-64DB38A86C05}"/>
              </a:ext>
            </a:extLst>
          </p:cNvPr>
          <p:cNvGrpSpPr>
            <a:grpSpLocks noChangeAspect="1"/>
          </p:cNvGrpSpPr>
          <p:nvPr/>
        </p:nvGrpSpPr>
        <p:grpSpPr>
          <a:xfrm rot="11072283">
            <a:off x="2435611" y="-804353"/>
            <a:ext cx="7446676" cy="6676005"/>
            <a:chOff x="686916" y="3476404"/>
            <a:chExt cx="964622" cy="834530"/>
          </a:xfrm>
        </p:grpSpPr>
        <p:sp>
          <p:nvSpPr>
            <p:cNvPr id="33" name="Google Shape;252;p5">
              <a:extLst>
                <a:ext uri="{FF2B5EF4-FFF2-40B4-BE49-F238E27FC236}">
                  <a16:creationId xmlns:a16="http://schemas.microsoft.com/office/drawing/2014/main" id="{D3D735C6-8114-4EBB-BEF1-2A254A06C680}"/>
                </a:ext>
              </a:extLst>
            </p:cNvPr>
            <p:cNvSpPr/>
            <p:nvPr/>
          </p:nvSpPr>
          <p:spPr>
            <a:xfrm>
              <a:off x="1071939" y="34764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4" name="Google Shape;253;p5">
              <a:extLst>
                <a:ext uri="{FF2B5EF4-FFF2-40B4-BE49-F238E27FC236}">
                  <a16:creationId xmlns:a16="http://schemas.microsoft.com/office/drawing/2014/main" id="{EC9FC960-9F62-483F-BE68-28C5BD096479}"/>
                </a:ext>
              </a:extLst>
            </p:cNvPr>
            <p:cNvSpPr/>
            <p:nvPr/>
          </p:nvSpPr>
          <p:spPr>
            <a:xfrm>
              <a:off x="1125290" y="35308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EBF1F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6" name="Google Shape;254;p5">
              <a:extLst>
                <a:ext uri="{FF2B5EF4-FFF2-40B4-BE49-F238E27FC236}">
                  <a16:creationId xmlns:a16="http://schemas.microsoft.com/office/drawing/2014/main" id="{1A148164-8B40-4CEA-9158-AB47FD7FFCE3}"/>
                </a:ext>
              </a:extLst>
            </p:cNvPr>
            <p:cNvSpPr/>
            <p:nvPr/>
          </p:nvSpPr>
          <p:spPr>
            <a:xfrm>
              <a:off x="777960" y="38854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7" name="Google Shape;255;p5">
              <a:extLst>
                <a:ext uri="{FF2B5EF4-FFF2-40B4-BE49-F238E27FC236}">
                  <a16:creationId xmlns:a16="http://schemas.microsoft.com/office/drawing/2014/main" id="{670DB834-D8A7-48B6-B642-BA5BA0D4B024}"/>
                </a:ext>
              </a:extLst>
            </p:cNvPr>
            <p:cNvSpPr/>
            <p:nvPr/>
          </p:nvSpPr>
          <p:spPr>
            <a:xfrm>
              <a:off x="686916" y="39310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8" name="Google Shape;256;p5">
              <a:extLst>
                <a:ext uri="{FF2B5EF4-FFF2-40B4-BE49-F238E27FC236}">
                  <a16:creationId xmlns:a16="http://schemas.microsoft.com/office/drawing/2014/main" id="{E0FECB6A-C6AD-49A7-9928-44E5625FEC1E}"/>
                </a:ext>
              </a:extLst>
            </p:cNvPr>
            <p:cNvSpPr/>
            <p:nvPr/>
          </p:nvSpPr>
          <p:spPr>
            <a:xfrm>
              <a:off x="705746" y="3982335"/>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grpSp>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644B992E-78D9-46F8-852D-F64156C02FB7}"/>
              </a:ext>
            </a:extLst>
          </p:cNvPr>
          <p:cNvSpPr txBox="1"/>
          <p:nvPr/>
        </p:nvSpPr>
        <p:spPr>
          <a:xfrm>
            <a:off x="3114689" y="2469812"/>
            <a:ext cx="2993466" cy="1917063"/>
          </a:xfrm>
          <a:prstGeom prst="rect">
            <a:avLst/>
          </a:prstGeom>
          <a:noFill/>
        </p:spPr>
        <p:txBody>
          <a:bodyPr wrap="square">
            <a:spAutoFit/>
          </a:bodyPr>
          <a:lstStyle/>
          <a:p>
            <a:pPr marL="0" marR="0" algn="ctr">
              <a:lnSpc>
                <a:spcPct val="107000"/>
              </a:lnSpc>
              <a:spcBef>
                <a:spcPts val="0"/>
              </a:spcBef>
              <a:spcAft>
                <a:spcPts val="800"/>
              </a:spcAf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La sauvegarde dans MongoDB consiste à créer une copie des données à un moment précis. Ces copies, appelées sauvegardes, sont utilisées pour restaurer les données en cas de perte, de panne matérielle ou de toute autre urgence.</a:t>
            </a:r>
            <a:endParaRPr lang="en-US" sz="14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39" name="Google Shape;956;p54">
            <a:extLst>
              <a:ext uri="{FF2B5EF4-FFF2-40B4-BE49-F238E27FC236}">
                <a16:creationId xmlns:a16="http://schemas.microsoft.com/office/drawing/2014/main" id="{940B051A-D2D4-49A3-9A53-FA62E75162CE}"/>
              </a:ext>
            </a:extLst>
          </p:cNvPr>
          <p:cNvSpPr txBox="1"/>
          <p:nvPr/>
        </p:nvSpPr>
        <p:spPr>
          <a:xfrm>
            <a:off x="3998555" y="6026511"/>
            <a:ext cx="1542660" cy="99896"/>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endParaRPr dirty="0">
              <a:solidFill>
                <a:schemeClr val="tx1"/>
              </a:solidFill>
              <a:latin typeface="Montserrat Black" panose="00000A00000000000000" pitchFamily="2" charset="0"/>
              <a:ea typeface="Bigshot One"/>
              <a:cs typeface="Bigshot One"/>
              <a:sym typeface="Bigshot One"/>
            </a:endParaRPr>
          </a:p>
        </p:txBody>
      </p:sp>
      <p:grpSp>
        <p:nvGrpSpPr>
          <p:cNvPr id="40" name="Group 39">
            <a:extLst>
              <a:ext uri="{FF2B5EF4-FFF2-40B4-BE49-F238E27FC236}">
                <a16:creationId xmlns:a16="http://schemas.microsoft.com/office/drawing/2014/main" id="{0FDF167D-035B-4395-BD27-46628A0DD0BD}"/>
              </a:ext>
            </a:extLst>
          </p:cNvPr>
          <p:cNvGrpSpPr/>
          <p:nvPr/>
        </p:nvGrpSpPr>
        <p:grpSpPr>
          <a:xfrm>
            <a:off x="2775057" y="-1371600"/>
            <a:ext cx="897324" cy="1032362"/>
            <a:chOff x="1851704" y="1573427"/>
            <a:chExt cx="897324" cy="1032362"/>
          </a:xfrm>
        </p:grpSpPr>
        <p:sp>
          <p:nvSpPr>
            <p:cNvPr id="41" name="Google Shape;915;p14">
              <a:extLst>
                <a:ext uri="{FF2B5EF4-FFF2-40B4-BE49-F238E27FC236}">
                  <a16:creationId xmlns:a16="http://schemas.microsoft.com/office/drawing/2014/main" id="{41028433-4243-4D00-9D9A-F5C1DD4A40C8}"/>
                </a:ext>
              </a:extLst>
            </p:cNvPr>
            <p:cNvSpPr/>
            <p:nvPr/>
          </p:nvSpPr>
          <p:spPr>
            <a:xfrm>
              <a:off x="2188891" y="2336178"/>
              <a:ext cx="229220" cy="269611"/>
            </a:xfrm>
            <a:custGeom>
              <a:avLst/>
              <a:gdLst/>
              <a:ahLst/>
              <a:cxnLst/>
              <a:rect l="l" t="t" r="r" b="b"/>
              <a:pathLst>
                <a:path w="10420" h="11561" extrusionOk="0">
                  <a:moveTo>
                    <a:pt x="0" y="1"/>
                  </a:moveTo>
                  <a:lnTo>
                    <a:pt x="5226" y="11560"/>
                  </a:lnTo>
                  <a:lnTo>
                    <a:pt x="10419" y="1"/>
                  </a:ln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2" name="Google Shape;916;p14">
              <a:extLst>
                <a:ext uri="{FF2B5EF4-FFF2-40B4-BE49-F238E27FC236}">
                  <a16:creationId xmlns:a16="http://schemas.microsoft.com/office/drawing/2014/main" id="{42A8C33F-9209-4354-B504-8B83A793E629}"/>
                </a:ext>
              </a:extLst>
            </p:cNvPr>
            <p:cNvSpPr/>
            <p:nvPr/>
          </p:nvSpPr>
          <p:spPr>
            <a:xfrm>
              <a:off x="1851704" y="1573427"/>
              <a:ext cx="897324" cy="83870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3" name="Google Shape;917;p14">
              <a:extLst>
                <a:ext uri="{FF2B5EF4-FFF2-40B4-BE49-F238E27FC236}">
                  <a16:creationId xmlns:a16="http://schemas.microsoft.com/office/drawing/2014/main" id="{3898472E-B7F7-49D2-AF0A-DC8F55DCE9CB}"/>
                </a:ext>
              </a:extLst>
            </p:cNvPr>
            <p:cNvSpPr/>
            <p:nvPr/>
          </p:nvSpPr>
          <p:spPr>
            <a:xfrm>
              <a:off x="2019886" y="1706961"/>
              <a:ext cx="723143" cy="705172"/>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4" name="Google Shape;918;p14">
              <a:extLst>
                <a:ext uri="{FF2B5EF4-FFF2-40B4-BE49-F238E27FC236}">
                  <a16:creationId xmlns:a16="http://schemas.microsoft.com/office/drawing/2014/main" id="{EDB6FE0A-CE96-4F1E-9691-026D703527DD}"/>
                </a:ext>
              </a:extLst>
            </p:cNvPr>
            <p:cNvSpPr/>
            <p:nvPr/>
          </p:nvSpPr>
          <p:spPr>
            <a:xfrm>
              <a:off x="2050259" y="1744392"/>
              <a:ext cx="489062" cy="48199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4E00288D-3B5C-4929-AC18-64CA0FF60D6F}"/>
              </a:ext>
            </a:extLst>
          </p:cNvPr>
          <p:cNvGrpSpPr/>
          <p:nvPr/>
        </p:nvGrpSpPr>
        <p:grpSpPr>
          <a:xfrm>
            <a:off x="5451007" y="-1371600"/>
            <a:ext cx="865272" cy="1032362"/>
            <a:chOff x="3584604" y="1573427"/>
            <a:chExt cx="865272" cy="1032362"/>
          </a:xfrm>
        </p:grpSpPr>
        <p:sp>
          <p:nvSpPr>
            <p:cNvPr id="46" name="Google Shape;925;p14">
              <a:extLst>
                <a:ext uri="{FF2B5EF4-FFF2-40B4-BE49-F238E27FC236}">
                  <a16:creationId xmlns:a16="http://schemas.microsoft.com/office/drawing/2014/main" id="{1070923D-1885-4BDC-838C-96DD78BF3D67}"/>
                </a:ext>
              </a:extLst>
            </p:cNvPr>
            <p:cNvSpPr/>
            <p:nvPr/>
          </p:nvSpPr>
          <p:spPr>
            <a:xfrm>
              <a:off x="3896009" y="2336178"/>
              <a:ext cx="229220" cy="269611"/>
            </a:xfrm>
            <a:custGeom>
              <a:avLst/>
              <a:gdLst/>
              <a:ahLst/>
              <a:cxnLst/>
              <a:rect l="l" t="t" r="r" b="b"/>
              <a:pathLst>
                <a:path w="10420" h="11561" extrusionOk="0">
                  <a:moveTo>
                    <a:pt x="1" y="1"/>
                  </a:moveTo>
                  <a:lnTo>
                    <a:pt x="5226" y="11560"/>
                  </a:lnTo>
                  <a:lnTo>
                    <a:pt x="10420" y="1"/>
                  </a:lnTo>
                  <a:close/>
                </a:path>
              </a:pathLst>
            </a:custGeom>
            <a:solidFill>
              <a:srgbClr val="3B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7" name="Google Shape;926;p14">
              <a:extLst>
                <a:ext uri="{FF2B5EF4-FFF2-40B4-BE49-F238E27FC236}">
                  <a16:creationId xmlns:a16="http://schemas.microsoft.com/office/drawing/2014/main" id="{002DF4C7-4AA9-4A25-8153-3034D040D65C}"/>
                </a:ext>
              </a:extLst>
            </p:cNvPr>
            <p:cNvSpPr/>
            <p:nvPr/>
          </p:nvSpPr>
          <p:spPr>
            <a:xfrm>
              <a:off x="3584604" y="1573427"/>
              <a:ext cx="865272" cy="83870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7B7B7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8" name="Google Shape;927;p14">
              <a:extLst>
                <a:ext uri="{FF2B5EF4-FFF2-40B4-BE49-F238E27FC236}">
                  <a16:creationId xmlns:a16="http://schemas.microsoft.com/office/drawing/2014/main" id="{06F9F3C8-3019-4563-B1DA-75A41A4AA023}"/>
                </a:ext>
              </a:extLst>
            </p:cNvPr>
            <p:cNvSpPr/>
            <p:nvPr/>
          </p:nvSpPr>
          <p:spPr>
            <a:xfrm>
              <a:off x="3730209" y="1709900"/>
              <a:ext cx="719667" cy="702233"/>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3A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9" name="Google Shape;928;p14">
              <a:extLst>
                <a:ext uri="{FF2B5EF4-FFF2-40B4-BE49-F238E27FC236}">
                  <a16:creationId xmlns:a16="http://schemas.microsoft.com/office/drawing/2014/main" id="{F213C4CC-F4E4-416D-918B-7BBA2F4AAF27}"/>
                </a:ext>
              </a:extLst>
            </p:cNvPr>
            <p:cNvSpPr/>
            <p:nvPr/>
          </p:nvSpPr>
          <p:spPr>
            <a:xfrm>
              <a:off x="3774799" y="1747563"/>
              <a:ext cx="454942" cy="482295"/>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sp>
        <p:nvSpPr>
          <p:cNvPr id="50" name="Google Shape;930;p14">
            <a:extLst>
              <a:ext uri="{FF2B5EF4-FFF2-40B4-BE49-F238E27FC236}">
                <a16:creationId xmlns:a16="http://schemas.microsoft.com/office/drawing/2014/main" id="{2A999D96-F84C-4B09-9516-BE289E87859D}"/>
              </a:ext>
            </a:extLst>
          </p:cNvPr>
          <p:cNvSpPr/>
          <p:nvPr/>
        </p:nvSpPr>
        <p:spPr>
          <a:xfrm>
            <a:off x="2468651" y="5805211"/>
            <a:ext cx="1649041" cy="1738221"/>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bg1">
                <a:lumMod val="50000"/>
              </a:schemeClr>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51" name="Google Shape;931;p14">
            <a:extLst>
              <a:ext uri="{FF2B5EF4-FFF2-40B4-BE49-F238E27FC236}">
                <a16:creationId xmlns:a16="http://schemas.microsoft.com/office/drawing/2014/main" id="{30CF6A9D-DF99-4F23-80F2-0DED9CD1D20E}"/>
              </a:ext>
            </a:extLst>
          </p:cNvPr>
          <p:cNvSpPr txBox="1"/>
          <p:nvPr/>
        </p:nvSpPr>
        <p:spPr>
          <a:xfrm>
            <a:off x="2468652" y="5805213"/>
            <a:ext cx="1648994" cy="365354"/>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A66F"/>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01</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52" name="Google Shape;932;p14">
            <a:extLst>
              <a:ext uri="{FF2B5EF4-FFF2-40B4-BE49-F238E27FC236}">
                <a16:creationId xmlns:a16="http://schemas.microsoft.com/office/drawing/2014/main" id="{4EB2AC53-1792-4E9D-ACA8-89EAECB1DD32}"/>
              </a:ext>
            </a:extLst>
          </p:cNvPr>
          <p:cNvSpPr txBox="1"/>
          <p:nvPr/>
        </p:nvSpPr>
        <p:spPr>
          <a:xfrm>
            <a:off x="2468652" y="6254927"/>
            <a:ext cx="1648994" cy="950728"/>
          </a:xfrm>
          <a:prstGeom prst="rect">
            <a:avLst/>
          </a:prstGeom>
          <a:noFill/>
          <a:ln>
            <a:noFill/>
          </a:ln>
        </p:spPr>
        <p:txBody>
          <a:bodyPr spcFirstLastPara="1" wrap="square" lIns="91425" tIns="91425" rIns="91425" bIns="91425" anchor="ctr" anchorCtr="0">
            <a:noAutofit/>
          </a:bodyPr>
          <a:lstStyle/>
          <a:p>
            <a:pPr lvl="0" algn="ctr"/>
            <a:r>
              <a:rPr lang="en-US" b="1" dirty="0" err="1">
                <a:solidFill>
                  <a:schemeClr val="tx1"/>
                </a:solidFill>
                <a:latin typeface="Montserrat Black" panose="00000A00000000000000" pitchFamily="2" charset="0"/>
              </a:rPr>
              <a:t>Sauvegardes</a:t>
            </a:r>
            <a:r>
              <a:rPr lang="en-US" b="1" dirty="0">
                <a:solidFill>
                  <a:schemeClr val="tx1"/>
                </a:solidFill>
                <a:latin typeface="Montserrat Black" panose="00000A00000000000000" pitchFamily="2" charset="0"/>
              </a:rPr>
              <a:t> </a:t>
            </a:r>
            <a:r>
              <a:rPr lang="en-US" b="1" dirty="0" err="1">
                <a:solidFill>
                  <a:schemeClr val="tx1"/>
                </a:solidFill>
                <a:latin typeface="Montserrat Black" panose="00000A00000000000000" pitchFamily="2" charset="0"/>
              </a:rPr>
              <a:t>logiques</a:t>
            </a:r>
            <a:r>
              <a:rPr lang="en-US" dirty="0">
                <a:solidFill>
                  <a:schemeClr val="tx1"/>
                </a:solidFill>
                <a:latin typeface="Montserrat Black" panose="00000A00000000000000" pitchFamily="2" charset="0"/>
              </a:rPr>
              <a:t> </a:t>
            </a:r>
          </a:p>
        </p:txBody>
      </p:sp>
      <p:sp>
        <p:nvSpPr>
          <p:cNvPr id="53" name="Google Shape;934;p14">
            <a:extLst>
              <a:ext uri="{FF2B5EF4-FFF2-40B4-BE49-F238E27FC236}">
                <a16:creationId xmlns:a16="http://schemas.microsoft.com/office/drawing/2014/main" id="{D10A327A-32B3-4F60-8C15-FD24E21A1166}"/>
              </a:ext>
            </a:extLst>
          </p:cNvPr>
          <p:cNvSpPr/>
          <p:nvPr/>
        </p:nvSpPr>
        <p:spPr>
          <a:xfrm>
            <a:off x="5026310" y="5805211"/>
            <a:ext cx="1649072" cy="1738221"/>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54" name="Google Shape;935;p14">
            <a:extLst>
              <a:ext uri="{FF2B5EF4-FFF2-40B4-BE49-F238E27FC236}">
                <a16:creationId xmlns:a16="http://schemas.microsoft.com/office/drawing/2014/main" id="{70143EAB-9D72-4FAB-9123-F76609ED0A01}"/>
              </a:ext>
            </a:extLst>
          </p:cNvPr>
          <p:cNvSpPr txBox="1"/>
          <p:nvPr/>
        </p:nvSpPr>
        <p:spPr>
          <a:xfrm>
            <a:off x="5025931" y="5805248"/>
            <a:ext cx="1648994" cy="284852"/>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D0CECE"/>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02</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55" name="Google Shape;936;p14">
            <a:extLst>
              <a:ext uri="{FF2B5EF4-FFF2-40B4-BE49-F238E27FC236}">
                <a16:creationId xmlns:a16="http://schemas.microsoft.com/office/drawing/2014/main" id="{A00CF26F-3716-46BD-A24B-A9E58CB24648}"/>
              </a:ext>
            </a:extLst>
          </p:cNvPr>
          <p:cNvSpPr txBox="1"/>
          <p:nvPr/>
        </p:nvSpPr>
        <p:spPr>
          <a:xfrm>
            <a:off x="5025126" y="6103671"/>
            <a:ext cx="1648994" cy="950727"/>
          </a:xfrm>
          <a:prstGeom prst="rect">
            <a:avLst/>
          </a:prstGeom>
          <a:noFill/>
          <a:ln>
            <a:noFill/>
          </a:ln>
        </p:spPr>
        <p:txBody>
          <a:bodyPr spcFirstLastPara="1" wrap="square" lIns="91425" tIns="91425" rIns="91425" bIns="91425" anchor="t" anchorCtr="0">
            <a:noAutofit/>
          </a:bodyPr>
          <a:lstStyle/>
          <a:p>
            <a:pPr lvl="0" algn="ctr"/>
            <a:r>
              <a:rPr lang="fr-FR" b="1" dirty="0">
                <a:solidFill>
                  <a:schemeClr val="dk1"/>
                </a:solidFill>
                <a:latin typeface="Montserrat Black" panose="00000A00000000000000" pitchFamily="2" charset="0"/>
              </a:rPr>
              <a:t>Sauvegardes </a:t>
            </a:r>
            <a:r>
              <a:rPr lang="fr-FR" b="1" dirty="0">
                <a:solidFill>
                  <a:schemeClr val="tx1"/>
                </a:solidFill>
                <a:latin typeface="Montserrat Black" panose="00000A00000000000000" pitchFamily="2" charset="0"/>
              </a:rPr>
              <a:t>Instantanés de système de fichiers (Snapshots)</a:t>
            </a:r>
            <a:r>
              <a:rPr lang="fr-FR" dirty="0">
                <a:solidFill>
                  <a:schemeClr val="tx1"/>
                </a:solidFill>
                <a:latin typeface="Montserrat Black" panose="00000A00000000000000" pitchFamily="2" charset="0"/>
              </a:rPr>
              <a:t> </a:t>
            </a:r>
            <a:endParaRPr lang="en-US" dirty="0">
              <a:solidFill>
                <a:schemeClr val="tx1"/>
              </a:solidFill>
              <a:latin typeface="Montserrat Black" panose="00000A00000000000000" pitchFamily="2" charset="0"/>
              <a:ea typeface="Bigshot One"/>
              <a:cs typeface="Bigshot One"/>
              <a:sym typeface="Bigshot One"/>
            </a:endParaRPr>
          </a:p>
        </p:txBody>
      </p:sp>
      <p:sp>
        <p:nvSpPr>
          <p:cNvPr id="56" name="TextBox 55">
            <a:extLst>
              <a:ext uri="{FF2B5EF4-FFF2-40B4-BE49-F238E27FC236}">
                <a16:creationId xmlns:a16="http://schemas.microsoft.com/office/drawing/2014/main" id="{7C5EB0AE-3A19-4998-B4F0-D5FF622F3D52}"/>
              </a:ext>
            </a:extLst>
          </p:cNvPr>
          <p:cNvSpPr txBox="1"/>
          <p:nvPr/>
        </p:nvSpPr>
        <p:spPr>
          <a:xfrm>
            <a:off x="452194" y="887244"/>
            <a:ext cx="1932527" cy="344069"/>
          </a:xfrm>
          <a:prstGeom prst="rect">
            <a:avLst/>
          </a:prstGeom>
          <a:noFill/>
        </p:spPr>
        <p:txBody>
          <a:bodyPr wrap="square">
            <a:spAutoFit/>
          </a:bodyPr>
          <a:lstStyle/>
          <a:p>
            <a:pPr marL="0" marR="0">
              <a:lnSpc>
                <a:spcPct val="107000"/>
              </a:lnSpc>
              <a:spcBef>
                <a:spcPts val="0"/>
              </a:spcBef>
              <a:spcAft>
                <a:spcPts val="800"/>
              </a:spcAft>
            </a:pPr>
            <a:r>
              <a:rPr lang="fr-FR"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1. Définition</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28" name="Google Shape;194;p28">
            <a:extLst>
              <a:ext uri="{FF2B5EF4-FFF2-40B4-BE49-F238E27FC236}">
                <a16:creationId xmlns:a16="http://schemas.microsoft.com/office/drawing/2014/main" id="{3A1538D2-534C-4D56-9A47-F733481137F8}"/>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02</a:t>
            </a:r>
            <a:endParaRPr b="1" dirty="0">
              <a:solidFill>
                <a:schemeClr val="tx1"/>
              </a:solidFill>
              <a:latin typeface="Raleway" pitchFamily="2" charset="0"/>
            </a:endParaRPr>
          </a:p>
        </p:txBody>
      </p:sp>
    </p:spTree>
    <p:extLst>
      <p:ext uri="{BB962C8B-B14F-4D97-AF65-F5344CB8AC3E}">
        <p14:creationId xmlns:p14="http://schemas.microsoft.com/office/powerpoint/2010/main" val="211669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0" name="Google Shape;956;p54">
            <a:extLst>
              <a:ext uri="{FF2B5EF4-FFF2-40B4-BE49-F238E27FC236}">
                <a16:creationId xmlns:a16="http://schemas.microsoft.com/office/drawing/2014/main" id="{39DADEBC-65C1-4388-9BB5-A584637B5002}"/>
              </a:ext>
            </a:extLst>
          </p:cNvPr>
          <p:cNvSpPr txBox="1"/>
          <p:nvPr/>
        </p:nvSpPr>
        <p:spPr>
          <a:xfrm>
            <a:off x="3951844" y="2940411"/>
            <a:ext cx="1542660" cy="99896"/>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endParaRPr dirty="0">
              <a:solidFill>
                <a:schemeClr val="tx1"/>
              </a:solidFill>
              <a:latin typeface="Montserrat Black" panose="00000A00000000000000" pitchFamily="2" charset="0"/>
              <a:ea typeface="Bigshot One"/>
              <a:cs typeface="Bigshot One"/>
              <a:sym typeface="Bigshot One"/>
            </a:endParaRPr>
          </a:p>
        </p:txBody>
      </p:sp>
      <p:grpSp>
        <p:nvGrpSpPr>
          <p:cNvPr id="11" name="Group 10">
            <a:extLst>
              <a:ext uri="{FF2B5EF4-FFF2-40B4-BE49-F238E27FC236}">
                <a16:creationId xmlns:a16="http://schemas.microsoft.com/office/drawing/2014/main" id="{B6265596-6930-43A2-B3D0-AA7B82E1AABF}"/>
              </a:ext>
            </a:extLst>
          </p:cNvPr>
          <p:cNvGrpSpPr/>
          <p:nvPr/>
        </p:nvGrpSpPr>
        <p:grpSpPr>
          <a:xfrm>
            <a:off x="2775057" y="1501288"/>
            <a:ext cx="897324" cy="1032362"/>
            <a:chOff x="1851704" y="1573427"/>
            <a:chExt cx="897324" cy="1032362"/>
          </a:xfrm>
        </p:grpSpPr>
        <p:sp>
          <p:nvSpPr>
            <p:cNvPr id="12" name="Google Shape;915;p14">
              <a:extLst>
                <a:ext uri="{FF2B5EF4-FFF2-40B4-BE49-F238E27FC236}">
                  <a16:creationId xmlns:a16="http://schemas.microsoft.com/office/drawing/2014/main" id="{2FA3D558-E4EC-4BE8-A2F8-7D551E023319}"/>
                </a:ext>
              </a:extLst>
            </p:cNvPr>
            <p:cNvSpPr/>
            <p:nvPr/>
          </p:nvSpPr>
          <p:spPr>
            <a:xfrm>
              <a:off x="2188891" y="2336178"/>
              <a:ext cx="229220" cy="269611"/>
            </a:xfrm>
            <a:custGeom>
              <a:avLst/>
              <a:gdLst/>
              <a:ahLst/>
              <a:cxnLst/>
              <a:rect l="l" t="t" r="r" b="b"/>
              <a:pathLst>
                <a:path w="10420" h="11561" extrusionOk="0">
                  <a:moveTo>
                    <a:pt x="0" y="1"/>
                  </a:moveTo>
                  <a:lnTo>
                    <a:pt x="5226" y="11560"/>
                  </a:lnTo>
                  <a:lnTo>
                    <a:pt x="10419" y="1"/>
                  </a:ln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13" name="Google Shape;916;p14">
              <a:extLst>
                <a:ext uri="{FF2B5EF4-FFF2-40B4-BE49-F238E27FC236}">
                  <a16:creationId xmlns:a16="http://schemas.microsoft.com/office/drawing/2014/main" id="{EC5AE76E-B493-4E8D-A73A-6082A68F21C1}"/>
                </a:ext>
              </a:extLst>
            </p:cNvPr>
            <p:cNvSpPr/>
            <p:nvPr/>
          </p:nvSpPr>
          <p:spPr>
            <a:xfrm>
              <a:off x="1851704" y="1573427"/>
              <a:ext cx="897324" cy="83870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14" name="Google Shape;917;p14">
              <a:extLst>
                <a:ext uri="{FF2B5EF4-FFF2-40B4-BE49-F238E27FC236}">
                  <a16:creationId xmlns:a16="http://schemas.microsoft.com/office/drawing/2014/main" id="{85E1ED3B-5EEC-43D7-9A48-DBD6036D977C}"/>
                </a:ext>
              </a:extLst>
            </p:cNvPr>
            <p:cNvSpPr/>
            <p:nvPr/>
          </p:nvSpPr>
          <p:spPr>
            <a:xfrm>
              <a:off x="2019886" y="1706961"/>
              <a:ext cx="723143" cy="705172"/>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15" name="Google Shape;918;p14">
              <a:extLst>
                <a:ext uri="{FF2B5EF4-FFF2-40B4-BE49-F238E27FC236}">
                  <a16:creationId xmlns:a16="http://schemas.microsoft.com/office/drawing/2014/main" id="{42EF3539-BE54-4A95-A491-3FA348639F30}"/>
                </a:ext>
              </a:extLst>
            </p:cNvPr>
            <p:cNvSpPr/>
            <p:nvPr/>
          </p:nvSpPr>
          <p:spPr>
            <a:xfrm>
              <a:off x="2050259" y="1744392"/>
              <a:ext cx="489062" cy="48199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grpSp>
        <p:nvGrpSpPr>
          <p:cNvPr id="16" name="Group 15">
            <a:extLst>
              <a:ext uri="{FF2B5EF4-FFF2-40B4-BE49-F238E27FC236}">
                <a16:creationId xmlns:a16="http://schemas.microsoft.com/office/drawing/2014/main" id="{DEB1F180-1C5E-4C95-B979-C881B9F2562F}"/>
              </a:ext>
            </a:extLst>
          </p:cNvPr>
          <p:cNvGrpSpPr/>
          <p:nvPr/>
        </p:nvGrpSpPr>
        <p:grpSpPr>
          <a:xfrm>
            <a:off x="5451007" y="1501288"/>
            <a:ext cx="865272" cy="1032362"/>
            <a:chOff x="3584604" y="1573427"/>
            <a:chExt cx="865272" cy="1032362"/>
          </a:xfrm>
        </p:grpSpPr>
        <p:sp>
          <p:nvSpPr>
            <p:cNvPr id="17" name="Google Shape;925;p14">
              <a:extLst>
                <a:ext uri="{FF2B5EF4-FFF2-40B4-BE49-F238E27FC236}">
                  <a16:creationId xmlns:a16="http://schemas.microsoft.com/office/drawing/2014/main" id="{5F555B8B-6348-46EF-AE21-FEF2DC68FAA4}"/>
                </a:ext>
              </a:extLst>
            </p:cNvPr>
            <p:cNvSpPr/>
            <p:nvPr/>
          </p:nvSpPr>
          <p:spPr>
            <a:xfrm>
              <a:off x="3896009" y="2336178"/>
              <a:ext cx="229220" cy="269611"/>
            </a:xfrm>
            <a:custGeom>
              <a:avLst/>
              <a:gdLst/>
              <a:ahLst/>
              <a:cxnLst/>
              <a:rect l="l" t="t" r="r" b="b"/>
              <a:pathLst>
                <a:path w="10420" h="11561" extrusionOk="0">
                  <a:moveTo>
                    <a:pt x="1" y="1"/>
                  </a:moveTo>
                  <a:lnTo>
                    <a:pt x="5226" y="11560"/>
                  </a:lnTo>
                  <a:lnTo>
                    <a:pt x="10420" y="1"/>
                  </a:lnTo>
                  <a:close/>
                </a:path>
              </a:pathLst>
            </a:custGeom>
            <a:solidFill>
              <a:srgbClr val="3B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18" name="Google Shape;926;p14">
              <a:extLst>
                <a:ext uri="{FF2B5EF4-FFF2-40B4-BE49-F238E27FC236}">
                  <a16:creationId xmlns:a16="http://schemas.microsoft.com/office/drawing/2014/main" id="{A126901F-B529-410E-837E-459793B36BDA}"/>
                </a:ext>
              </a:extLst>
            </p:cNvPr>
            <p:cNvSpPr/>
            <p:nvPr/>
          </p:nvSpPr>
          <p:spPr>
            <a:xfrm>
              <a:off x="3584604" y="1573427"/>
              <a:ext cx="865272" cy="83870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7B7B7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19" name="Google Shape;927;p14">
              <a:extLst>
                <a:ext uri="{FF2B5EF4-FFF2-40B4-BE49-F238E27FC236}">
                  <a16:creationId xmlns:a16="http://schemas.microsoft.com/office/drawing/2014/main" id="{334773E7-EB1E-4372-9B67-696A7B43AA3F}"/>
                </a:ext>
              </a:extLst>
            </p:cNvPr>
            <p:cNvSpPr/>
            <p:nvPr/>
          </p:nvSpPr>
          <p:spPr>
            <a:xfrm>
              <a:off x="3730209" y="1709900"/>
              <a:ext cx="719667" cy="702233"/>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3A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20" name="Google Shape;928;p14">
              <a:extLst>
                <a:ext uri="{FF2B5EF4-FFF2-40B4-BE49-F238E27FC236}">
                  <a16:creationId xmlns:a16="http://schemas.microsoft.com/office/drawing/2014/main" id="{CD755EC0-7847-4680-925C-076080F8A1D5}"/>
                </a:ext>
              </a:extLst>
            </p:cNvPr>
            <p:cNvSpPr/>
            <p:nvPr/>
          </p:nvSpPr>
          <p:spPr>
            <a:xfrm>
              <a:off x="3774799" y="1747563"/>
              <a:ext cx="454942" cy="482295"/>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sp>
        <p:nvSpPr>
          <p:cNvPr id="21" name="Google Shape;930;p14">
            <a:extLst>
              <a:ext uri="{FF2B5EF4-FFF2-40B4-BE49-F238E27FC236}">
                <a16:creationId xmlns:a16="http://schemas.microsoft.com/office/drawing/2014/main" id="{8E5C8B6A-E3DC-42A2-B619-285C097DA5A9}"/>
              </a:ext>
            </a:extLst>
          </p:cNvPr>
          <p:cNvSpPr/>
          <p:nvPr/>
        </p:nvSpPr>
        <p:spPr>
          <a:xfrm>
            <a:off x="2421940" y="2719111"/>
            <a:ext cx="1649041" cy="1738221"/>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bg1">
                <a:lumMod val="50000"/>
              </a:schemeClr>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22" name="Google Shape;931;p14">
            <a:extLst>
              <a:ext uri="{FF2B5EF4-FFF2-40B4-BE49-F238E27FC236}">
                <a16:creationId xmlns:a16="http://schemas.microsoft.com/office/drawing/2014/main" id="{D954EB62-D474-4B67-8F79-ADDC3A9FE2DB}"/>
              </a:ext>
            </a:extLst>
          </p:cNvPr>
          <p:cNvSpPr txBox="1"/>
          <p:nvPr/>
        </p:nvSpPr>
        <p:spPr>
          <a:xfrm>
            <a:off x="2421941" y="2719113"/>
            <a:ext cx="1648994" cy="365354"/>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A66F"/>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01</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23" name="Google Shape;932;p14">
            <a:extLst>
              <a:ext uri="{FF2B5EF4-FFF2-40B4-BE49-F238E27FC236}">
                <a16:creationId xmlns:a16="http://schemas.microsoft.com/office/drawing/2014/main" id="{9571BB84-F4CB-40E5-8553-619E1DD8012D}"/>
              </a:ext>
            </a:extLst>
          </p:cNvPr>
          <p:cNvSpPr txBox="1"/>
          <p:nvPr/>
        </p:nvSpPr>
        <p:spPr>
          <a:xfrm>
            <a:off x="2421941" y="3168827"/>
            <a:ext cx="1648994" cy="950728"/>
          </a:xfrm>
          <a:prstGeom prst="rect">
            <a:avLst/>
          </a:prstGeom>
          <a:noFill/>
          <a:ln>
            <a:noFill/>
          </a:ln>
        </p:spPr>
        <p:txBody>
          <a:bodyPr spcFirstLastPara="1" wrap="square" lIns="91425" tIns="91425" rIns="91425" bIns="91425" anchor="ctr" anchorCtr="0">
            <a:noAutofit/>
          </a:bodyPr>
          <a:lstStyle/>
          <a:p>
            <a:pPr lvl="0" algn="ctr"/>
            <a:r>
              <a:rPr lang="en-US" b="1" dirty="0" err="1">
                <a:solidFill>
                  <a:schemeClr val="tx1"/>
                </a:solidFill>
                <a:latin typeface="Montserrat Black" panose="00000A00000000000000" pitchFamily="2" charset="0"/>
              </a:rPr>
              <a:t>Sauvegardes</a:t>
            </a:r>
            <a:r>
              <a:rPr lang="en-US" b="1" dirty="0">
                <a:solidFill>
                  <a:schemeClr val="tx1"/>
                </a:solidFill>
                <a:latin typeface="Montserrat Black" panose="00000A00000000000000" pitchFamily="2" charset="0"/>
              </a:rPr>
              <a:t> </a:t>
            </a:r>
            <a:r>
              <a:rPr lang="en-US" b="1" dirty="0" err="1">
                <a:solidFill>
                  <a:schemeClr val="tx1"/>
                </a:solidFill>
                <a:latin typeface="Montserrat Black" panose="00000A00000000000000" pitchFamily="2" charset="0"/>
              </a:rPr>
              <a:t>logiques</a:t>
            </a:r>
            <a:r>
              <a:rPr lang="en-US" dirty="0">
                <a:solidFill>
                  <a:schemeClr val="tx1"/>
                </a:solidFill>
                <a:latin typeface="Montserrat Black" panose="00000A00000000000000" pitchFamily="2" charset="0"/>
              </a:rPr>
              <a:t> </a:t>
            </a:r>
          </a:p>
        </p:txBody>
      </p:sp>
      <p:sp>
        <p:nvSpPr>
          <p:cNvPr id="25" name="Google Shape;934;p14">
            <a:extLst>
              <a:ext uri="{FF2B5EF4-FFF2-40B4-BE49-F238E27FC236}">
                <a16:creationId xmlns:a16="http://schemas.microsoft.com/office/drawing/2014/main" id="{8F7D7FFF-A6F7-4CE3-9E7B-520484FA8A46}"/>
              </a:ext>
            </a:extLst>
          </p:cNvPr>
          <p:cNvSpPr/>
          <p:nvPr/>
        </p:nvSpPr>
        <p:spPr>
          <a:xfrm>
            <a:off x="5073021" y="2719111"/>
            <a:ext cx="1649072" cy="1738221"/>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26" name="Google Shape;935;p14">
            <a:extLst>
              <a:ext uri="{FF2B5EF4-FFF2-40B4-BE49-F238E27FC236}">
                <a16:creationId xmlns:a16="http://schemas.microsoft.com/office/drawing/2014/main" id="{291E097A-1053-4B42-AF5E-C802A399C8A3}"/>
              </a:ext>
            </a:extLst>
          </p:cNvPr>
          <p:cNvSpPr txBox="1"/>
          <p:nvPr/>
        </p:nvSpPr>
        <p:spPr>
          <a:xfrm>
            <a:off x="5072642" y="2719148"/>
            <a:ext cx="1648994" cy="284852"/>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D0CECE"/>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02</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27" name="Google Shape;936;p14">
            <a:extLst>
              <a:ext uri="{FF2B5EF4-FFF2-40B4-BE49-F238E27FC236}">
                <a16:creationId xmlns:a16="http://schemas.microsoft.com/office/drawing/2014/main" id="{B8543596-3276-485A-AAD5-F8C695DFC3EE}"/>
              </a:ext>
            </a:extLst>
          </p:cNvPr>
          <p:cNvSpPr txBox="1"/>
          <p:nvPr/>
        </p:nvSpPr>
        <p:spPr>
          <a:xfrm>
            <a:off x="5071837" y="3017571"/>
            <a:ext cx="1648994" cy="950727"/>
          </a:xfrm>
          <a:prstGeom prst="rect">
            <a:avLst/>
          </a:prstGeom>
          <a:noFill/>
          <a:ln>
            <a:noFill/>
          </a:ln>
        </p:spPr>
        <p:txBody>
          <a:bodyPr spcFirstLastPara="1" wrap="square" lIns="91425" tIns="91425" rIns="91425" bIns="91425" anchor="t" anchorCtr="0">
            <a:noAutofit/>
          </a:bodyPr>
          <a:lstStyle/>
          <a:p>
            <a:pPr lvl="0" algn="ctr"/>
            <a:r>
              <a:rPr lang="fr-FR" b="1" dirty="0">
                <a:solidFill>
                  <a:schemeClr val="dk1"/>
                </a:solidFill>
                <a:latin typeface="Montserrat Black" panose="00000A00000000000000" pitchFamily="2" charset="0"/>
              </a:rPr>
              <a:t>Sauvegardes </a:t>
            </a:r>
            <a:r>
              <a:rPr lang="fr-FR" b="1" dirty="0">
                <a:solidFill>
                  <a:schemeClr val="tx1"/>
                </a:solidFill>
                <a:latin typeface="Montserrat Black" panose="00000A00000000000000" pitchFamily="2" charset="0"/>
              </a:rPr>
              <a:t>Instantanés de système de fichiers (Snapshots)</a:t>
            </a:r>
            <a:r>
              <a:rPr lang="fr-FR" dirty="0">
                <a:solidFill>
                  <a:schemeClr val="tx1"/>
                </a:solidFill>
                <a:latin typeface="Montserrat Black" panose="00000A00000000000000" pitchFamily="2" charset="0"/>
              </a:rPr>
              <a:t> </a:t>
            </a:r>
            <a:endParaRPr lang="en-US" dirty="0">
              <a:solidFill>
                <a:schemeClr val="tx1"/>
              </a:solidFill>
              <a:latin typeface="Montserrat Black" panose="00000A00000000000000" pitchFamily="2" charset="0"/>
              <a:ea typeface="Bigshot One"/>
              <a:cs typeface="Bigshot One"/>
              <a:sym typeface="Bigshot One"/>
            </a:endParaRPr>
          </a:p>
        </p:txBody>
      </p:sp>
      <p:grpSp>
        <p:nvGrpSpPr>
          <p:cNvPr id="28" name="Google Shape;251;p5">
            <a:extLst>
              <a:ext uri="{FF2B5EF4-FFF2-40B4-BE49-F238E27FC236}">
                <a16:creationId xmlns:a16="http://schemas.microsoft.com/office/drawing/2014/main" id="{8EBB0620-3FE0-4280-9921-5859EA2D577D}"/>
              </a:ext>
            </a:extLst>
          </p:cNvPr>
          <p:cNvGrpSpPr>
            <a:grpSpLocks noChangeAspect="1"/>
          </p:cNvGrpSpPr>
          <p:nvPr/>
        </p:nvGrpSpPr>
        <p:grpSpPr>
          <a:xfrm rot="21375804">
            <a:off x="4053426" y="5657190"/>
            <a:ext cx="858221" cy="769402"/>
            <a:chOff x="686916" y="3476404"/>
            <a:chExt cx="964622" cy="834530"/>
          </a:xfrm>
        </p:grpSpPr>
        <p:sp>
          <p:nvSpPr>
            <p:cNvPr id="29" name="Google Shape;252;p5">
              <a:extLst>
                <a:ext uri="{FF2B5EF4-FFF2-40B4-BE49-F238E27FC236}">
                  <a16:creationId xmlns:a16="http://schemas.microsoft.com/office/drawing/2014/main" id="{38D05EA4-9B94-4B7C-B5B5-475361047AD2}"/>
                </a:ext>
              </a:extLst>
            </p:cNvPr>
            <p:cNvSpPr/>
            <p:nvPr/>
          </p:nvSpPr>
          <p:spPr>
            <a:xfrm>
              <a:off x="1071939" y="34764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0" name="Google Shape;253;p5">
              <a:extLst>
                <a:ext uri="{FF2B5EF4-FFF2-40B4-BE49-F238E27FC236}">
                  <a16:creationId xmlns:a16="http://schemas.microsoft.com/office/drawing/2014/main" id="{56052907-5E82-4218-A98E-BC63203732FB}"/>
                </a:ext>
              </a:extLst>
            </p:cNvPr>
            <p:cNvSpPr/>
            <p:nvPr/>
          </p:nvSpPr>
          <p:spPr>
            <a:xfrm>
              <a:off x="1125290" y="35308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EBF1F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5" name="Google Shape;254;p5">
              <a:extLst>
                <a:ext uri="{FF2B5EF4-FFF2-40B4-BE49-F238E27FC236}">
                  <a16:creationId xmlns:a16="http://schemas.microsoft.com/office/drawing/2014/main" id="{7FDDD802-7D62-4F94-B8D6-E704D69A68D5}"/>
                </a:ext>
              </a:extLst>
            </p:cNvPr>
            <p:cNvSpPr/>
            <p:nvPr/>
          </p:nvSpPr>
          <p:spPr>
            <a:xfrm>
              <a:off x="777960" y="38854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9" name="Google Shape;255;p5">
              <a:extLst>
                <a:ext uri="{FF2B5EF4-FFF2-40B4-BE49-F238E27FC236}">
                  <a16:creationId xmlns:a16="http://schemas.microsoft.com/office/drawing/2014/main" id="{BE72892F-B8B7-4387-B983-F4515A5140ED}"/>
                </a:ext>
              </a:extLst>
            </p:cNvPr>
            <p:cNvSpPr/>
            <p:nvPr/>
          </p:nvSpPr>
          <p:spPr>
            <a:xfrm>
              <a:off x="686916" y="39310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40" name="Google Shape;256;p5">
              <a:extLst>
                <a:ext uri="{FF2B5EF4-FFF2-40B4-BE49-F238E27FC236}">
                  <a16:creationId xmlns:a16="http://schemas.microsoft.com/office/drawing/2014/main" id="{719E7B88-16CD-46D4-916D-6F49D1C33AEB}"/>
                </a:ext>
              </a:extLst>
            </p:cNvPr>
            <p:cNvSpPr/>
            <p:nvPr/>
          </p:nvSpPr>
          <p:spPr>
            <a:xfrm>
              <a:off x="705746" y="3982335"/>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grpSp>
      <p:sp>
        <p:nvSpPr>
          <p:cNvPr id="41" name="TextBox 40">
            <a:extLst>
              <a:ext uri="{FF2B5EF4-FFF2-40B4-BE49-F238E27FC236}">
                <a16:creationId xmlns:a16="http://schemas.microsoft.com/office/drawing/2014/main" id="{EDDBA839-101F-4BDF-87F2-19C10A800D3E}"/>
              </a:ext>
            </a:extLst>
          </p:cNvPr>
          <p:cNvSpPr txBox="1"/>
          <p:nvPr/>
        </p:nvSpPr>
        <p:spPr>
          <a:xfrm>
            <a:off x="243396" y="897212"/>
            <a:ext cx="3007803" cy="340606"/>
          </a:xfrm>
          <a:prstGeom prst="rect">
            <a:avLst/>
          </a:prstGeom>
          <a:noFill/>
        </p:spPr>
        <p:txBody>
          <a:bodyPr wrap="square">
            <a:spAutoFit/>
          </a:bodyPr>
          <a:lstStyle/>
          <a:p>
            <a:pPr>
              <a:lnSpc>
                <a:spcPct val="107000"/>
              </a:lnSpc>
              <a:spcAft>
                <a:spcPts val="800"/>
              </a:spcAft>
            </a:pPr>
            <a:r>
              <a:rPr lang="fr-FR" sz="1600" b="1" dirty="0">
                <a:solidFill>
                  <a:schemeClr val="tx1"/>
                </a:solidFill>
                <a:latin typeface="Montserrat Black" panose="00000A00000000000000" pitchFamily="2" charset="0"/>
                <a:ea typeface="Calibri" panose="020F0502020204030204" pitchFamily="34" charset="0"/>
                <a:cs typeface="Times New Roman" panose="02020603050405020304" pitchFamily="18" charset="0"/>
              </a:rPr>
              <a:t>2</a:t>
            </a:r>
            <a:r>
              <a:rPr lang="fr-FR"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Types de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sauvegardes</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31" name="Google Shape;194;p28">
            <a:extLst>
              <a:ext uri="{FF2B5EF4-FFF2-40B4-BE49-F238E27FC236}">
                <a16:creationId xmlns:a16="http://schemas.microsoft.com/office/drawing/2014/main" id="{DED8A011-E1D2-4FB6-8A96-A402AC4843A8}"/>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03</a:t>
            </a:r>
            <a:endParaRPr b="1" dirty="0">
              <a:solidFill>
                <a:schemeClr val="tx1"/>
              </a:solidFill>
              <a:latin typeface="Raleway" pitchFamily="2" charset="0"/>
            </a:endParaRPr>
          </a:p>
        </p:txBody>
      </p:sp>
    </p:spTree>
    <p:extLst>
      <p:ext uri="{BB962C8B-B14F-4D97-AF65-F5344CB8AC3E}">
        <p14:creationId xmlns:p14="http://schemas.microsoft.com/office/powerpoint/2010/main" val="10648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EDDBA839-101F-4BDF-87F2-19C10A800D3E}"/>
              </a:ext>
            </a:extLst>
          </p:cNvPr>
          <p:cNvSpPr txBox="1"/>
          <p:nvPr/>
        </p:nvSpPr>
        <p:spPr>
          <a:xfrm>
            <a:off x="243396" y="897212"/>
            <a:ext cx="3422985" cy="340606"/>
          </a:xfrm>
          <a:prstGeom prst="rect">
            <a:avLst/>
          </a:prstGeom>
          <a:noFill/>
        </p:spPr>
        <p:txBody>
          <a:bodyPr wrap="square">
            <a:spAutoFit/>
          </a:bodyPr>
          <a:lstStyle/>
          <a:p>
            <a:pPr>
              <a:lnSpc>
                <a:spcPct val="107000"/>
              </a:lnSpc>
              <a:spcAft>
                <a:spcPts val="800"/>
              </a:spcAft>
            </a:pPr>
            <a:r>
              <a:rPr lang="fr-FR" sz="1600" b="1" dirty="0">
                <a:solidFill>
                  <a:schemeClr val="tx1"/>
                </a:solidFill>
                <a:latin typeface="Montserrat Black" panose="00000A00000000000000" pitchFamily="2" charset="0"/>
                <a:ea typeface="Calibri" panose="020F0502020204030204" pitchFamily="34" charset="0"/>
                <a:cs typeface="Times New Roman" panose="02020603050405020304" pitchFamily="18" charset="0"/>
              </a:rPr>
              <a:t>2</a:t>
            </a:r>
            <a:r>
              <a:rPr lang="fr-FR"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Types de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sauvegardes</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31" name="Google Shape;956;p54">
            <a:extLst>
              <a:ext uri="{FF2B5EF4-FFF2-40B4-BE49-F238E27FC236}">
                <a16:creationId xmlns:a16="http://schemas.microsoft.com/office/drawing/2014/main" id="{05DBAB8A-ABE1-43B0-8E21-918246CAC225}"/>
              </a:ext>
            </a:extLst>
          </p:cNvPr>
          <p:cNvSpPr txBox="1"/>
          <p:nvPr/>
        </p:nvSpPr>
        <p:spPr>
          <a:xfrm>
            <a:off x="3951844" y="2940411"/>
            <a:ext cx="1542660" cy="99896"/>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endParaRPr dirty="0">
              <a:solidFill>
                <a:schemeClr val="tx1"/>
              </a:solidFill>
              <a:latin typeface="Montserrat Black" panose="00000A00000000000000" pitchFamily="2" charset="0"/>
              <a:ea typeface="Bigshot One"/>
              <a:cs typeface="Bigshot One"/>
              <a:sym typeface="Bigshot One"/>
            </a:endParaRPr>
          </a:p>
        </p:txBody>
      </p:sp>
      <p:grpSp>
        <p:nvGrpSpPr>
          <p:cNvPr id="32" name="Group 31">
            <a:extLst>
              <a:ext uri="{FF2B5EF4-FFF2-40B4-BE49-F238E27FC236}">
                <a16:creationId xmlns:a16="http://schemas.microsoft.com/office/drawing/2014/main" id="{0D687EBC-8EBB-4FD1-9339-8EDE495AE2BB}"/>
              </a:ext>
            </a:extLst>
          </p:cNvPr>
          <p:cNvGrpSpPr/>
          <p:nvPr/>
        </p:nvGrpSpPr>
        <p:grpSpPr>
          <a:xfrm>
            <a:off x="2775057" y="1501288"/>
            <a:ext cx="897324" cy="1032362"/>
            <a:chOff x="1851704" y="1573427"/>
            <a:chExt cx="897324" cy="1032362"/>
          </a:xfrm>
        </p:grpSpPr>
        <p:sp>
          <p:nvSpPr>
            <p:cNvPr id="33" name="Google Shape;915;p14">
              <a:extLst>
                <a:ext uri="{FF2B5EF4-FFF2-40B4-BE49-F238E27FC236}">
                  <a16:creationId xmlns:a16="http://schemas.microsoft.com/office/drawing/2014/main" id="{6D019569-0E2D-4934-9323-E1E5D18EC1C1}"/>
                </a:ext>
              </a:extLst>
            </p:cNvPr>
            <p:cNvSpPr/>
            <p:nvPr/>
          </p:nvSpPr>
          <p:spPr>
            <a:xfrm>
              <a:off x="2188891" y="2336178"/>
              <a:ext cx="229220" cy="269611"/>
            </a:xfrm>
            <a:custGeom>
              <a:avLst/>
              <a:gdLst/>
              <a:ahLst/>
              <a:cxnLst/>
              <a:rect l="l" t="t" r="r" b="b"/>
              <a:pathLst>
                <a:path w="10420" h="11561" extrusionOk="0">
                  <a:moveTo>
                    <a:pt x="0" y="1"/>
                  </a:moveTo>
                  <a:lnTo>
                    <a:pt x="5226" y="11560"/>
                  </a:lnTo>
                  <a:lnTo>
                    <a:pt x="10419" y="1"/>
                  </a:ln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34" name="Google Shape;916;p14">
              <a:extLst>
                <a:ext uri="{FF2B5EF4-FFF2-40B4-BE49-F238E27FC236}">
                  <a16:creationId xmlns:a16="http://schemas.microsoft.com/office/drawing/2014/main" id="{88CE805D-DF59-4F8C-BCBF-F3BAF51F7532}"/>
                </a:ext>
              </a:extLst>
            </p:cNvPr>
            <p:cNvSpPr/>
            <p:nvPr/>
          </p:nvSpPr>
          <p:spPr>
            <a:xfrm>
              <a:off x="1851704" y="1573427"/>
              <a:ext cx="897324" cy="83870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36" name="Google Shape;917;p14">
              <a:extLst>
                <a:ext uri="{FF2B5EF4-FFF2-40B4-BE49-F238E27FC236}">
                  <a16:creationId xmlns:a16="http://schemas.microsoft.com/office/drawing/2014/main" id="{0C49FC7C-5715-4231-A218-B4ACE0DA502F}"/>
                </a:ext>
              </a:extLst>
            </p:cNvPr>
            <p:cNvSpPr/>
            <p:nvPr/>
          </p:nvSpPr>
          <p:spPr>
            <a:xfrm>
              <a:off x="2019886" y="1706961"/>
              <a:ext cx="723143" cy="705172"/>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37" name="Google Shape;918;p14">
              <a:extLst>
                <a:ext uri="{FF2B5EF4-FFF2-40B4-BE49-F238E27FC236}">
                  <a16:creationId xmlns:a16="http://schemas.microsoft.com/office/drawing/2014/main" id="{BDF760B4-E651-4403-98CC-A97524932A11}"/>
                </a:ext>
              </a:extLst>
            </p:cNvPr>
            <p:cNvSpPr/>
            <p:nvPr/>
          </p:nvSpPr>
          <p:spPr>
            <a:xfrm>
              <a:off x="2050259" y="1744392"/>
              <a:ext cx="489062" cy="48199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grpSp>
        <p:nvGrpSpPr>
          <p:cNvPr id="38" name="Group 37">
            <a:extLst>
              <a:ext uri="{FF2B5EF4-FFF2-40B4-BE49-F238E27FC236}">
                <a16:creationId xmlns:a16="http://schemas.microsoft.com/office/drawing/2014/main" id="{9E225A03-EAC5-4E2C-9486-C7DBA2ACA567}"/>
              </a:ext>
            </a:extLst>
          </p:cNvPr>
          <p:cNvGrpSpPr/>
          <p:nvPr/>
        </p:nvGrpSpPr>
        <p:grpSpPr>
          <a:xfrm>
            <a:off x="6786514" y="1501288"/>
            <a:ext cx="865272" cy="1032362"/>
            <a:chOff x="3584604" y="1573427"/>
            <a:chExt cx="865272" cy="1032362"/>
          </a:xfrm>
        </p:grpSpPr>
        <p:sp>
          <p:nvSpPr>
            <p:cNvPr id="42" name="Google Shape;925;p14">
              <a:extLst>
                <a:ext uri="{FF2B5EF4-FFF2-40B4-BE49-F238E27FC236}">
                  <a16:creationId xmlns:a16="http://schemas.microsoft.com/office/drawing/2014/main" id="{D63A5760-3C62-4DE1-B2E5-54008DA1B98C}"/>
                </a:ext>
              </a:extLst>
            </p:cNvPr>
            <p:cNvSpPr/>
            <p:nvPr/>
          </p:nvSpPr>
          <p:spPr>
            <a:xfrm>
              <a:off x="3896009" y="2336178"/>
              <a:ext cx="229220" cy="269611"/>
            </a:xfrm>
            <a:custGeom>
              <a:avLst/>
              <a:gdLst/>
              <a:ahLst/>
              <a:cxnLst/>
              <a:rect l="l" t="t" r="r" b="b"/>
              <a:pathLst>
                <a:path w="10420" h="11561" extrusionOk="0">
                  <a:moveTo>
                    <a:pt x="1" y="1"/>
                  </a:moveTo>
                  <a:lnTo>
                    <a:pt x="5226" y="11560"/>
                  </a:lnTo>
                  <a:lnTo>
                    <a:pt x="10420" y="1"/>
                  </a:lnTo>
                  <a:close/>
                </a:path>
              </a:pathLst>
            </a:custGeom>
            <a:solidFill>
              <a:srgbClr val="3B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3" name="Google Shape;926;p14">
              <a:extLst>
                <a:ext uri="{FF2B5EF4-FFF2-40B4-BE49-F238E27FC236}">
                  <a16:creationId xmlns:a16="http://schemas.microsoft.com/office/drawing/2014/main" id="{473057D9-6AEA-4811-B543-06C99E8F0A0D}"/>
                </a:ext>
              </a:extLst>
            </p:cNvPr>
            <p:cNvSpPr/>
            <p:nvPr/>
          </p:nvSpPr>
          <p:spPr>
            <a:xfrm>
              <a:off x="3584604" y="1573427"/>
              <a:ext cx="865272" cy="83870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7B7B7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4" name="Google Shape;927;p14">
              <a:extLst>
                <a:ext uri="{FF2B5EF4-FFF2-40B4-BE49-F238E27FC236}">
                  <a16:creationId xmlns:a16="http://schemas.microsoft.com/office/drawing/2014/main" id="{C4173171-3E97-4E30-B286-A8652F817908}"/>
                </a:ext>
              </a:extLst>
            </p:cNvPr>
            <p:cNvSpPr/>
            <p:nvPr/>
          </p:nvSpPr>
          <p:spPr>
            <a:xfrm>
              <a:off x="3730209" y="1709900"/>
              <a:ext cx="719667" cy="702233"/>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3A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5" name="Google Shape;928;p14">
              <a:extLst>
                <a:ext uri="{FF2B5EF4-FFF2-40B4-BE49-F238E27FC236}">
                  <a16:creationId xmlns:a16="http://schemas.microsoft.com/office/drawing/2014/main" id="{B7F079CA-3D69-46B9-B293-A2105500407E}"/>
                </a:ext>
              </a:extLst>
            </p:cNvPr>
            <p:cNvSpPr/>
            <p:nvPr/>
          </p:nvSpPr>
          <p:spPr>
            <a:xfrm>
              <a:off x="3774799" y="1747563"/>
              <a:ext cx="454942" cy="482295"/>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sp>
        <p:nvSpPr>
          <p:cNvPr id="46" name="Google Shape;930;p14">
            <a:extLst>
              <a:ext uri="{FF2B5EF4-FFF2-40B4-BE49-F238E27FC236}">
                <a16:creationId xmlns:a16="http://schemas.microsoft.com/office/drawing/2014/main" id="{21C5937C-B447-4C0F-BD8C-CAF1208517C5}"/>
              </a:ext>
            </a:extLst>
          </p:cNvPr>
          <p:cNvSpPr/>
          <p:nvPr/>
        </p:nvSpPr>
        <p:spPr>
          <a:xfrm>
            <a:off x="381000" y="2719111"/>
            <a:ext cx="5537200" cy="2106889"/>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bg1">
                <a:lumMod val="50000"/>
              </a:schemeClr>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7" name="Google Shape;931;p14">
            <a:extLst>
              <a:ext uri="{FF2B5EF4-FFF2-40B4-BE49-F238E27FC236}">
                <a16:creationId xmlns:a16="http://schemas.microsoft.com/office/drawing/2014/main" id="{44AD8A4B-CF40-4C5D-9DEF-27F8C62CD98B}"/>
              </a:ext>
            </a:extLst>
          </p:cNvPr>
          <p:cNvSpPr txBox="1"/>
          <p:nvPr/>
        </p:nvSpPr>
        <p:spPr>
          <a:xfrm>
            <a:off x="0" y="2757734"/>
            <a:ext cx="1648994" cy="365354"/>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A66F"/>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01</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48" name="Google Shape;932;p14">
            <a:extLst>
              <a:ext uri="{FF2B5EF4-FFF2-40B4-BE49-F238E27FC236}">
                <a16:creationId xmlns:a16="http://schemas.microsoft.com/office/drawing/2014/main" id="{09F2D6C7-9B3F-4C34-8A51-B4AA6F002C5D}"/>
              </a:ext>
            </a:extLst>
          </p:cNvPr>
          <p:cNvSpPr txBox="1"/>
          <p:nvPr/>
        </p:nvSpPr>
        <p:spPr>
          <a:xfrm>
            <a:off x="1324049" y="2494927"/>
            <a:ext cx="2584301" cy="950728"/>
          </a:xfrm>
          <a:prstGeom prst="rect">
            <a:avLst/>
          </a:prstGeom>
          <a:noFill/>
          <a:ln>
            <a:noFill/>
          </a:ln>
        </p:spPr>
        <p:txBody>
          <a:bodyPr spcFirstLastPara="1" wrap="square" lIns="91425" tIns="91425" rIns="91425" bIns="91425" anchor="ctr" anchorCtr="0">
            <a:noAutofit/>
          </a:bodyPr>
          <a:lstStyle/>
          <a:p>
            <a:pPr lvl="0" algn="ctr"/>
            <a:r>
              <a:rPr lang="en-US" b="1" dirty="0" err="1">
                <a:solidFill>
                  <a:schemeClr val="tx1"/>
                </a:solidFill>
                <a:latin typeface="Montserrat Black" panose="00000A00000000000000" pitchFamily="2" charset="0"/>
              </a:rPr>
              <a:t>Sauvegardes</a:t>
            </a:r>
            <a:r>
              <a:rPr lang="en-US" b="1" dirty="0">
                <a:solidFill>
                  <a:schemeClr val="tx1"/>
                </a:solidFill>
                <a:latin typeface="Montserrat Black" panose="00000A00000000000000" pitchFamily="2" charset="0"/>
              </a:rPr>
              <a:t> </a:t>
            </a:r>
            <a:r>
              <a:rPr lang="en-US" b="1" dirty="0" err="1">
                <a:solidFill>
                  <a:schemeClr val="tx1"/>
                </a:solidFill>
                <a:latin typeface="Montserrat Black" panose="00000A00000000000000" pitchFamily="2" charset="0"/>
              </a:rPr>
              <a:t>logiques</a:t>
            </a:r>
            <a:r>
              <a:rPr lang="en-US" dirty="0">
                <a:solidFill>
                  <a:schemeClr val="tx1"/>
                </a:solidFill>
                <a:latin typeface="Montserrat Black" panose="00000A00000000000000" pitchFamily="2" charset="0"/>
              </a:rPr>
              <a:t> </a:t>
            </a:r>
          </a:p>
        </p:txBody>
      </p:sp>
      <p:sp>
        <p:nvSpPr>
          <p:cNvPr id="49" name="Google Shape;934;p14">
            <a:extLst>
              <a:ext uri="{FF2B5EF4-FFF2-40B4-BE49-F238E27FC236}">
                <a16:creationId xmlns:a16="http://schemas.microsoft.com/office/drawing/2014/main" id="{76E2BFBD-76E4-4C65-B401-26AF4645FB8F}"/>
              </a:ext>
            </a:extLst>
          </p:cNvPr>
          <p:cNvSpPr/>
          <p:nvPr/>
        </p:nvSpPr>
        <p:spPr>
          <a:xfrm>
            <a:off x="6408528" y="2719111"/>
            <a:ext cx="1649072" cy="1738221"/>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50" name="Google Shape;935;p14">
            <a:extLst>
              <a:ext uri="{FF2B5EF4-FFF2-40B4-BE49-F238E27FC236}">
                <a16:creationId xmlns:a16="http://schemas.microsoft.com/office/drawing/2014/main" id="{11B91805-7B7D-4933-8A64-BE6A27B2493D}"/>
              </a:ext>
            </a:extLst>
          </p:cNvPr>
          <p:cNvSpPr txBox="1"/>
          <p:nvPr/>
        </p:nvSpPr>
        <p:spPr>
          <a:xfrm>
            <a:off x="6408149" y="2719148"/>
            <a:ext cx="1648994" cy="284852"/>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D0CECE"/>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02</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51" name="Google Shape;936;p14">
            <a:extLst>
              <a:ext uri="{FF2B5EF4-FFF2-40B4-BE49-F238E27FC236}">
                <a16:creationId xmlns:a16="http://schemas.microsoft.com/office/drawing/2014/main" id="{F8BDFCD8-EEFE-42E3-A70A-FF04CA18F0F6}"/>
              </a:ext>
            </a:extLst>
          </p:cNvPr>
          <p:cNvSpPr txBox="1"/>
          <p:nvPr/>
        </p:nvSpPr>
        <p:spPr>
          <a:xfrm>
            <a:off x="6407344" y="3017571"/>
            <a:ext cx="1648994" cy="950727"/>
          </a:xfrm>
          <a:prstGeom prst="rect">
            <a:avLst/>
          </a:prstGeom>
          <a:noFill/>
          <a:ln>
            <a:noFill/>
          </a:ln>
        </p:spPr>
        <p:txBody>
          <a:bodyPr spcFirstLastPara="1" wrap="square" lIns="91425" tIns="91425" rIns="91425" bIns="91425" anchor="t" anchorCtr="0">
            <a:noAutofit/>
          </a:bodyPr>
          <a:lstStyle/>
          <a:p>
            <a:pPr lvl="0" algn="ctr"/>
            <a:r>
              <a:rPr lang="fr-FR" b="1" dirty="0">
                <a:solidFill>
                  <a:schemeClr val="dk1"/>
                </a:solidFill>
                <a:latin typeface="Montserrat Black" panose="00000A00000000000000" pitchFamily="2" charset="0"/>
              </a:rPr>
              <a:t>Sauvegardes </a:t>
            </a:r>
            <a:r>
              <a:rPr lang="fr-FR" b="1" dirty="0">
                <a:solidFill>
                  <a:schemeClr val="tx1"/>
                </a:solidFill>
                <a:latin typeface="Montserrat Black" panose="00000A00000000000000" pitchFamily="2" charset="0"/>
              </a:rPr>
              <a:t>Instantanés de système de fichiers (Snapshots)</a:t>
            </a:r>
            <a:r>
              <a:rPr lang="fr-FR" dirty="0">
                <a:solidFill>
                  <a:schemeClr val="tx1"/>
                </a:solidFill>
                <a:latin typeface="Montserrat Black" panose="00000A00000000000000" pitchFamily="2" charset="0"/>
              </a:rPr>
              <a:t> </a:t>
            </a:r>
            <a:endParaRPr lang="en-US" dirty="0">
              <a:solidFill>
                <a:schemeClr val="tx1"/>
              </a:solidFill>
              <a:latin typeface="Montserrat Black" panose="00000A00000000000000" pitchFamily="2" charset="0"/>
              <a:ea typeface="Bigshot One"/>
              <a:cs typeface="Bigshot One"/>
              <a:sym typeface="Bigshot One"/>
            </a:endParaRPr>
          </a:p>
        </p:txBody>
      </p:sp>
      <p:sp>
        <p:nvSpPr>
          <p:cNvPr id="52" name="TextBox 51">
            <a:extLst>
              <a:ext uri="{FF2B5EF4-FFF2-40B4-BE49-F238E27FC236}">
                <a16:creationId xmlns:a16="http://schemas.microsoft.com/office/drawing/2014/main" id="{4B8FA100-55C1-4CDA-8FDA-661823254B96}"/>
              </a:ext>
            </a:extLst>
          </p:cNvPr>
          <p:cNvSpPr txBox="1"/>
          <p:nvPr/>
        </p:nvSpPr>
        <p:spPr>
          <a:xfrm>
            <a:off x="11438" y="3102695"/>
            <a:ext cx="5678162" cy="1646156"/>
          </a:xfrm>
          <a:prstGeom prst="rect">
            <a:avLst/>
          </a:prstGeom>
          <a:noFill/>
        </p:spPr>
        <p:txBody>
          <a:bodyPr wrap="square">
            <a:spAutoFit/>
          </a:bodyPr>
          <a:lstStyle/>
          <a:p>
            <a:pPr marL="285750" indent="-285750">
              <a:spcBef>
                <a:spcPts val="0"/>
              </a:spcBef>
              <a:spcAft>
                <a:spcPts val="0"/>
              </a:spcAft>
              <a:buFont typeface="Arial" panose="020B0604020202020204" pitchFamily="34" charset="0"/>
              <a:buChar char="•"/>
            </a:pP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Exportation des données dans un format lisible tel que JSON ou BSON.</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b="1" dirty="0" err="1">
                <a:solidFill>
                  <a:schemeClr val="tx1"/>
                </a:solidFill>
                <a:effectLst/>
                <a:latin typeface="Lato" panose="020F0502020204030203" pitchFamily="34" charset="0"/>
                <a:ea typeface="Lato" panose="020F0502020204030203" pitchFamily="34" charset="0"/>
                <a:cs typeface="Lato" panose="020F0502020204030203" pitchFamily="34" charset="0"/>
              </a:rPr>
              <a:t>Utilisation</a:t>
            </a:r>
            <a:r>
              <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rPr>
              <a:t> de </a:t>
            </a:r>
            <a:r>
              <a:rPr lang="en-US" b="1" dirty="0" err="1">
                <a:solidFill>
                  <a:schemeClr val="tx1"/>
                </a:solidFill>
                <a:effectLst/>
                <a:latin typeface="Lato" panose="020F0502020204030203" pitchFamily="34" charset="0"/>
                <a:ea typeface="Lato" panose="020F0502020204030203" pitchFamily="34" charset="0"/>
                <a:cs typeface="Lato" panose="020F0502020204030203" pitchFamily="34" charset="0"/>
              </a:rPr>
              <a:t>l’outil</a:t>
            </a:r>
            <a:r>
              <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b="1" dirty="0" err="1">
                <a:solidFill>
                  <a:schemeClr val="tx1"/>
                </a:solidFill>
                <a:effectLst/>
                <a:latin typeface="Lato" panose="020F0502020204030203" pitchFamily="34" charset="0"/>
                <a:ea typeface="Lato" panose="020F0502020204030203" pitchFamily="34" charset="0"/>
                <a:cs typeface="Lato" panose="020F0502020204030203" pitchFamily="34" charset="0"/>
              </a:rPr>
              <a:t>mongodump</a:t>
            </a:r>
            <a:r>
              <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Utile pour la portabilité des données et la récupération sélective d’informations.</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2" name="Google Shape;194;p28">
            <a:extLst>
              <a:ext uri="{FF2B5EF4-FFF2-40B4-BE49-F238E27FC236}">
                <a16:creationId xmlns:a16="http://schemas.microsoft.com/office/drawing/2014/main" id="{11D6FBEE-D8DF-4EB4-BDF8-F29FCA3131F6}"/>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04</a:t>
            </a:r>
            <a:endParaRPr b="1" dirty="0">
              <a:solidFill>
                <a:schemeClr val="tx1"/>
              </a:solidFill>
              <a:latin typeface="Raleway" pitchFamily="2" charset="0"/>
            </a:endParaRPr>
          </a:p>
        </p:txBody>
      </p:sp>
    </p:spTree>
    <p:extLst>
      <p:ext uri="{BB962C8B-B14F-4D97-AF65-F5344CB8AC3E}">
        <p14:creationId xmlns:p14="http://schemas.microsoft.com/office/powerpoint/2010/main" val="1203878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EDDBA839-101F-4BDF-87F2-19C10A800D3E}"/>
              </a:ext>
            </a:extLst>
          </p:cNvPr>
          <p:cNvSpPr txBox="1"/>
          <p:nvPr/>
        </p:nvSpPr>
        <p:spPr>
          <a:xfrm>
            <a:off x="243396" y="897212"/>
            <a:ext cx="3449597" cy="340606"/>
          </a:xfrm>
          <a:prstGeom prst="rect">
            <a:avLst/>
          </a:prstGeom>
          <a:noFill/>
        </p:spPr>
        <p:txBody>
          <a:bodyPr wrap="square">
            <a:spAutoFit/>
          </a:bodyPr>
          <a:lstStyle/>
          <a:p>
            <a:pPr>
              <a:lnSpc>
                <a:spcPct val="107000"/>
              </a:lnSpc>
              <a:spcAft>
                <a:spcPts val="800"/>
              </a:spcAft>
            </a:pPr>
            <a:r>
              <a:rPr lang="fr-FR" sz="1600" b="1" dirty="0">
                <a:solidFill>
                  <a:schemeClr val="tx1"/>
                </a:solidFill>
                <a:latin typeface="Montserrat Black" panose="00000A00000000000000" pitchFamily="2" charset="0"/>
                <a:ea typeface="Calibri" panose="020F0502020204030204" pitchFamily="34" charset="0"/>
                <a:cs typeface="Times New Roman" panose="02020603050405020304" pitchFamily="18" charset="0"/>
              </a:rPr>
              <a:t>2</a:t>
            </a:r>
            <a:r>
              <a:rPr lang="fr-FR"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Types de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sauvegardes</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22" name="Google Shape;956;p54">
            <a:extLst>
              <a:ext uri="{FF2B5EF4-FFF2-40B4-BE49-F238E27FC236}">
                <a16:creationId xmlns:a16="http://schemas.microsoft.com/office/drawing/2014/main" id="{CBA94007-A8F1-49AF-A16B-8AC58FA64E92}"/>
              </a:ext>
            </a:extLst>
          </p:cNvPr>
          <p:cNvSpPr txBox="1"/>
          <p:nvPr/>
        </p:nvSpPr>
        <p:spPr>
          <a:xfrm>
            <a:off x="3951844" y="2940411"/>
            <a:ext cx="1542660" cy="99896"/>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endParaRPr dirty="0">
              <a:solidFill>
                <a:schemeClr val="tx1"/>
              </a:solidFill>
              <a:latin typeface="Montserrat Black" panose="00000A00000000000000" pitchFamily="2" charset="0"/>
              <a:ea typeface="Bigshot One"/>
              <a:cs typeface="Bigshot One"/>
              <a:sym typeface="Bigshot One"/>
            </a:endParaRPr>
          </a:p>
        </p:txBody>
      </p:sp>
      <p:grpSp>
        <p:nvGrpSpPr>
          <p:cNvPr id="23" name="Group 22">
            <a:extLst>
              <a:ext uri="{FF2B5EF4-FFF2-40B4-BE49-F238E27FC236}">
                <a16:creationId xmlns:a16="http://schemas.microsoft.com/office/drawing/2014/main" id="{74B580F6-B65E-4A35-830A-D5C772991BB2}"/>
              </a:ext>
            </a:extLst>
          </p:cNvPr>
          <p:cNvGrpSpPr/>
          <p:nvPr/>
        </p:nvGrpSpPr>
        <p:grpSpPr>
          <a:xfrm>
            <a:off x="981325" y="1501288"/>
            <a:ext cx="897324" cy="1032362"/>
            <a:chOff x="1851704" y="1573427"/>
            <a:chExt cx="897324" cy="1032362"/>
          </a:xfrm>
        </p:grpSpPr>
        <p:sp>
          <p:nvSpPr>
            <p:cNvPr id="25" name="Google Shape;915;p14">
              <a:extLst>
                <a:ext uri="{FF2B5EF4-FFF2-40B4-BE49-F238E27FC236}">
                  <a16:creationId xmlns:a16="http://schemas.microsoft.com/office/drawing/2014/main" id="{F521911B-47A3-4DBD-AC82-B7717F72B663}"/>
                </a:ext>
              </a:extLst>
            </p:cNvPr>
            <p:cNvSpPr/>
            <p:nvPr/>
          </p:nvSpPr>
          <p:spPr>
            <a:xfrm>
              <a:off x="2188891" y="2336178"/>
              <a:ext cx="229220" cy="269611"/>
            </a:xfrm>
            <a:custGeom>
              <a:avLst/>
              <a:gdLst/>
              <a:ahLst/>
              <a:cxnLst/>
              <a:rect l="l" t="t" r="r" b="b"/>
              <a:pathLst>
                <a:path w="10420" h="11561" extrusionOk="0">
                  <a:moveTo>
                    <a:pt x="0" y="1"/>
                  </a:moveTo>
                  <a:lnTo>
                    <a:pt x="5226" y="11560"/>
                  </a:lnTo>
                  <a:lnTo>
                    <a:pt x="10419" y="1"/>
                  </a:ln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26" name="Google Shape;916;p14">
              <a:extLst>
                <a:ext uri="{FF2B5EF4-FFF2-40B4-BE49-F238E27FC236}">
                  <a16:creationId xmlns:a16="http://schemas.microsoft.com/office/drawing/2014/main" id="{632045D9-F444-416E-942B-2731B0BB1FB0}"/>
                </a:ext>
              </a:extLst>
            </p:cNvPr>
            <p:cNvSpPr/>
            <p:nvPr/>
          </p:nvSpPr>
          <p:spPr>
            <a:xfrm>
              <a:off x="1851704" y="1573427"/>
              <a:ext cx="897324" cy="83870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27" name="Google Shape;917;p14">
              <a:extLst>
                <a:ext uri="{FF2B5EF4-FFF2-40B4-BE49-F238E27FC236}">
                  <a16:creationId xmlns:a16="http://schemas.microsoft.com/office/drawing/2014/main" id="{1F6292D4-F55D-4004-90F3-DFA68D06F9F4}"/>
                </a:ext>
              </a:extLst>
            </p:cNvPr>
            <p:cNvSpPr/>
            <p:nvPr/>
          </p:nvSpPr>
          <p:spPr>
            <a:xfrm>
              <a:off x="2019886" y="1706961"/>
              <a:ext cx="723143" cy="705172"/>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28" name="Google Shape;918;p14">
              <a:extLst>
                <a:ext uri="{FF2B5EF4-FFF2-40B4-BE49-F238E27FC236}">
                  <a16:creationId xmlns:a16="http://schemas.microsoft.com/office/drawing/2014/main" id="{82CCDCFD-750B-4A39-8F7B-7BD7DA3BDFAF}"/>
                </a:ext>
              </a:extLst>
            </p:cNvPr>
            <p:cNvSpPr/>
            <p:nvPr/>
          </p:nvSpPr>
          <p:spPr>
            <a:xfrm>
              <a:off x="2050259" y="1744392"/>
              <a:ext cx="489062" cy="48199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grpSp>
        <p:nvGrpSpPr>
          <p:cNvPr id="29" name="Group 28">
            <a:extLst>
              <a:ext uri="{FF2B5EF4-FFF2-40B4-BE49-F238E27FC236}">
                <a16:creationId xmlns:a16="http://schemas.microsoft.com/office/drawing/2014/main" id="{3D39CC92-EE17-418C-AD04-B71F5EA1C83B}"/>
              </a:ext>
            </a:extLst>
          </p:cNvPr>
          <p:cNvGrpSpPr/>
          <p:nvPr/>
        </p:nvGrpSpPr>
        <p:grpSpPr>
          <a:xfrm>
            <a:off x="5451007" y="1501288"/>
            <a:ext cx="865272" cy="1032362"/>
            <a:chOff x="3584604" y="1573427"/>
            <a:chExt cx="865272" cy="1032362"/>
          </a:xfrm>
        </p:grpSpPr>
        <p:sp>
          <p:nvSpPr>
            <p:cNvPr id="30" name="Google Shape;925;p14">
              <a:extLst>
                <a:ext uri="{FF2B5EF4-FFF2-40B4-BE49-F238E27FC236}">
                  <a16:creationId xmlns:a16="http://schemas.microsoft.com/office/drawing/2014/main" id="{60803A60-650D-4E38-9D46-5E467AC323C5}"/>
                </a:ext>
              </a:extLst>
            </p:cNvPr>
            <p:cNvSpPr/>
            <p:nvPr/>
          </p:nvSpPr>
          <p:spPr>
            <a:xfrm>
              <a:off x="3896009" y="2336178"/>
              <a:ext cx="229220" cy="269611"/>
            </a:xfrm>
            <a:custGeom>
              <a:avLst/>
              <a:gdLst/>
              <a:ahLst/>
              <a:cxnLst/>
              <a:rect l="l" t="t" r="r" b="b"/>
              <a:pathLst>
                <a:path w="10420" h="11561" extrusionOk="0">
                  <a:moveTo>
                    <a:pt x="1" y="1"/>
                  </a:moveTo>
                  <a:lnTo>
                    <a:pt x="5226" y="11560"/>
                  </a:lnTo>
                  <a:lnTo>
                    <a:pt x="10420" y="1"/>
                  </a:lnTo>
                  <a:close/>
                </a:path>
              </a:pathLst>
            </a:custGeom>
            <a:solidFill>
              <a:srgbClr val="3B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35" name="Google Shape;926;p14">
              <a:extLst>
                <a:ext uri="{FF2B5EF4-FFF2-40B4-BE49-F238E27FC236}">
                  <a16:creationId xmlns:a16="http://schemas.microsoft.com/office/drawing/2014/main" id="{119B89DD-AF04-4613-869D-E19DBDC128ED}"/>
                </a:ext>
              </a:extLst>
            </p:cNvPr>
            <p:cNvSpPr/>
            <p:nvPr/>
          </p:nvSpPr>
          <p:spPr>
            <a:xfrm>
              <a:off x="3584604" y="1573427"/>
              <a:ext cx="865272" cy="83870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7B7B7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39" name="Google Shape;927;p14">
              <a:extLst>
                <a:ext uri="{FF2B5EF4-FFF2-40B4-BE49-F238E27FC236}">
                  <a16:creationId xmlns:a16="http://schemas.microsoft.com/office/drawing/2014/main" id="{5615BFFF-B27A-4371-9CD2-95B1C46626DE}"/>
                </a:ext>
              </a:extLst>
            </p:cNvPr>
            <p:cNvSpPr/>
            <p:nvPr/>
          </p:nvSpPr>
          <p:spPr>
            <a:xfrm>
              <a:off x="3730209" y="1709900"/>
              <a:ext cx="719667" cy="702233"/>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3A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0" name="Google Shape;928;p14">
              <a:extLst>
                <a:ext uri="{FF2B5EF4-FFF2-40B4-BE49-F238E27FC236}">
                  <a16:creationId xmlns:a16="http://schemas.microsoft.com/office/drawing/2014/main" id="{65090B54-8042-4B08-B9CD-B39D9FEECE34}"/>
                </a:ext>
              </a:extLst>
            </p:cNvPr>
            <p:cNvSpPr/>
            <p:nvPr/>
          </p:nvSpPr>
          <p:spPr>
            <a:xfrm>
              <a:off x="3774799" y="1747563"/>
              <a:ext cx="454942" cy="482295"/>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sp>
        <p:nvSpPr>
          <p:cNvPr id="53" name="Google Shape;930;p14">
            <a:extLst>
              <a:ext uri="{FF2B5EF4-FFF2-40B4-BE49-F238E27FC236}">
                <a16:creationId xmlns:a16="http://schemas.microsoft.com/office/drawing/2014/main" id="{ECF15560-9D16-4A6D-A38B-ED605E05E447}"/>
              </a:ext>
            </a:extLst>
          </p:cNvPr>
          <p:cNvSpPr/>
          <p:nvPr/>
        </p:nvSpPr>
        <p:spPr>
          <a:xfrm>
            <a:off x="628208" y="2719111"/>
            <a:ext cx="1649041" cy="1738221"/>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bg1">
                <a:lumMod val="50000"/>
              </a:schemeClr>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54" name="Google Shape;931;p14">
            <a:extLst>
              <a:ext uri="{FF2B5EF4-FFF2-40B4-BE49-F238E27FC236}">
                <a16:creationId xmlns:a16="http://schemas.microsoft.com/office/drawing/2014/main" id="{0A4BBBC1-0A5C-4768-811C-A93EF4A3CB00}"/>
              </a:ext>
            </a:extLst>
          </p:cNvPr>
          <p:cNvSpPr txBox="1"/>
          <p:nvPr/>
        </p:nvSpPr>
        <p:spPr>
          <a:xfrm>
            <a:off x="628209" y="2719113"/>
            <a:ext cx="1648994" cy="365354"/>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A66F"/>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01</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55" name="Google Shape;932;p14">
            <a:extLst>
              <a:ext uri="{FF2B5EF4-FFF2-40B4-BE49-F238E27FC236}">
                <a16:creationId xmlns:a16="http://schemas.microsoft.com/office/drawing/2014/main" id="{9F260051-3B2A-45BE-BA9F-56DB7AF65EDD}"/>
              </a:ext>
            </a:extLst>
          </p:cNvPr>
          <p:cNvSpPr txBox="1"/>
          <p:nvPr/>
        </p:nvSpPr>
        <p:spPr>
          <a:xfrm>
            <a:off x="628209" y="3168827"/>
            <a:ext cx="1648994" cy="950728"/>
          </a:xfrm>
          <a:prstGeom prst="rect">
            <a:avLst/>
          </a:prstGeom>
          <a:noFill/>
          <a:ln>
            <a:noFill/>
          </a:ln>
        </p:spPr>
        <p:txBody>
          <a:bodyPr spcFirstLastPara="1" wrap="square" lIns="91425" tIns="91425" rIns="91425" bIns="91425" anchor="ctr" anchorCtr="0">
            <a:noAutofit/>
          </a:bodyPr>
          <a:lstStyle/>
          <a:p>
            <a:pPr lvl="0" algn="ctr"/>
            <a:r>
              <a:rPr lang="en-US" b="1" dirty="0" err="1">
                <a:solidFill>
                  <a:schemeClr val="tx1"/>
                </a:solidFill>
                <a:latin typeface="Montserrat Black" panose="00000A00000000000000" pitchFamily="2" charset="0"/>
              </a:rPr>
              <a:t>Sauvegardes</a:t>
            </a:r>
            <a:r>
              <a:rPr lang="en-US" b="1" dirty="0">
                <a:solidFill>
                  <a:schemeClr val="tx1"/>
                </a:solidFill>
                <a:latin typeface="Montserrat Black" panose="00000A00000000000000" pitchFamily="2" charset="0"/>
              </a:rPr>
              <a:t> </a:t>
            </a:r>
            <a:r>
              <a:rPr lang="en-US" b="1" dirty="0" err="1">
                <a:solidFill>
                  <a:schemeClr val="tx1"/>
                </a:solidFill>
                <a:latin typeface="Montserrat Black" panose="00000A00000000000000" pitchFamily="2" charset="0"/>
              </a:rPr>
              <a:t>logiques</a:t>
            </a:r>
            <a:r>
              <a:rPr lang="en-US" dirty="0">
                <a:solidFill>
                  <a:schemeClr val="tx1"/>
                </a:solidFill>
                <a:latin typeface="Montserrat Black" panose="00000A00000000000000" pitchFamily="2" charset="0"/>
              </a:rPr>
              <a:t> </a:t>
            </a:r>
          </a:p>
        </p:txBody>
      </p:sp>
      <p:sp>
        <p:nvSpPr>
          <p:cNvPr id="56" name="Google Shape;934;p14">
            <a:extLst>
              <a:ext uri="{FF2B5EF4-FFF2-40B4-BE49-F238E27FC236}">
                <a16:creationId xmlns:a16="http://schemas.microsoft.com/office/drawing/2014/main" id="{B2A437D9-C795-4270-A7C3-8DEE7395EAE8}"/>
              </a:ext>
            </a:extLst>
          </p:cNvPr>
          <p:cNvSpPr/>
          <p:nvPr/>
        </p:nvSpPr>
        <p:spPr>
          <a:xfrm>
            <a:off x="2514600" y="2719111"/>
            <a:ext cx="6438900" cy="2195789"/>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57" name="Google Shape;935;p14">
            <a:extLst>
              <a:ext uri="{FF2B5EF4-FFF2-40B4-BE49-F238E27FC236}">
                <a16:creationId xmlns:a16="http://schemas.microsoft.com/office/drawing/2014/main" id="{9C40A1C5-DC15-435A-AA75-66FFA9FAF15B}"/>
              </a:ext>
            </a:extLst>
          </p:cNvPr>
          <p:cNvSpPr txBox="1"/>
          <p:nvPr/>
        </p:nvSpPr>
        <p:spPr>
          <a:xfrm>
            <a:off x="2302850" y="2799615"/>
            <a:ext cx="1648994" cy="284852"/>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D0CECE"/>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02</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58" name="Google Shape;936;p14">
            <a:extLst>
              <a:ext uri="{FF2B5EF4-FFF2-40B4-BE49-F238E27FC236}">
                <a16:creationId xmlns:a16="http://schemas.microsoft.com/office/drawing/2014/main" id="{B7CF3819-B633-4EA1-A8EA-30AEBC3978B6}"/>
              </a:ext>
            </a:extLst>
          </p:cNvPr>
          <p:cNvSpPr txBox="1"/>
          <p:nvPr/>
        </p:nvSpPr>
        <p:spPr>
          <a:xfrm>
            <a:off x="3869418" y="2719111"/>
            <a:ext cx="3983263" cy="950727"/>
          </a:xfrm>
          <a:prstGeom prst="rect">
            <a:avLst/>
          </a:prstGeom>
          <a:noFill/>
          <a:ln>
            <a:noFill/>
          </a:ln>
        </p:spPr>
        <p:txBody>
          <a:bodyPr spcFirstLastPara="1" wrap="square" lIns="91425" tIns="91425" rIns="91425" bIns="91425" anchor="t" anchorCtr="0">
            <a:noAutofit/>
          </a:bodyPr>
          <a:lstStyle/>
          <a:p>
            <a:pPr lvl="0" algn="ctr"/>
            <a:r>
              <a:rPr lang="fr-FR" b="1" dirty="0">
                <a:solidFill>
                  <a:schemeClr val="dk1"/>
                </a:solidFill>
                <a:latin typeface="Montserrat Black" panose="00000A00000000000000" pitchFamily="2" charset="0"/>
              </a:rPr>
              <a:t>Sauvegardes </a:t>
            </a:r>
            <a:r>
              <a:rPr lang="fr-FR" b="1" dirty="0">
                <a:solidFill>
                  <a:schemeClr val="tx1"/>
                </a:solidFill>
                <a:latin typeface="Montserrat Black" panose="00000A00000000000000" pitchFamily="2" charset="0"/>
              </a:rPr>
              <a:t>Instantanés de système de fichiers (Snapshots)</a:t>
            </a:r>
            <a:r>
              <a:rPr lang="fr-FR" dirty="0">
                <a:solidFill>
                  <a:schemeClr val="tx1"/>
                </a:solidFill>
                <a:latin typeface="Montserrat Black" panose="00000A00000000000000" pitchFamily="2" charset="0"/>
              </a:rPr>
              <a:t> </a:t>
            </a:r>
            <a:endParaRPr lang="en-US" dirty="0">
              <a:solidFill>
                <a:schemeClr val="tx1"/>
              </a:solidFill>
              <a:latin typeface="Montserrat Black" panose="00000A00000000000000" pitchFamily="2" charset="0"/>
              <a:ea typeface="Bigshot One"/>
              <a:cs typeface="Bigshot One"/>
              <a:sym typeface="Bigshot One"/>
            </a:endParaRPr>
          </a:p>
        </p:txBody>
      </p:sp>
      <p:sp>
        <p:nvSpPr>
          <p:cNvPr id="59" name="TextBox 58">
            <a:extLst>
              <a:ext uri="{FF2B5EF4-FFF2-40B4-BE49-F238E27FC236}">
                <a16:creationId xmlns:a16="http://schemas.microsoft.com/office/drawing/2014/main" id="{934F62C6-9452-4286-8684-34AAF24B5330}"/>
              </a:ext>
            </a:extLst>
          </p:cNvPr>
          <p:cNvSpPr txBox="1"/>
          <p:nvPr/>
        </p:nvSpPr>
        <p:spPr>
          <a:xfrm>
            <a:off x="2058663" y="3276675"/>
            <a:ext cx="7186937" cy="1533305"/>
          </a:xfrm>
          <a:prstGeom prst="rect">
            <a:avLst/>
          </a:prstGeom>
          <a:noFill/>
        </p:spPr>
        <p:txBody>
          <a:bodyPr wrap="square">
            <a:spAutoFit/>
          </a:bodyPr>
          <a:lstStyle/>
          <a:p>
            <a:pPr marL="628650" marR="0" lvl="1" indent="-171450">
              <a:lnSpc>
                <a:spcPct val="107000"/>
              </a:lnSpc>
              <a:spcBef>
                <a:spcPts val="0"/>
              </a:spcBef>
              <a:spcAft>
                <a:spcPts val="800"/>
              </a:spcAft>
              <a:buSzPts val="1000"/>
              <a:buFont typeface="Arial" panose="020B0604020202020204" pitchFamily="34" charset="0"/>
              <a:buChar char="•"/>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Capture exacte de l’état des fichiers de données à un moment donné.</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628650" marR="0" lvl="1" indent="-171450">
              <a:lnSpc>
                <a:spcPct val="107000"/>
              </a:lnSpc>
              <a:spcBef>
                <a:spcPts val="0"/>
              </a:spcBef>
              <a:spcAft>
                <a:spcPts val="800"/>
              </a:spcAft>
              <a:buSzPts val="1000"/>
              <a:buFont typeface="Arial" panose="020B0604020202020204" pitchFamily="34" charset="0"/>
              <a:buChar char="•"/>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Créés avec des outils de </a:t>
            </a:r>
            <a:r>
              <a:rPr lang="fr-FR" b="1" dirty="0" err="1">
                <a:solidFill>
                  <a:schemeClr val="tx1"/>
                </a:solidFill>
                <a:effectLst/>
                <a:latin typeface="Lato" panose="020F0502020204030203" pitchFamily="34" charset="0"/>
                <a:ea typeface="Lato" panose="020F0502020204030203" pitchFamily="34" charset="0"/>
                <a:cs typeface="Lato" panose="020F0502020204030203" pitchFamily="34" charset="0"/>
              </a:rPr>
              <a:t>snapshotting</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 (systèmes de fichiers ou fournisseurs cloud).</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628650" marR="0" lvl="1" indent="-171450">
              <a:lnSpc>
                <a:spcPct val="107000"/>
              </a:lnSpc>
              <a:spcBef>
                <a:spcPts val="0"/>
              </a:spcBef>
              <a:spcAft>
                <a:spcPts val="800"/>
              </a:spcAft>
              <a:buSzPts val="1000"/>
              <a:buFont typeface="Arial" panose="020B0604020202020204" pitchFamily="34" charset="0"/>
              <a:buChar char="•"/>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Avantages : performance élevée, restauration rapide.</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628650" marR="0" lvl="1" indent="-171450">
              <a:lnSpc>
                <a:spcPct val="107000"/>
              </a:lnSpc>
              <a:spcBef>
                <a:spcPts val="0"/>
              </a:spcBef>
              <a:spcAft>
                <a:spcPts val="800"/>
              </a:spcAft>
              <a:buSzPts val="1000"/>
              <a:buFont typeface="Arial" panose="020B0604020202020204" pitchFamily="34" charset="0"/>
              <a:buChar char="•"/>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Inconvénient : configuration spécifique parfois nécessaire.</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pSp>
        <p:nvGrpSpPr>
          <p:cNvPr id="60" name="Group 59">
            <a:extLst>
              <a:ext uri="{FF2B5EF4-FFF2-40B4-BE49-F238E27FC236}">
                <a16:creationId xmlns:a16="http://schemas.microsoft.com/office/drawing/2014/main" id="{2FB889A4-1DDD-4747-ADD0-4A32E2876E9B}"/>
              </a:ext>
            </a:extLst>
          </p:cNvPr>
          <p:cNvGrpSpPr/>
          <p:nvPr/>
        </p:nvGrpSpPr>
        <p:grpSpPr>
          <a:xfrm>
            <a:off x="-980849" y="1634822"/>
            <a:ext cx="791483" cy="880839"/>
            <a:chOff x="1089805" y="1382730"/>
            <a:chExt cx="791483" cy="880839"/>
          </a:xfrm>
        </p:grpSpPr>
        <p:sp>
          <p:nvSpPr>
            <p:cNvPr id="61" name="Google Shape;1145;p45">
              <a:extLst>
                <a:ext uri="{FF2B5EF4-FFF2-40B4-BE49-F238E27FC236}">
                  <a16:creationId xmlns:a16="http://schemas.microsoft.com/office/drawing/2014/main" id="{3FCCFFE1-FB48-43BB-A85A-C9B407A7CBB1}"/>
                </a:ext>
              </a:extLst>
            </p:cNvPr>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62" name="Google Shape;1146;p45">
              <a:extLst>
                <a:ext uri="{FF2B5EF4-FFF2-40B4-BE49-F238E27FC236}">
                  <a16:creationId xmlns:a16="http://schemas.microsoft.com/office/drawing/2014/main" id="{DCD537DE-7D5B-4DD7-82C3-5AFC0E99E897}"/>
                </a:ext>
              </a:extLst>
            </p:cNvPr>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Montserrat Black" panose="00000A00000000000000" pitchFamily="2" charset="0"/>
              </a:endParaRPr>
            </a:p>
          </p:txBody>
        </p:sp>
        <p:sp>
          <p:nvSpPr>
            <p:cNvPr id="63" name="Google Shape;1159;p45">
              <a:extLst>
                <a:ext uri="{FF2B5EF4-FFF2-40B4-BE49-F238E27FC236}">
                  <a16:creationId xmlns:a16="http://schemas.microsoft.com/office/drawing/2014/main" id="{3091B8AD-1289-4531-8EF3-4166770C7E77}"/>
                </a:ext>
              </a:extLst>
            </p:cNvPr>
            <p:cNvSpPr/>
            <p:nvPr/>
          </p:nvSpPr>
          <p:spPr>
            <a:xfrm>
              <a:off x="1323525" y="160755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01</a:t>
              </a:r>
              <a:endParaRPr dirty="0">
                <a:solidFill>
                  <a:schemeClr val="tx1"/>
                </a:solidFill>
                <a:latin typeface="Montserrat Black" panose="00000A00000000000000" pitchFamily="2" charset="0"/>
              </a:endParaRPr>
            </a:p>
          </p:txBody>
        </p:sp>
      </p:grpSp>
      <p:grpSp>
        <p:nvGrpSpPr>
          <p:cNvPr id="64" name="Group 63">
            <a:extLst>
              <a:ext uri="{FF2B5EF4-FFF2-40B4-BE49-F238E27FC236}">
                <a16:creationId xmlns:a16="http://schemas.microsoft.com/office/drawing/2014/main" id="{5F41F87E-BA78-4638-BDF8-DAA077F6FA2E}"/>
              </a:ext>
            </a:extLst>
          </p:cNvPr>
          <p:cNvGrpSpPr/>
          <p:nvPr/>
        </p:nvGrpSpPr>
        <p:grpSpPr>
          <a:xfrm>
            <a:off x="-980851" y="2599759"/>
            <a:ext cx="796569" cy="879386"/>
            <a:chOff x="1089803" y="2347667"/>
            <a:chExt cx="796569" cy="879386"/>
          </a:xfrm>
        </p:grpSpPr>
        <p:sp>
          <p:nvSpPr>
            <p:cNvPr id="65" name="Google Shape;1147;p45">
              <a:extLst>
                <a:ext uri="{FF2B5EF4-FFF2-40B4-BE49-F238E27FC236}">
                  <a16:creationId xmlns:a16="http://schemas.microsoft.com/office/drawing/2014/main" id="{A08EB539-8F45-49F0-BD4A-84282583113D}"/>
                </a:ext>
              </a:extLst>
            </p:cNvPr>
            <p:cNvSpPr/>
            <p:nvPr/>
          </p:nvSpPr>
          <p:spPr>
            <a:xfrm flipH="1">
              <a:off x="1178795" y="2446103"/>
              <a:ext cx="707577" cy="702855"/>
            </a:xfrm>
            <a:custGeom>
              <a:avLst/>
              <a:gdLst/>
              <a:ahLst/>
              <a:cxnLst/>
              <a:rect l="l" t="t" r="r" b="b"/>
              <a:pathLst>
                <a:path w="1948" h="1935" extrusionOk="0">
                  <a:moveTo>
                    <a:pt x="981" y="1"/>
                  </a:moveTo>
                  <a:cubicBezTo>
                    <a:pt x="435" y="1"/>
                    <a:pt x="1" y="435"/>
                    <a:pt x="1" y="968"/>
                  </a:cubicBezTo>
                  <a:cubicBezTo>
                    <a:pt x="1" y="1497"/>
                    <a:pt x="435" y="1934"/>
                    <a:pt x="981" y="1934"/>
                  </a:cubicBezTo>
                  <a:cubicBezTo>
                    <a:pt x="1510" y="1934"/>
                    <a:pt x="1947" y="1497"/>
                    <a:pt x="1947" y="968"/>
                  </a:cubicBezTo>
                  <a:cubicBezTo>
                    <a:pt x="1947" y="435"/>
                    <a:pt x="1510" y="1"/>
                    <a:pt x="981" y="1"/>
                  </a:cubicBez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66" name="Google Shape;1148;p45">
              <a:extLst>
                <a:ext uri="{FF2B5EF4-FFF2-40B4-BE49-F238E27FC236}">
                  <a16:creationId xmlns:a16="http://schemas.microsoft.com/office/drawing/2014/main" id="{C9BD6540-8A73-4E84-8BE2-42EC7F5BB309}"/>
                </a:ext>
              </a:extLst>
            </p:cNvPr>
            <p:cNvSpPr/>
            <p:nvPr/>
          </p:nvSpPr>
          <p:spPr>
            <a:xfrm flipH="1">
              <a:off x="1089803" y="2347667"/>
              <a:ext cx="554293" cy="879386"/>
            </a:xfrm>
            <a:custGeom>
              <a:avLst/>
              <a:gdLst/>
              <a:ahLst/>
              <a:cxnLst/>
              <a:rect l="l" t="t" r="r" b="b"/>
              <a:pathLst>
                <a:path w="1526" h="2421" extrusionOk="0">
                  <a:moveTo>
                    <a:pt x="314" y="1"/>
                  </a:moveTo>
                  <a:lnTo>
                    <a:pt x="314" y="899"/>
                  </a:lnTo>
                  <a:lnTo>
                    <a:pt x="0" y="1209"/>
                  </a:lnTo>
                  <a:lnTo>
                    <a:pt x="314" y="1523"/>
                  </a:lnTo>
                  <a:lnTo>
                    <a:pt x="314" y="2421"/>
                  </a:lnTo>
                  <a:cubicBezTo>
                    <a:pt x="980" y="2421"/>
                    <a:pt x="1525" y="1879"/>
                    <a:pt x="1525" y="1209"/>
                  </a:cubicBezTo>
                  <a:cubicBezTo>
                    <a:pt x="1525" y="543"/>
                    <a:pt x="980" y="1"/>
                    <a:pt x="314" y="1"/>
                  </a:cubicBezTo>
                  <a:close/>
                </a:path>
              </a:pathLst>
            </a:custGeom>
            <a:solidFill>
              <a:srgbClr val="84A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67" name="Google Shape;1160;p45">
              <a:extLst>
                <a:ext uri="{FF2B5EF4-FFF2-40B4-BE49-F238E27FC236}">
                  <a16:creationId xmlns:a16="http://schemas.microsoft.com/office/drawing/2014/main" id="{F367FE87-A7D1-4D02-92C7-AD605BD77863}"/>
                </a:ext>
              </a:extLst>
            </p:cNvPr>
            <p:cNvSpPr/>
            <p:nvPr/>
          </p:nvSpPr>
          <p:spPr>
            <a:xfrm>
              <a:off x="1328425" y="258320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tx1"/>
                  </a:solidFill>
                  <a:latin typeface="Montserrat Black" panose="00000A00000000000000" pitchFamily="2" charset="0"/>
                  <a:ea typeface="Fira Sans Extra Condensed Medium"/>
                  <a:cs typeface="Fira Sans Extra Condensed Medium"/>
                  <a:sym typeface="Fira Sans Extra Condensed Medium"/>
                </a:rPr>
                <a:t>02</a:t>
              </a:r>
              <a:endParaRPr>
                <a:solidFill>
                  <a:schemeClr val="tx1"/>
                </a:solidFill>
                <a:latin typeface="Montserrat Black" panose="00000A00000000000000" pitchFamily="2" charset="0"/>
              </a:endParaRPr>
            </a:p>
          </p:txBody>
        </p:sp>
      </p:grpSp>
      <p:grpSp>
        <p:nvGrpSpPr>
          <p:cNvPr id="68" name="Group 67">
            <a:extLst>
              <a:ext uri="{FF2B5EF4-FFF2-40B4-BE49-F238E27FC236}">
                <a16:creationId xmlns:a16="http://schemas.microsoft.com/office/drawing/2014/main" id="{095D9B78-7421-4B06-B9DB-D5457423224D}"/>
              </a:ext>
            </a:extLst>
          </p:cNvPr>
          <p:cNvGrpSpPr/>
          <p:nvPr/>
        </p:nvGrpSpPr>
        <p:grpSpPr>
          <a:xfrm>
            <a:off x="-980849" y="3563240"/>
            <a:ext cx="791483" cy="885198"/>
            <a:chOff x="1089805" y="3311148"/>
            <a:chExt cx="791483" cy="885198"/>
          </a:xfrm>
        </p:grpSpPr>
        <p:sp>
          <p:nvSpPr>
            <p:cNvPr id="69" name="Google Shape;1149;p45">
              <a:extLst>
                <a:ext uri="{FF2B5EF4-FFF2-40B4-BE49-F238E27FC236}">
                  <a16:creationId xmlns:a16="http://schemas.microsoft.com/office/drawing/2014/main" id="{83D8116B-A80D-4716-B5A6-06E7EEE27584}"/>
                </a:ext>
              </a:extLst>
            </p:cNvPr>
            <p:cNvSpPr/>
            <p:nvPr/>
          </p:nvSpPr>
          <p:spPr>
            <a:xfrm>
              <a:off x="1174074" y="3390333"/>
              <a:ext cx="707214" cy="707577"/>
            </a:xfrm>
            <a:custGeom>
              <a:avLst/>
              <a:gdLst/>
              <a:ahLst/>
              <a:cxnLst/>
              <a:rect l="l" t="t" r="r" b="b"/>
              <a:pathLst>
                <a:path w="1947" h="1948" extrusionOk="0">
                  <a:moveTo>
                    <a:pt x="980" y="1"/>
                  </a:moveTo>
                  <a:cubicBezTo>
                    <a:pt x="438" y="1"/>
                    <a:pt x="0" y="435"/>
                    <a:pt x="0" y="981"/>
                  </a:cubicBezTo>
                  <a:cubicBezTo>
                    <a:pt x="0" y="1513"/>
                    <a:pt x="438" y="1947"/>
                    <a:pt x="980" y="1947"/>
                  </a:cubicBezTo>
                  <a:cubicBezTo>
                    <a:pt x="1512" y="1947"/>
                    <a:pt x="1946" y="1513"/>
                    <a:pt x="1946" y="981"/>
                  </a:cubicBezTo>
                  <a:cubicBezTo>
                    <a:pt x="1946" y="435"/>
                    <a:pt x="1512" y="1"/>
                    <a:pt x="980"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0" name="Google Shape;1150;p45">
              <a:extLst>
                <a:ext uri="{FF2B5EF4-FFF2-40B4-BE49-F238E27FC236}">
                  <a16:creationId xmlns:a16="http://schemas.microsoft.com/office/drawing/2014/main" id="{B8B63350-56B8-417D-8879-AFF2CF5A614F}"/>
                </a:ext>
              </a:extLst>
            </p:cNvPr>
            <p:cNvSpPr/>
            <p:nvPr/>
          </p:nvSpPr>
          <p:spPr>
            <a:xfrm>
              <a:off x="1089805" y="3311148"/>
              <a:ext cx="554293" cy="885198"/>
            </a:xfrm>
            <a:custGeom>
              <a:avLst/>
              <a:gdLst/>
              <a:ahLst/>
              <a:cxnLst/>
              <a:rect l="l" t="t" r="r" b="b"/>
              <a:pathLst>
                <a:path w="1526" h="2437" extrusionOk="0">
                  <a:moveTo>
                    <a:pt x="1212" y="0"/>
                  </a:moveTo>
                  <a:cubicBezTo>
                    <a:pt x="532" y="0"/>
                    <a:pt x="0" y="545"/>
                    <a:pt x="0" y="1212"/>
                  </a:cubicBezTo>
                  <a:cubicBezTo>
                    <a:pt x="0" y="1894"/>
                    <a:pt x="532" y="2436"/>
                    <a:pt x="1212" y="2436"/>
                  </a:cubicBezTo>
                  <a:lnTo>
                    <a:pt x="1212" y="1525"/>
                  </a:lnTo>
                  <a:lnTo>
                    <a:pt x="1525" y="1212"/>
                  </a:lnTo>
                  <a:lnTo>
                    <a:pt x="1212" y="914"/>
                  </a:lnTo>
                  <a:lnTo>
                    <a:pt x="1212" y="0"/>
                  </a:ln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1" name="Google Shape;1158;p45">
              <a:extLst>
                <a:ext uri="{FF2B5EF4-FFF2-40B4-BE49-F238E27FC236}">
                  <a16:creationId xmlns:a16="http://schemas.microsoft.com/office/drawing/2014/main" id="{588C4C06-8589-4ABA-AF32-01FE3E597F41}"/>
                </a:ext>
              </a:extLst>
            </p:cNvPr>
            <p:cNvSpPr/>
            <p:nvPr/>
          </p:nvSpPr>
          <p:spPr>
            <a:xfrm>
              <a:off x="1323525" y="3549588"/>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03</a:t>
              </a:r>
              <a:endParaRPr dirty="0">
                <a:solidFill>
                  <a:schemeClr val="tx1"/>
                </a:solidFill>
                <a:latin typeface="Montserrat Black" panose="00000A00000000000000" pitchFamily="2" charset="0"/>
              </a:endParaRPr>
            </a:p>
          </p:txBody>
        </p:sp>
      </p:grpSp>
      <p:sp>
        <p:nvSpPr>
          <p:cNvPr id="34" name="Google Shape;194;p28">
            <a:extLst>
              <a:ext uri="{FF2B5EF4-FFF2-40B4-BE49-F238E27FC236}">
                <a16:creationId xmlns:a16="http://schemas.microsoft.com/office/drawing/2014/main" id="{A8ECD057-EBBE-4FD3-AEA9-B3D38242B4CF}"/>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05</a:t>
            </a:r>
            <a:endParaRPr b="1" dirty="0">
              <a:solidFill>
                <a:schemeClr val="tx1"/>
              </a:solidFill>
              <a:latin typeface="Raleway" pitchFamily="2" charset="0"/>
            </a:endParaRPr>
          </a:p>
        </p:txBody>
      </p:sp>
    </p:spTree>
    <p:extLst>
      <p:ext uri="{BB962C8B-B14F-4D97-AF65-F5344CB8AC3E}">
        <p14:creationId xmlns:p14="http://schemas.microsoft.com/office/powerpoint/2010/main" val="229397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EDDBA839-101F-4BDF-87F2-19C10A800D3E}"/>
              </a:ext>
            </a:extLst>
          </p:cNvPr>
          <p:cNvSpPr txBox="1"/>
          <p:nvPr/>
        </p:nvSpPr>
        <p:spPr>
          <a:xfrm>
            <a:off x="243396" y="897212"/>
            <a:ext cx="4239704" cy="970137"/>
          </a:xfrm>
          <a:prstGeom prst="rect">
            <a:avLst/>
          </a:prstGeom>
          <a:noFill/>
        </p:spPr>
        <p:txBody>
          <a:bodyPr wrap="square">
            <a:spAutoFit/>
          </a:bodyPr>
          <a:lstStyle/>
          <a:p>
            <a:pPr>
              <a:lnSpc>
                <a:spcPct val="107000"/>
              </a:lnSpc>
              <a:spcAft>
                <a:spcPts val="800"/>
              </a:spcAft>
            </a:pPr>
            <a:r>
              <a:rPr lang="fr-FR"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3.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Mécanismes</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de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MongoDB</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42" name="Google Shape;956;p54">
            <a:extLst>
              <a:ext uri="{FF2B5EF4-FFF2-40B4-BE49-F238E27FC236}">
                <a16:creationId xmlns:a16="http://schemas.microsoft.com/office/drawing/2014/main" id="{E12CDB18-1270-49C0-946C-1E5363A463CB}"/>
              </a:ext>
            </a:extLst>
          </p:cNvPr>
          <p:cNvSpPr txBox="1"/>
          <p:nvPr/>
        </p:nvSpPr>
        <p:spPr>
          <a:xfrm>
            <a:off x="3998555" y="6026511"/>
            <a:ext cx="1542660" cy="99896"/>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endParaRPr dirty="0">
              <a:solidFill>
                <a:schemeClr val="tx1"/>
              </a:solidFill>
              <a:latin typeface="Montserrat Black" panose="00000A00000000000000" pitchFamily="2" charset="0"/>
              <a:ea typeface="Bigshot One"/>
              <a:cs typeface="Bigshot One"/>
              <a:sym typeface="Bigshot One"/>
            </a:endParaRPr>
          </a:p>
        </p:txBody>
      </p:sp>
      <p:grpSp>
        <p:nvGrpSpPr>
          <p:cNvPr id="43" name="Group 42">
            <a:extLst>
              <a:ext uri="{FF2B5EF4-FFF2-40B4-BE49-F238E27FC236}">
                <a16:creationId xmlns:a16="http://schemas.microsoft.com/office/drawing/2014/main" id="{F357EFFF-F3A4-495F-898D-7D91D1A1E818}"/>
              </a:ext>
            </a:extLst>
          </p:cNvPr>
          <p:cNvGrpSpPr/>
          <p:nvPr/>
        </p:nvGrpSpPr>
        <p:grpSpPr>
          <a:xfrm>
            <a:off x="2775057" y="-1371600"/>
            <a:ext cx="897324" cy="1032362"/>
            <a:chOff x="1851704" y="1573427"/>
            <a:chExt cx="897324" cy="1032362"/>
          </a:xfrm>
        </p:grpSpPr>
        <p:sp>
          <p:nvSpPr>
            <p:cNvPr id="44" name="Google Shape;915;p14">
              <a:extLst>
                <a:ext uri="{FF2B5EF4-FFF2-40B4-BE49-F238E27FC236}">
                  <a16:creationId xmlns:a16="http://schemas.microsoft.com/office/drawing/2014/main" id="{BA6F9525-5391-4205-BE47-80D7B25E5E22}"/>
                </a:ext>
              </a:extLst>
            </p:cNvPr>
            <p:cNvSpPr/>
            <p:nvPr/>
          </p:nvSpPr>
          <p:spPr>
            <a:xfrm>
              <a:off x="2188891" y="2336178"/>
              <a:ext cx="229220" cy="269611"/>
            </a:xfrm>
            <a:custGeom>
              <a:avLst/>
              <a:gdLst/>
              <a:ahLst/>
              <a:cxnLst/>
              <a:rect l="l" t="t" r="r" b="b"/>
              <a:pathLst>
                <a:path w="10420" h="11561" extrusionOk="0">
                  <a:moveTo>
                    <a:pt x="0" y="1"/>
                  </a:moveTo>
                  <a:lnTo>
                    <a:pt x="5226" y="11560"/>
                  </a:lnTo>
                  <a:lnTo>
                    <a:pt x="10419" y="1"/>
                  </a:ln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5" name="Google Shape;916;p14">
              <a:extLst>
                <a:ext uri="{FF2B5EF4-FFF2-40B4-BE49-F238E27FC236}">
                  <a16:creationId xmlns:a16="http://schemas.microsoft.com/office/drawing/2014/main" id="{15334E0C-1667-408C-8E25-CAC49A7B6A1E}"/>
                </a:ext>
              </a:extLst>
            </p:cNvPr>
            <p:cNvSpPr/>
            <p:nvPr/>
          </p:nvSpPr>
          <p:spPr>
            <a:xfrm>
              <a:off x="1851704" y="1573427"/>
              <a:ext cx="897324" cy="83870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6" name="Google Shape;917;p14">
              <a:extLst>
                <a:ext uri="{FF2B5EF4-FFF2-40B4-BE49-F238E27FC236}">
                  <a16:creationId xmlns:a16="http://schemas.microsoft.com/office/drawing/2014/main" id="{53E0D2FC-E5F1-4289-9A2B-C725B548188B}"/>
                </a:ext>
              </a:extLst>
            </p:cNvPr>
            <p:cNvSpPr/>
            <p:nvPr/>
          </p:nvSpPr>
          <p:spPr>
            <a:xfrm>
              <a:off x="2019886" y="1706961"/>
              <a:ext cx="723143" cy="705172"/>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47" name="Google Shape;918;p14">
              <a:extLst>
                <a:ext uri="{FF2B5EF4-FFF2-40B4-BE49-F238E27FC236}">
                  <a16:creationId xmlns:a16="http://schemas.microsoft.com/office/drawing/2014/main" id="{488B3696-C7E8-4339-9485-C95BB9E78F38}"/>
                </a:ext>
              </a:extLst>
            </p:cNvPr>
            <p:cNvSpPr/>
            <p:nvPr/>
          </p:nvSpPr>
          <p:spPr>
            <a:xfrm>
              <a:off x="2050259" y="1744392"/>
              <a:ext cx="489062" cy="48199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grpSp>
        <p:nvGrpSpPr>
          <p:cNvPr id="48" name="Group 47">
            <a:extLst>
              <a:ext uri="{FF2B5EF4-FFF2-40B4-BE49-F238E27FC236}">
                <a16:creationId xmlns:a16="http://schemas.microsoft.com/office/drawing/2014/main" id="{1D5FC4AA-E9FF-492A-A0BE-DED077C211F6}"/>
              </a:ext>
            </a:extLst>
          </p:cNvPr>
          <p:cNvGrpSpPr/>
          <p:nvPr/>
        </p:nvGrpSpPr>
        <p:grpSpPr>
          <a:xfrm>
            <a:off x="5451007" y="-1371600"/>
            <a:ext cx="865272" cy="1032362"/>
            <a:chOff x="3584604" y="1573427"/>
            <a:chExt cx="865272" cy="1032362"/>
          </a:xfrm>
        </p:grpSpPr>
        <p:sp>
          <p:nvSpPr>
            <p:cNvPr id="49" name="Google Shape;925;p14">
              <a:extLst>
                <a:ext uri="{FF2B5EF4-FFF2-40B4-BE49-F238E27FC236}">
                  <a16:creationId xmlns:a16="http://schemas.microsoft.com/office/drawing/2014/main" id="{28E1F578-01C3-4CFB-A289-AFC57E6F1F7C}"/>
                </a:ext>
              </a:extLst>
            </p:cNvPr>
            <p:cNvSpPr/>
            <p:nvPr/>
          </p:nvSpPr>
          <p:spPr>
            <a:xfrm>
              <a:off x="3896009" y="2336178"/>
              <a:ext cx="229220" cy="269611"/>
            </a:xfrm>
            <a:custGeom>
              <a:avLst/>
              <a:gdLst/>
              <a:ahLst/>
              <a:cxnLst/>
              <a:rect l="l" t="t" r="r" b="b"/>
              <a:pathLst>
                <a:path w="10420" h="11561" extrusionOk="0">
                  <a:moveTo>
                    <a:pt x="1" y="1"/>
                  </a:moveTo>
                  <a:lnTo>
                    <a:pt x="5226" y="11560"/>
                  </a:lnTo>
                  <a:lnTo>
                    <a:pt x="10420" y="1"/>
                  </a:lnTo>
                  <a:close/>
                </a:path>
              </a:pathLst>
            </a:custGeom>
            <a:solidFill>
              <a:srgbClr val="3B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50" name="Google Shape;926;p14">
              <a:extLst>
                <a:ext uri="{FF2B5EF4-FFF2-40B4-BE49-F238E27FC236}">
                  <a16:creationId xmlns:a16="http://schemas.microsoft.com/office/drawing/2014/main" id="{D702E3AC-6630-40E3-8503-F83639C9EAE1}"/>
                </a:ext>
              </a:extLst>
            </p:cNvPr>
            <p:cNvSpPr/>
            <p:nvPr/>
          </p:nvSpPr>
          <p:spPr>
            <a:xfrm>
              <a:off x="3584604" y="1573427"/>
              <a:ext cx="865272" cy="83870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7B7B7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51" name="Google Shape;927;p14">
              <a:extLst>
                <a:ext uri="{FF2B5EF4-FFF2-40B4-BE49-F238E27FC236}">
                  <a16:creationId xmlns:a16="http://schemas.microsoft.com/office/drawing/2014/main" id="{5FAEBF69-DBE1-4263-9EE5-44A81298E219}"/>
                </a:ext>
              </a:extLst>
            </p:cNvPr>
            <p:cNvSpPr/>
            <p:nvPr/>
          </p:nvSpPr>
          <p:spPr>
            <a:xfrm>
              <a:off x="3730209" y="1709900"/>
              <a:ext cx="719667" cy="702233"/>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3A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52" name="Google Shape;928;p14">
              <a:extLst>
                <a:ext uri="{FF2B5EF4-FFF2-40B4-BE49-F238E27FC236}">
                  <a16:creationId xmlns:a16="http://schemas.microsoft.com/office/drawing/2014/main" id="{208B3CB9-01F2-4166-A13D-C5C46B3C34CA}"/>
                </a:ext>
              </a:extLst>
            </p:cNvPr>
            <p:cNvSpPr/>
            <p:nvPr/>
          </p:nvSpPr>
          <p:spPr>
            <a:xfrm>
              <a:off x="3774799" y="1747563"/>
              <a:ext cx="454942" cy="482295"/>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grpSp>
      <p:sp>
        <p:nvSpPr>
          <p:cNvPr id="60" name="Google Shape;930;p14">
            <a:extLst>
              <a:ext uri="{FF2B5EF4-FFF2-40B4-BE49-F238E27FC236}">
                <a16:creationId xmlns:a16="http://schemas.microsoft.com/office/drawing/2014/main" id="{1F8D7A0E-409D-445F-8929-F51957741B6F}"/>
              </a:ext>
            </a:extLst>
          </p:cNvPr>
          <p:cNvSpPr/>
          <p:nvPr/>
        </p:nvSpPr>
        <p:spPr>
          <a:xfrm>
            <a:off x="2468651" y="5805211"/>
            <a:ext cx="1649041" cy="1738221"/>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bg1">
                <a:lumMod val="50000"/>
              </a:schemeClr>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61" name="Google Shape;931;p14">
            <a:extLst>
              <a:ext uri="{FF2B5EF4-FFF2-40B4-BE49-F238E27FC236}">
                <a16:creationId xmlns:a16="http://schemas.microsoft.com/office/drawing/2014/main" id="{58934A7F-0D56-4549-AE81-CCEBBE2B35D7}"/>
              </a:ext>
            </a:extLst>
          </p:cNvPr>
          <p:cNvSpPr txBox="1"/>
          <p:nvPr/>
        </p:nvSpPr>
        <p:spPr>
          <a:xfrm>
            <a:off x="2468652" y="5805213"/>
            <a:ext cx="1648994" cy="365354"/>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A66F"/>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01</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62" name="Google Shape;932;p14">
            <a:extLst>
              <a:ext uri="{FF2B5EF4-FFF2-40B4-BE49-F238E27FC236}">
                <a16:creationId xmlns:a16="http://schemas.microsoft.com/office/drawing/2014/main" id="{4662D60B-FF0C-4711-AA2A-4D5AB8762F0D}"/>
              </a:ext>
            </a:extLst>
          </p:cNvPr>
          <p:cNvSpPr txBox="1"/>
          <p:nvPr/>
        </p:nvSpPr>
        <p:spPr>
          <a:xfrm>
            <a:off x="2468652" y="6254927"/>
            <a:ext cx="1648994" cy="950728"/>
          </a:xfrm>
          <a:prstGeom prst="rect">
            <a:avLst/>
          </a:prstGeom>
          <a:noFill/>
          <a:ln>
            <a:noFill/>
          </a:ln>
        </p:spPr>
        <p:txBody>
          <a:bodyPr spcFirstLastPara="1" wrap="square" lIns="91425" tIns="91425" rIns="91425" bIns="91425" anchor="ctr" anchorCtr="0">
            <a:noAutofit/>
          </a:bodyPr>
          <a:lstStyle/>
          <a:p>
            <a:pPr lvl="0" algn="ctr"/>
            <a:r>
              <a:rPr lang="en-US" b="1" dirty="0" err="1">
                <a:solidFill>
                  <a:schemeClr val="tx1"/>
                </a:solidFill>
                <a:latin typeface="Montserrat Black" panose="00000A00000000000000" pitchFamily="2" charset="0"/>
              </a:rPr>
              <a:t>Sauvegardes</a:t>
            </a:r>
            <a:r>
              <a:rPr lang="en-US" b="1" dirty="0">
                <a:solidFill>
                  <a:schemeClr val="tx1"/>
                </a:solidFill>
                <a:latin typeface="Montserrat Black" panose="00000A00000000000000" pitchFamily="2" charset="0"/>
              </a:rPr>
              <a:t> </a:t>
            </a:r>
            <a:r>
              <a:rPr lang="en-US" b="1" dirty="0" err="1">
                <a:solidFill>
                  <a:schemeClr val="tx1"/>
                </a:solidFill>
                <a:latin typeface="Montserrat Black" panose="00000A00000000000000" pitchFamily="2" charset="0"/>
              </a:rPr>
              <a:t>logiques</a:t>
            </a:r>
            <a:r>
              <a:rPr lang="en-US" dirty="0">
                <a:solidFill>
                  <a:schemeClr val="tx1"/>
                </a:solidFill>
                <a:latin typeface="Montserrat Black" panose="00000A00000000000000" pitchFamily="2" charset="0"/>
              </a:rPr>
              <a:t> </a:t>
            </a:r>
          </a:p>
        </p:txBody>
      </p:sp>
      <p:sp>
        <p:nvSpPr>
          <p:cNvPr id="63" name="Google Shape;934;p14">
            <a:extLst>
              <a:ext uri="{FF2B5EF4-FFF2-40B4-BE49-F238E27FC236}">
                <a16:creationId xmlns:a16="http://schemas.microsoft.com/office/drawing/2014/main" id="{936F864E-A381-42B7-839F-CC2FE9450F1C}"/>
              </a:ext>
            </a:extLst>
          </p:cNvPr>
          <p:cNvSpPr/>
          <p:nvPr/>
        </p:nvSpPr>
        <p:spPr>
          <a:xfrm>
            <a:off x="5026310" y="5805211"/>
            <a:ext cx="1649072" cy="1738221"/>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1"/>
              </a:solidFill>
              <a:latin typeface="Calibri"/>
              <a:ea typeface="Calibri"/>
              <a:cs typeface="Calibri"/>
              <a:sym typeface="Calibri"/>
            </a:endParaRPr>
          </a:p>
        </p:txBody>
      </p:sp>
      <p:sp>
        <p:nvSpPr>
          <p:cNvPr id="64" name="Google Shape;935;p14">
            <a:extLst>
              <a:ext uri="{FF2B5EF4-FFF2-40B4-BE49-F238E27FC236}">
                <a16:creationId xmlns:a16="http://schemas.microsoft.com/office/drawing/2014/main" id="{E2CE9579-89E1-4C4D-B1A3-1AE9A335992C}"/>
              </a:ext>
            </a:extLst>
          </p:cNvPr>
          <p:cNvSpPr txBox="1"/>
          <p:nvPr/>
        </p:nvSpPr>
        <p:spPr>
          <a:xfrm>
            <a:off x="5025931" y="5805248"/>
            <a:ext cx="1648994" cy="284852"/>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D0CECE"/>
              </a:buClr>
              <a:buSzPts val="2400"/>
              <a:buFont typeface="Fira Sans Medium"/>
              <a:buNone/>
            </a:pPr>
            <a:r>
              <a:rPr lang="fr-FR" sz="2400" dirty="0">
                <a:solidFill>
                  <a:schemeClr val="tx1"/>
                </a:solidFill>
                <a:latin typeface="Berlin Sans FB" panose="020E0602020502020306" pitchFamily="34" charset="0"/>
                <a:ea typeface="Fira Sans Medium"/>
                <a:cs typeface="Fira Sans Medium"/>
                <a:sym typeface="Fira Sans Medium"/>
              </a:rPr>
              <a:t>02</a:t>
            </a:r>
            <a:endParaRPr sz="2400" dirty="0">
              <a:solidFill>
                <a:schemeClr val="tx1"/>
              </a:solidFill>
              <a:latin typeface="Berlin Sans FB" panose="020E0602020502020306" pitchFamily="34" charset="0"/>
              <a:ea typeface="Fira Sans Medium"/>
              <a:cs typeface="Fira Sans Medium"/>
              <a:sym typeface="Fira Sans Medium"/>
            </a:endParaRPr>
          </a:p>
        </p:txBody>
      </p:sp>
      <p:sp>
        <p:nvSpPr>
          <p:cNvPr id="65" name="Google Shape;936;p14">
            <a:extLst>
              <a:ext uri="{FF2B5EF4-FFF2-40B4-BE49-F238E27FC236}">
                <a16:creationId xmlns:a16="http://schemas.microsoft.com/office/drawing/2014/main" id="{6378C5E0-4C99-4201-9254-D88051F8A2B6}"/>
              </a:ext>
            </a:extLst>
          </p:cNvPr>
          <p:cNvSpPr txBox="1"/>
          <p:nvPr/>
        </p:nvSpPr>
        <p:spPr>
          <a:xfrm>
            <a:off x="5025126" y="6103671"/>
            <a:ext cx="1648994" cy="950727"/>
          </a:xfrm>
          <a:prstGeom prst="rect">
            <a:avLst/>
          </a:prstGeom>
          <a:noFill/>
          <a:ln>
            <a:noFill/>
          </a:ln>
        </p:spPr>
        <p:txBody>
          <a:bodyPr spcFirstLastPara="1" wrap="square" lIns="91425" tIns="91425" rIns="91425" bIns="91425" anchor="t" anchorCtr="0">
            <a:noAutofit/>
          </a:bodyPr>
          <a:lstStyle/>
          <a:p>
            <a:pPr lvl="0" algn="ctr"/>
            <a:r>
              <a:rPr lang="fr-FR" b="1" dirty="0">
                <a:solidFill>
                  <a:schemeClr val="dk1"/>
                </a:solidFill>
                <a:latin typeface="Montserrat Black" panose="00000A00000000000000" pitchFamily="2" charset="0"/>
              </a:rPr>
              <a:t>Sauvegardes </a:t>
            </a:r>
            <a:r>
              <a:rPr lang="fr-FR" b="1" dirty="0">
                <a:solidFill>
                  <a:schemeClr val="tx1"/>
                </a:solidFill>
                <a:latin typeface="Montserrat Black" panose="00000A00000000000000" pitchFamily="2" charset="0"/>
              </a:rPr>
              <a:t>Instantanés de système de fichiers (Snapshots)</a:t>
            </a:r>
            <a:r>
              <a:rPr lang="fr-FR" dirty="0">
                <a:solidFill>
                  <a:schemeClr val="tx1"/>
                </a:solidFill>
                <a:latin typeface="Montserrat Black" panose="00000A00000000000000" pitchFamily="2" charset="0"/>
              </a:rPr>
              <a:t> </a:t>
            </a:r>
            <a:endParaRPr lang="en-US" dirty="0">
              <a:solidFill>
                <a:schemeClr val="tx1"/>
              </a:solidFill>
              <a:latin typeface="Montserrat Black" panose="00000A00000000000000" pitchFamily="2" charset="0"/>
              <a:ea typeface="Bigshot One"/>
              <a:cs typeface="Bigshot One"/>
              <a:sym typeface="Bigshot One"/>
            </a:endParaRPr>
          </a:p>
        </p:txBody>
      </p:sp>
      <p:grpSp>
        <p:nvGrpSpPr>
          <p:cNvPr id="66" name="Group 65">
            <a:extLst>
              <a:ext uri="{FF2B5EF4-FFF2-40B4-BE49-F238E27FC236}">
                <a16:creationId xmlns:a16="http://schemas.microsoft.com/office/drawing/2014/main" id="{46CFE023-FA31-4FF0-865B-46F590D502EF}"/>
              </a:ext>
            </a:extLst>
          </p:cNvPr>
          <p:cNvGrpSpPr/>
          <p:nvPr/>
        </p:nvGrpSpPr>
        <p:grpSpPr>
          <a:xfrm>
            <a:off x="917922" y="1670206"/>
            <a:ext cx="791483" cy="880839"/>
            <a:chOff x="1089805" y="1382730"/>
            <a:chExt cx="791483" cy="880839"/>
          </a:xfrm>
        </p:grpSpPr>
        <p:sp>
          <p:nvSpPr>
            <p:cNvPr id="68" name="Google Shape;1145;p45">
              <a:extLst>
                <a:ext uri="{FF2B5EF4-FFF2-40B4-BE49-F238E27FC236}">
                  <a16:creationId xmlns:a16="http://schemas.microsoft.com/office/drawing/2014/main" id="{27D9FC4E-1955-48D9-A1A4-DFFCBEF9F063}"/>
                </a:ext>
              </a:extLst>
            </p:cNvPr>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69" name="Google Shape;1146;p45">
              <a:extLst>
                <a:ext uri="{FF2B5EF4-FFF2-40B4-BE49-F238E27FC236}">
                  <a16:creationId xmlns:a16="http://schemas.microsoft.com/office/drawing/2014/main" id="{993C0796-4217-4B46-B425-E5643532B7A1}"/>
                </a:ext>
              </a:extLst>
            </p:cNvPr>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Montserrat Black" panose="00000A00000000000000" pitchFamily="2" charset="0"/>
              </a:endParaRPr>
            </a:p>
          </p:txBody>
        </p:sp>
        <p:sp>
          <p:nvSpPr>
            <p:cNvPr id="70" name="Google Shape;1159;p45">
              <a:extLst>
                <a:ext uri="{FF2B5EF4-FFF2-40B4-BE49-F238E27FC236}">
                  <a16:creationId xmlns:a16="http://schemas.microsoft.com/office/drawing/2014/main" id="{0B9DF2FE-ACF9-4AC6-9563-ED1C776297C8}"/>
                </a:ext>
              </a:extLst>
            </p:cNvPr>
            <p:cNvSpPr/>
            <p:nvPr/>
          </p:nvSpPr>
          <p:spPr>
            <a:xfrm>
              <a:off x="1323525" y="160755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01</a:t>
              </a:r>
              <a:endParaRPr dirty="0">
                <a:solidFill>
                  <a:schemeClr val="tx1"/>
                </a:solidFill>
                <a:latin typeface="Montserrat Black" panose="00000A00000000000000" pitchFamily="2" charset="0"/>
              </a:endParaRPr>
            </a:p>
          </p:txBody>
        </p:sp>
      </p:grpSp>
      <p:grpSp>
        <p:nvGrpSpPr>
          <p:cNvPr id="71" name="Group 70">
            <a:extLst>
              <a:ext uri="{FF2B5EF4-FFF2-40B4-BE49-F238E27FC236}">
                <a16:creationId xmlns:a16="http://schemas.microsoft.com/office/drawing/2014/main" id="{566FC22B-BC61-466B-A728-FF8BE4BC5FE2}"/>
              </a:ext>
            </a:extLst>
          </p:cNvPr>
          <p:cNvGrpSpPr/>
          <p:nvPr/>
        </p:nvGrpSpPr>
        <p:grpSpPr>
          <a:xfrm>
            <a:off x="917920" y="2635143"/>
            <a:ext cx="796569" cy="879386"/>
            <a:chOff x="1089803" y="2347667"/>
            <a:chExt cx="796569" cy="879386"/>
          </a:xfrm>
        </p:grpSpPr>
        <p:sp>
          <p:nvSpPr>
            <p:cNvPr id="72" name="Google Shape;1147;p45">
              <a:extLst>
                <a:ext uri="{FF2B5EF4-FFF2-40B4-BE49-F238E27FC236}">
                  <a16:creationId xmlns:a16="http://schemas.microsoft.com/office/drawing/2014/main" id="{D556022B-94EB-4803-8DE1-4440024A5553}"/>
                </a:ext>
              </a:extLst>
            </p:cNvPr>
            <p:cNvSpPr/>
            <p:nvPr/>
          </p:nvSpPr>
          <p:spPr>
            <a:xfrm flipH="1">
              <a:off x="1178795" y="2446103"/>
              <a:ext cx="707577" cy="702855"/>
            </a:xfrm>
            <a:custGeom>
              <a:avLst/>
              <a:gdLst/>
              <a:ahLst/>
              <a:cxnLst/>
              <a:rect l="l" t="t" r="r" b="b"/>
              <a:pathLst>
                <a:path w="1948" h="1935" extrusionOk="0">
                  <a:moveTo>
                    <a:pt x="981" y="1"/>
                  </a:moveTo>
                  <a:cubicBezTo>
                    <a:pt x="435" y="1"/>
                    <a:pt x="1" y="435"/>
                    <a:pt x="1" y="968"/>
                  </a:cubicBezTo>
                  <a:cubicBezTo>
                    <a:pt x="1" y="1497"/>
                    <a:pt x="435" y="1934"/>
                    <a:pt x="981" y="1934"/>
                  </a:cubicBezTo>
                  <a:cubicBezTo>
                    <a:pt x="1510" y="1934"/>
                    <a:pt x="1947" y="1497"/>
                    <a:pt x="1947" y="968"/>
                  </a:cubicBezTo>
                  <a:cubicBezTo>
                    <a:pt x="1947" y="435"/>
                    <a:pt x="1510" y="1"/>
                    <a:pt x="981" y="1"/>
                  </a:cubicBez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3" name="Google Shape;1148;p45">
              <a:extLst>
                <a:ext uri="{FF2B5EF4-FFF2-40B4-BE49-F238E27FC236}">
                  <a16:creationId xmlns:a16="http://schemas.microsoft.com/office/drawing/2014/main" id="{709F4738-1B4A-4092-B64E-8326FD3952F0}"/>
                </a:ext>
              </a:extLst>
            </p:cNvPr>
            <p:cNvSpPr/>
            <p:nvPr/>
          </p:nvSpPr>
          <p:spPr>
            <a:xfrm flipH="1">
              <a:off x="1089803" y="2347667"/>
              <a:ext cx="554293" cy="879386"/>
            </a:xfrm>
            <a:custGeom>
              <a:avLst/>
              <a:gdLst/>
              <a:ahLst/>
              <a:cxnLst/>
              <a:rect l="l" t="t" r="r" b="b"/>
              <a:pathLst>
                <a:path w="1526" h="2421" extrusionOk="0">
                  <a:moveTo>
                    <a:pt x="314" y="1"/>
                  </a:moveTo>
                  <a:lnTo>
                    <a:pt x="314" y="899"/>
                  </a:lnTo>
                  <a:lnTo>
                    <a:pt x="0" y="1209"/>
                  </a:lnTo>
                  <a:lnTo>
                    <a:pt x="314" y="1523"/>
                  </a:lnTo>
                  <a:lnTo>
                    <a:pt x="314" y="2421"/>
                  </a:lnTo>
                  <a:cubicBezTo>
                    <a:pt x="980" y="2421"/>
                    <a:pt x="1525" y="1879"/>
                    <a:pt x="1525" y="1209"/>
                  </a:cubicBezTo>
                  <a:cubicBezTo>
                    <a:pt x="1525" y="543"/>
                    <a:pt x="980" y="1"/>
                    <a:pt x="314" y="1"/>
                  </a:cubicBezTo>
                  <a:close/>
                </a:path>
              </a:pathLst>
            </a:custGeom>
            <a:solidFill>
              <a:srgbClr val="84A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4" name="Google Shape;1160;p45">
              <a:extLst>
                <a:ext uri="{FF2B5EF4-FFF2-40B4-BE49-F238E27FC236}">
                  <a16:creationId xmlns:a16="http://schemas.microsoft.com/office/drawing/2014/main" id="{84039A0E-A76E-4B10-BA61-C0EB8B2985D6}"/>
                </a:ext>
              </a:extLst>
            </p:cNvPr>
            <p:cNvSpPr/>
            <p:nvPr/>
          </p:nvSpPr>
          <p:spPr>
            <a:xfrm>
              <a:off x="1328425" y="258320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tx1"/>
                  </a:solidFill>
                  <a:latin typeface="Montserrat Black" panose="00000A00000000000000" pitchFamily="2" charset="0"/>
                  <a:ea typeface="Fira Sans Extra Condensed Medium"/>
                  <a:cs typeface="Fira Sans Extra Condensed Medium"/>
                  <a:sym typeface="Fira Sans Extra Condensed Medium"/>
                </a:rPr>
                <a:t>02</a:t>
              </a:r>
              <a:endParaRPr>
                <a:solidFill>
                  <a:schemeClr val="tx1"/>
                </a:solidFill>
                <a:latin typeface="Montserrat Black" panose="00000A00000000000000" pitchFamily="2" charset="0"/>
              </a:endParaRPr>
            </a:p>
          </p:txBody>
        </p:sp>
      </p:grpSp>
      <p:grpSp>
        <p:nvGrpSpPr>
          <p:cNvPr id="75" name="Group 74">
            <a:extLst>
              <a:ext uri="{FF2B5EF4-FFF2-40B4-BE49-F238E27FC236}">
                <a16:creationId xmlns:a16="http://schemas.microsoft.com/office/drawing/2014/main" id="{1FA3C309-BF7F-4B8C-906E-56895CB7AB84}"/>
              </a:ext>
            </a:extLst>
          </p:cNvPr>
          <p:cNvGrpSpPr/>
          <p:nvPr/>
        </p:nvGrpSpPr>
        <p:grpSpPr>
          <a:xfrm>
            <a:off x="917922" y="3598624"/>
            <a:ext cx="791483" cy="885198"/>
            <a:chOff x="1089805" y="3311148"/>
            <a:chExt cx="791483" cy="885198"/>
          </a:xfrm>
        </p:grpSpPr>
        <p:sp>
          <p:nvSpPr>
            <p:cNvPr id="77" name="Google Shape;1149;p45">
              <a:extLst>
                <a:ext uri="{FF2B5EF4-FFF2-40B4-BE49-F238E27FC236}">
                  <a16:creationId xmlns:a16="http://schemas.microsoft.com/office/drawing/2014/main" id="{0C5E815D-00FA-48A2-A90C-04F5E502DD82}"/>
                </a:ext>
              </a:extLst>
            </p:cNvPr>
            <p:cNvSpPr/>
            <p:nvPr/>
          </p:nvSpPr>
          <p:spPr>
            <a:xfrm>
              <a:off x="1174074" y="3390333"/>
              <a:ext cx="707214" cy="707577"/>
            </a:xfrm>
            <a:custGeom>
              <a:avLst/>
              <a:gdLst/>
              <a:ahLst/>
              <a:cxnLst/>
              <a:rect l="l" t="t" r="r" b="b"/>
              <a:pathLst>
                <a:path w="1947" h="1948" extrusionOk="0">
                  <a:moveTo>
                    <a:pt x="980" y="1"/>
                  </a:moveTo>
                  <a:cubicBezTo>
                    <a:pt x="438" y="1"/>
                    <a:pt x="0" y="435"/>
                    <a:pt x="0" y="981"/>
                  </a:cubicBezTo>
                  <a:cubicBezTo>
                    <a:pt x="0" y="1513"/>
                    <a:pt x="438" y="1947"/>
                    <a:pt x="980" y="1947"/>
                  </a:cubicBezTo>
                  <a:cubicBezTo>
                    <a:pt x="1512" y="1947"/>
                    <a:pt x="1946" y="1513"/>
                    <a:pt x="1946" y="981"/>
                  </a:cubicBezTo>
                  <a:cubicBezTo>
                    <a:pt x="1946" y="435"/>
                    <a:pt x="1512" y="1"/>
                    <a:pt x="980"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8" name="Google Shape;1150;p45">
              <a:extLst>
                <a:ext uri="{FF2B5EF4-FFF2-40B4-BE49-F238E27FC236}">
                  <a16:creationId xmlns:a16="http://schemas.microsoft.com/office/drawing/2014/main" id="{3A7CA623-D5CD-479F-B2CC-F1F65A0113BC}"/>
                </a:ext>
              </a:extLst>
            </p:cNvPr>
            <p:cNvSpPr/>
            <p:nvPr/>
          </p:nvSpPr>
          <p:spPr>
            <a:xfrm>
              <a:off x="1089805" y="3311148"/>
              <a:ext cx="554293" cy="885198"/>
            </a:xfrm>
            <a:custGeom>
              <a:avLst/>
              <a:gdLst/>
              <a:ahLst/>
              <a:cxnLst/>
              <a:rect l="l" t="t" r="r" b="b"/>
              <a:pathLst>
                <a:path w="1526" h="2437" extrusionOk="0">
                  <a:moveTo>
                    <a:pt x="1212" y="0"/>
                  </a:moveTo>
                  <a:cubicBezTo>
                    <a:pt x="532" y="0"/>
                    <a:pt x="0" y="545"/>
                    <a:pt x="0" y="1212"/>
                  </a:cubicBezTo>
                  <a:cubicBezTo>
                    <a:pt x="0" y="1894"/>
                    <a:pt x="532" y="2436"/>
                    <a:pt x="1212" y="2436"/>
                  </a:cubicBezTo>
                  <a:lnTo>
                    <a:pt x="1212" y="1525"/>
                  </a:lnTo>
                  <a:lnTo>
                    <a:pt x="1525" y="1212"/>
                  </a:lnTo>
                  <a:lnTo>
                    <a:pt x="1212" y="914"/>
                  </a:lnTo>
                  <a:lnTo>
                    <a:pt x="1212" y="0"/>
                  </a:ln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9" name="Google Shape;1158;p45">
              <a:extLst>
                <a:ext uri="{FF2B5EF4-FFF2-40B4-BE49-F238E27FC236}">
                  <a16:creationId xmlns:a16="http://schemas.microsoft.com/office/drawing/2014/main" id="{41ED4FB5-5CAC-420C-97D9-E6A0D3F4F9A6}"/>
                </a:ext>
              </a:extLst>
            </p:cNvPr>
            <p:cNvSpPr/>
            <p:nvPr/>
          </p:nvSpPr>
          <p:spPr>
            <a:xfrm>
              <a:off x="1323525" y="3549588"/>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03</a:t>
              </a:r>
              <a:endParaRPr dirty="0">
                <a:solidFill>
                  <a:schemeClr val="tx1"/>
                </a:solidFill>
                <a:latin typeface="Montserrat Black" panose="00000A00000000000000" pitchFamily="2" charset="0"/>
              </a:endParaRPr>
            </a:p>
          </p:txBody>
        </p:sp>
      </p:grpSp>
      <p:sp>
        <p:nvSpPr>
          <p:cNvPr id="80" name="TextBox 79">
            <a:extLst>
              <a:ext uri="{FF2B5EF4-FFF2-40B4-BE49-F238E27FC236}">
                <a16:creationId xmlns:a16="http://schemas.microsoft.com/office/drawing/2014/main" id="{B83D560E-1F85-41F2-BEF0-454E17A31699}"/>
              </a:ext>
            </a:extLst>
          </p:cNvPr>
          <p:cNvSpPr txBox="1"/>
          <p:nvPr/>
        </p:nvSpPr>
        <p:spPr>
          <a:xfrm>
            <a:off x="1858856" y="1942851"/>
            <a:ext cx="4730750" cy="309637"/>
          </a:xfrm>
          <a:prstGeom prst="rect">
            <a:avLst/>
          </a:prstGeom>
          <a:noFill/>
        </p:spPr>
        <p:txBody>
          <a:bodyPr wrap="square">
            <a:spAutoFit/>
          </a:bodyPr>
          <a:lstStyle/>
          <a:p>
            <a:pPr marR="0" lvl="0">
              <a:lnSpc>
                <a:spcPct val="107000"/>
              </a:lnSpc>
              <a:spcBef>
                <a:spcPts val="0"/>
              </a:spcBef>
              <a:spcAft>
                <a:spcPts val="800"/>
              </a:spcAft>
              <a:tabLst>
                <a:tab pos="457200" algn="l"/>
              </a:tabLst>
            </a:pP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r>
              <a:rPr lang="en-US"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manuelle</a:t>
            </a:r>
            <a:r>
              <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p>
        </p:txBody>
      </p:sp>
      <p:sp>
        <p:nvSpPr>
          <p:cNvPr id="81" name="TextBox 80">
            <a:extLst>
              <a:ext uri="{FF2B5EF4-FFF2-40B4-BE49-F238E27FC236}">
                <a16:creationId xmlns:a16="http://schemas.microsoft.com/office/drawing/2014/main" id="{DD7ACD32-084B-4225-8431-F96FA32D7FB3}"/>
              </a:ext>
            </a:extLst>
          </p:cNvPr>
          <p:cNvSpPr txBox="1"/>
          <p:nvPr/>
        </p:nvSpPr>
        <p:spPr>
          <a:xfrm>
            <a:off x="1793674" y="3925368"/>
            <a:ext cx="4730750" cy="309637"/>
          </a:xfrm>
          <a:prstGeom prst="rect">
            <a:avLst/>
          </a:prstGeom>
          <a:noFill/>
        </p:spPr>
        <p:txBody>
          <a:bodyPr wrap="square">
            <a:spAutoFit/>
          </a:bodyPr>
          <a:lstStyle/>
          <a:p>
            <a:pPr marR="0" lvl="0">
              <a:lnSpc>
                <a:spcPct val="107000"/>
              </a:lnSpc>
              <a:spcBef>
                <a:spcPts val="0"/>
              </a:spcBef>
              <a:spcAft>
                <a:spcPts val="800"/>
              </a:spcAft>
              <a:tabLst>
                <a:tab pos="457200" algn="l"/>
              </a:tabLst>
            </a:pPr>
            <a:r>
              <a:rPr lang="fr-FR"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 avec MongoDB Cloud Manager</a:t>
            </a:r>
            <a:r>
              <a:rPr lang="fr-FR"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endPar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82" name="TextBox 81">
            <a:extLst>
              <a:ext uri="{FF2B5EF4-FFF2-40B4-BE49-F238E27FC236}">
                <a16:creationId xmlns:a16="http://schemas.microsoft.com/office/drawing/2014/main" id="{448A6D74-5858-4490-ADBB-51D247FFB6E8}"/>
              </a:ext>
            </a:extLst>
          </p:cNvPr>
          <p:cNvSpPr txBox="1"/>
          <p:nvPr/>
        </p:nvSpPr>
        <p:spPr>
          <a:xfrm>
            <a:off x="1858856" y="2949405"/>
            <a:ext cx="4730750" cy="309637"/>
          </a:xfrm>
          <a:prstGeom prst="rect">
            <a:avLst/>
          </a:prstGeom>
          <a:noFill/>
        </p:spPr>
        <p:txBody>
          <a:bodyPr wrap="square">
            <a:spAutoFit/>
          </a:bodyPr>
          <a:lstStyle/>
          <a:p>
            <a:pPr marR="0" lvl="0">
              <a:lnSpc>
                <a:spcPct val="107000"/>
              </a:lnSpc>
              <a:spcBef>
                <a:spcPts val="0"/>
              </a:spcBef>
              <a:spcAft>
                <a:spcPts val="800"/>
              </a:spcAft>
              <a:tabLst>
                <a:tab pos="457200" algn="l"/>
              </a:tabLst>
            </a:pP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r>
              <a:rPr lang="en-US"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avec </a:t>
            </a: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mongodump</a:t>
            </a:r>
            <a:r>
              <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p>
        </p:txBody>
      </p:sp>
      <p:sp>
        <p:nvSpPr>
          <p:cNvPr id="36" name="Google Shape;194;p28">
            <a:extLst>
              <a:ext uri="{FF2B5EF4-FFF2-40B4-BE49-F238E27FC236}">
                <a16:creationId xmlns:a16="http://schemas.microsoft.com/office/drawing/2014/main" id="{1F617C60-1A5D-44D8-9361-AE654860ECE4}"/>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06</a:t>
            </a:r>
            <a:endParaRPr b="1" dirty="0">
              <a:solidFill>
                <a:schemeClr val="tx1"/>
              </a:solidFill>
              <a:latin typeface="Raleway" pitchFamily="2" charset="0"/>
            </a:endParaRPr>
          </a:p>
        </p:txBody>
      </p:sp>
    </p:spTree>
    <p:extLst>
      <p:ext uri="{BB962C8B-B14F-4D97-AF65-F5344CB8AC3E}">
        <p14:creationId xmlns:p14="http://schemas.microsoft.com/office/powerpoint/2010/main" val="62077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EDDBA839-101F-4BDF-87F2-19C10A800D3E}"/>
              </a:ext>
            </a:extLst>
          </p:cNvPr>
          <p:cNvSpPr txBox="1"/>
          <p:nvPr/>
        </p:nvSpPr>
        <p:spPr>
          <a:xfrm>
            <a:off x="243396" y="897212"/>
            <a:ext cx="4239704" cy="970137"/>
          </a:xfrm>
          <a:prstGeom prst="rect">
            <a:avLst/>
          </a:prstGeom>
          <a:noFill/>
        </p:spPr>
        <p:txBody>
          <a:bodyPr wrap="square">
            <a:spAutoFit/>
          </a:bodyPr>
          <a:lstStyle/>
          <a:p>
            <a:pPr>
              <a:lnSpc>
                <a:spcPct val="107000"/>
              </a:lnSpc>
              <a:spcAft>
                <a:spcPts val="800"/>
              </a:spcAft>
            </a:pPr>
            <a:r>
              <a:rPr lang="fr-FR"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3.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Mécanismes</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de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MongoDB</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66" name="Group 65">
            <a:extLst>
              <a:ext uri="{FF2B5EF4-FFF2-40B4-BE49-F238E27FC236}">
                <a16:creationId xmlns:a16="http://schemas.microsoft.com/office/drawing/2014/main" id="{46CFE023-FA31-4FF0-865B-46F590D502EF}"/>
              </a:ext>
            </a:extLst>
          </p:cNvPr>
          <p:cNvGrpSpPr/>
          <p:nvPr/>
        </p:nvGrpSpPr>
        <p:grpSpPr>
          <a:xfrm rot="5400000">
            <a:off x="4176258" y="1426929"/>
            <a:ext cx="791483" cy="880839"/>
            <a:chOff x="1089805" y="1382730"/>
            <a:chExt cx="791483" cy="880839"/>
          </a:xfrm>
        </p:grpSpPr>
        <p:sp>
          <p:nvSpPr>
            <p:cNvPr id="68" name="Google Shape;1145;p45">
              <a:extLst>
                <a:ext uri="{FF2B5EF4-FFF2-40B4-BE49-F238E27FC236}">
                  <a16:creationId xmlns:a16="http://schemas.microsoft.com/office/drawing/2014/main" id="{27D9FC4E-1955-48D9-A1A4-DFFCBEF9F063}"/>
                </a:ext>
              </a:extLst>
            </p:cNvPr>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69" name="Google Shape;1146;p45">
              <a:extLst>
                <a:ext uri="{FF2B5EF4-FFF2-40B4-BE49-F238E27FC236}">
                  <a16:creationId xmlns:a16="http://schemas.microsoft.com/office/drawing/2014/main" id="{993C0796-4217-4B46-B425-E5643532B7A1}"/>
                </a:ext>
              </a:extLst>
            </p:cNvPr>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Montserrat Black" panose="00000A00000000000000" pitchFamily="2" charset="0"/>
              </a:endParaRPr>
            </a:p>
          </p:txBody>
        </p:sp>
        <p:sp>
          <p:nvSpPr>
            <p:cNvPr id="70" name="Google Shape;1159;p45">
              <a:extLst>
                <a:ext uri="{FF2B5EF4-FFF2-40B4-BE49-F238E27FC236}">
                  <a16:creationId xmlns:a16="http://schemas.microsoft.com/office/drawing/2014/main" id="{0B9DF2FE-ACF9-4AC6-9563-ED1C776297C8}"/>
                </a:ext>
              </a:extLst>
            </p:cNvPr>
            <p:cNvSpPr/>
            <p:nvPr/>
          </p:nvSpPr>
          <p:spPr>
            <a:xfrm rot="16200000">
              <a:off x="1323525" y="160755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01</a:t>
              </a:r>
              <a:endParaRPr dirty="0">
                <a:solidFill>
                  <a:schemeClr val="tx1"/>
                </a:solidFill>
                <a:latin typeface="Montserrat Black" panose="00000A00000000000000" pitchFamily="2" charset="0"/>
              </a:endParaRPr>
            </a:p>
          </p:txBody>
        </p:sp>
      </p:grpSp>
      <p:grpSp>
        <p:nvGrpSpPr>
          <p:cNvPr id="71" name="Group 70">
            <a:extLst>
              <a:ext uri="{FF2B5EF4-FFF2-40B4-BE49-F238E27FC236}">
                <a16:creationId xmlns:a16="http://schemas.microsoft.com/office/drawing/2014/main" id="{566FC22B-BC61-466B-A728-FF8BE4BC5FE2}"/>
              </a:ext>
            </a:extLst>
          </p:cNvPr>
          <p:cNvGrpSpPr/>
          <p:nvPr/>
        </p:nvGrpSpPr>
        <p:grpSpPr>
          <a:xfrm>
            <a:off x="917920" y="2635143"/>
            <a:ext cx="796569" cy="879386"/>
            <a:chOff x="1089803" y="2347667"/>
            <a:chExt cx="796569" cy="879386"/>
          </a:xfrm>
        </p:grpSpPr>
        <p:sp>
          <p:nvSpPr>
            <p:cNvPr id="72" name="Google Shape;1147;p45">
              <a:extLst>
                <a:ext uri="{FF2B5EF4-FFF2-40B4-BE49-F238E27FC236}">
                  <a16:creationId xmlns:a16="http://schemas.microsoft.com/office/drawing/2014/main" id="{D556022B-94EB-4803-8DE1-4440024A5553}"/>
                </a:ext>
              </a:extLst>
            </p:cNvPr>
            <p:cNvSpPr/>
            <p:nvPr/>
          </p:nvSpPr>
          <p:spPr>
            <a:xfrm flipH="1">
              <a:off x="1178795" y="2446103"/>
              <a:ext cx="707577" cy="702855"/>
            </a:xfrm>
            <a:custGeom>
              <a:avLst/>
              <a:gdLst/>
              <a:ahLst/>
              <a:cxnLst/>
              <a:rect l="l" t="t" r="r" b="b"/>
              <a:pathLst>
                <a:path w="1948" h="1935" extrusionOk="0">
                  <a:moveTo>
                    <a:pt x="981" y="1"/>
                  </a:moveTo>
                  <a:cubicBezTo>
                    <a:pt x="435" y="1"/>
                    <a:pt x="1" y="435"/>
                    <a:pt x="1" y="968"/>
                  </a:cubicBezTo>
                  <a:cubicBezTo>
                    <a:pt x="1" y="1497"/>
                    <a:pt x="435" y="1934"/>
                    <a:pt x="981" y="1934"/>
                  </a:cubicBezTo>
                  <a:cubicBezTo>
                    <a:pt x="1510" y="1934"/>
                    <a:pt x="1947" y="1497"/>
                    <a:pt x="1947" y="968"/>
                  </a:cubicBezTo>
                  <a:cubicBezTo>
                    <a:pt x="1947" y="435"/>
                    <a:pt x="1510" y="1"/>
                    <a:pt x="981" y="1"/>
                  </a:cubicBez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3" name="Google Shape;1148;p45">
              <a:extLst>
                <a:ext uri="{FF2B5EF4-FFF2-40B4-BE49-F238E27FC236}">
                  <a16:creationId xmlns:a16="http://schemas.microsoft.com/office/drawing/2014/main" id="{709F4738-1B4A-4092-B64E-8326FD3952F0}"/>
                </a:ext>
              </a:extLst>
            </p:cNvPr>
            <p:cNvSpPr/>
            <p:nvPr/>
          </p:nvSpPr>
          <p:spPr>
            <a:xfrm flipH="1">
              <a:off x="1089803" y="2347667"/>
              <a:ext cx="554293" cy="879386"/>
            </a:xfrm>
            <a:custGeom>
              <a:avLst/>
              <a:gdLst/>
              <a:ahLst/>
              <a:cxnLst/>
              <a:rect l="l" t="t" r="r" b="b"/>
              <a:pathLst>
                <a:path w="1526" h="2421" extrusionOk="0">
                  <a:moveTo>
                    <a:pt x="314" y="1"/>
                  </a:moveTo>
                  <a:lnTo>
                    <a:pt x="314" y="899"/>
                  </a:lnTo>
                  <a:lnTo>
                    <a:pt x="0" y="1209"/>
                  </a:lnTo>
                  <a:lnTo>
                    <a:pt x="314" y="1523"/>
                  </a:lnTo>
                  <a:lnTo>
                    <a:pt x="314" y="2421"/>
                  </a:lnTo>
                  <a:cubicBezTo>
                    <a:pt x="980" y="2421"/>
                    <a:pt x="1525" y="1879"/>
                    <a:pt x="1525" y="1209"/>
                  </a:cubicBezTo>
                  <a:cubicBezTo>
                    <a:pt x="1525" y="543"/>
                    <a:pt x="980" y="1"/>
                    <a:pt x="314" y="1"/>
                  </a:cubicBezTo>
                  <a:close/>
                </a:path>
              </a:pathLst>
            </a:custGeom>
            <a:solidFill>
              <a:srgbClr val="84A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4" name="Google Shape;1160;p45">
              <a:extLst>
                <a:ext uri="{FF2B5EF4-FFF2-40B4-BE49-F238E27FC236}">
                  <a16:creationId xmlns:a16="http://schemas.microsoft.com/office/drawing/2014/main" id="{84039A0E-A76E-4B10-BA61-C0EB8B2985D6}"/>
                </a:ext>
              </a:extLst>
            </p:cNvPr>
            <p:cNvSpPr/>
            <p:nvPr/>
          </p:nvSpPr>
          <p:spPr>
            <a:xfrm>
              <a:off x="1328425" y="258320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tx1"/>
                  </a:solidFill>
                  <a:latin typeface="Montserrat Black" panose="00000A00000000000000" pitchFamily="2" charset="0"/>
                  <a:ea typeface="Fira Sans Extra Condensed Medium"/>
                  <a:cs typeface="Fira Sans Extra Condensed Medium"/>
                  <a:sym typeface="Fira Sans Extra Condensed Medium"/>
                </a:rPr>
                <a:t>02</a:t>
              </a:r>
              <a:endParaRPr>
                <a:solidFill>
                  <a:schemeClr val="tx1"/>
                </a:solidFill>
                <a:latin typeface="Montserrat Black" panose="00000A00000000000000" pitchFamily="2" charset="0"/>
              </a:endParaRPr>
            </a:p>
          </p:txBody>
        </p:sp>
      </p:grpSp>
      <p:grpSp>
        <p:nvGrpSpPr>
          <p:cNvPr id="75" name="Group 74">
            <a:extLst>
              <a:ext uri="{FF2B5EF4-FFF2-40B4-BE49-F238E27FC236}">
                <a16:creationId xmlns:a16="http://schemas.microsoft.com/office/drawing/2014/main" id="{1FA3C309-BF7F-4B8C-906E-56895CB7AB84}"/>
              </a:ext>
            </a:extLst>
          </p:cNvPr>
          <p:cNvGrpSpPr/>
          <p:nvPr/>
        </p:nvGrpSpPr>
        <p:grpSpPr>
          <a:xfrm>
            <a:off x="917922" y="3598624"/>
            <a:ext cx="791483" cy="885198"/>
            <a:chOff x="1089805" y="3311148"/>
            <a:chExt cx="791483" cy="885198"/>
          </a:xfrm>
        </p:grpSpPr>
        <p:sp>
          <p:nvSpPr>
            <p:cNvPr id="77" name="Google Shape;1149;p45">
              <a:extLst>
                <a:ext uri="{FF2B5EF4-FFF2-40B4-BE49-F238E27FC236}">
                  <a16:creationId xmlns:a16="http://schemas.microsoft.com/office/drawing/2014/main" id="{0C5E815D-00FA-48A2-A90C-04F5E502DD82}"/>
                </a:ext>
              </a:extLst>
            </p:cNvPr>
            <p:cNvSpPr/>
            <p:nvPr/>
          </p:nvSpPr>
          <p:spPr>
            <a:xfrm>
              <a:off x="1174074" y="3390333"/>
              <a:ext cx="707214" cy="707577"/>
            </a:xfrm>
            <a:custGeom>
              <a:avLst/>
              <a:gdLst/>
              <a:ahLst/>
              <a:cxnLst/>
              <a:rect l="l" t="t" r="r" b="b"/>
              <a:pathLst>
                <a:path w="1947" h="1948" extrusionOk="0">
                  <a:moveTo>
                    <a:pt x="980" y="1"/>
                  </a:moveTo>
                  <a:cubicBezTo>
                    <a:pt x="438" y="1"/>
                    <a:pt x="0" y="435"/>
                    <a:pt x="0" y="981"/>
                  </a:cubicBezTo>
                  <a:cubicBezTo>
                    <a:pt x="0" y="1513"/>
                    <a:pt x="438" y="1947"/>
                    <a:pt x="980" y="1947"/>
                  </a:cubicBezTo>
                  <a:cubicBezTo>
                    <a:pt x="1512" y="1947"/>
                    <a:pt x="1946" y="1513"/>
                    <a:pt x="1946" y="981"/>
                  </a:cubicBezTo>
                  <a:cubicBezTo>
                    <a:pt x="1946" y="435"/>
                    <a:pt x="1512" y="1"/>
                    <a:pt x="980"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8" name="Google Shape;1150;p45">
              <a:extLst>
                <a:ext uri="{FF2B5EF4-FFF2-40B4-BE49-F238E27FC236}">
                  <a16:creationId xmlns:a16="http://schemas.microsoft.com/office/drawing/2014/main" id="{3A7CA623-D5CD-479F-B2CC-F1F65A0113BC}"/>
                </a:ext>
              </a:extLst>
            </p:cNvPr>
            <p:cNvSpPr/>
            <p:nvPr/>
          </p:nvSpPr>
          <p:spPr>
            <a:xfrm>
              <a:off x="1089805" y="3311148"/>
              <a:ext cx="554293" cy="885198"/>
            </a:xfrm>
            <a:custGeom>
              <a:avLst/>
              <a:gdLst/>
              <a:ahLst/>
              <a:cxnLst/>
              <a:rect l="l" t="t" r="r" b="b"/>
              <a:pathLst>
                <a:path w="1526" h="2437" extrusionOk="0">
                  <a:moveTo>
                    <a:pt x="1212" y="0"/>
                  </a:moveTo>
                  <a:cubicBezTo>
                    <a:pt x="532" y="0"/>
                    <a:pt x="0" y="545"/>
                    <a:pt x="0" y="1212"/>
                  </a:cubicBezTo>
                  <a:cubicBezTo>
                    <a:pt x="0" y="1894"/>
                    <a:pt x="532" y="2436"/>
                    <a:pt x="1212" y="2436"/>
                  </a:cubicBezTo>
                  <a:lnTo>
                    <a:pt x="1212" y="1525"/>
                  </a:lnTo>
                  <a:lnTo>
                    <a:pt x="1525" y="1212"/>
                  </a:lnTo>
                  <a:lnTo>
                    <a:pt x="1212" y="914"/>
                  </a:lnTo>
                  <a:lnTo>
                    <a:pt x="1212" y="0"/>
                  </a:ln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9" name="Google Shape;1158;p45">
              <a:extLst>
                <a:ext uri="{FF2B5EF4-FFF2-40B4-BE49-F238E27FC236}">
                  <a16:creationId xmlns:a16="http://schemas.microsoft.com/office/drawing/2014/main" id="{41ED4FB5-5CAC-420C-97D9-E6A0D3F4F9A6}"/>
                </a:ext>
              </a:extLst>
            </p:cNvPr>
            <p:cNvSpPr/>
            <p:nvPr/>
          </p:nvSpPr>
          <p:spPr>
            <a:xfrm>
              <a:off x="1323525" y="3549588"/>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03</a:t>
              </a:r>
              <a:endParaRPr dirty="0">
                <a:solidFill>
                  <a:schemeClr val="tx1"/>
                </a:solidFill>
                <a:latin typeface="Montserrat Black" panose="00000A00000000000000" pitchFamily="2" charset="0"/>
              </a:endParaRPr>
            </a:p>
          </p:txBody>
        </p:sp>
      </p:grpSp>
      <p:sp>
        <p:nvSpPr>
          <p:cNvPr id="80" name="TextBox 79">
            <a:extLst>
              <a:ext uri="{FF2B5EF4-FFF2-40B4-BE49-F238E27FC236}">
                <a16:creationId xmlns:a16="http://schemas.microsoft.com/office/drawing/2014/main" id="{B83D560E-1F85-41F2-BEF0-454E17A31699}"/>
              </a:ext>
            </a:extLst>
          </p:cNvPr>
          <p:cNvSpPr txBox="1"/>
          <p:nvPr/>
        </p:nvSpPr>
        <p:spPr>
          <a:xfrm>
            <a:off x="3317700" y="2423942"/>
            <a:ext cx="2527850" cy="309637"/>
          </a:xfrm>
          <a:prstGeom prst="rect">
            <a:avLst/>
          </a:prstGeom>
          <a:noFill/>
        </p:spPr>
        <p:txBody>
          <a:bodyPr wrap="square">
            <a:spAutoFit/>
          </a:bodyPr>
          <a:lstStyle/>
          <a:p>
            <a:pPr marR="0" lvl="0">
              <a:lnSpc>
                <a:spcPct val="107000"/>
              </a:lnSpc>
              <a:spcBef>
                <a:spcPts val="0"/>
              </a:spcBef>
              <a:spcAft>
                <a:spcPts val="800"/>
              </a:spcAft>
              <a:tabLst>
                <a:tab pos="457200" algn="l"/>
              </a:tabLst>
            </a:pP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r>
              <a:rPr lang="en-US"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manuelle</a:t>
            </a:r>
            <a:r>
              <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p>
        </p:txBody>
      </p:sp>
      <p:sp>
        <p:nvSpPr>
          <p:cNvPr id="37" name="TextBox 36">
            <a:extLst>
              <a:ext uri="{FF2B5EF4-FFF2-40B4-BE49-F238E27FC236}">
                <a16:creationId xmlns:a16="http://schemas.microsoft.com/office/drawing/2014/main" id="{45ED41A9-5F6A-4BA3-841C-83429351F4B6}"/>
              </a:ext>
            </a:extLst>
          </p:cNvPr>
          <p:cNvSpPr txBox="1"/>
          <p:nvPr/>
        </p:nvSpPr>
        <p:spPr>
          <a:xfrm>
            <a:off x="1858856" y="2793037"/>
            <a:ext cx="5831934" cy="1312026"/>
          </a:xfrm>
          <a:prstGeom prst="rect">
            <a:avLst/>
          </a:prstGeom>
          <a:noFill/>
        </p:spPr>
        <p:txBody>
          <a:bodyPr wrap="square">
            <a:spAutoFit/>
          </a:bodyPr>
          <a:lstStyle/>
          <a:p>
            <a:pPr marL="285750" indent="-285750">
              <a:spcBef>
                <a:spcPts val="0"/>
              </a:spcBef>
              <a:spcAft>
                <a:spcPts val="0"/>
              </a:spcAft>
              <a:buSzPct val="105000"/>
              <a:buFont typeface="Arial" panose="020B0604020202020204" pitchFamily="34" charset="0"/>
              <a:buChar char="•"/>
            </a:pP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07000"/>
              </a:lnSpc>
              <a:spcBef>
                <a:spcPts val="0"/>
              </a:spcBef>
              <a:spcAft>
                <a:spcPts val="800"/>
              </a:spcAft>
              <a:buSzPct val="105000"/>
              <a:buFont typeface="Arial" panose="020B0604020202020204" pitchFamily="34" charset="0"/>
              <a:buChar char="•"/>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Simple à utiliser pour des sauvegardes rapides.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07000"/>
              </a:lnSpc>
              <a:spcBef>
                <a:spcPts val="0"/>
              </a:spcBef>
              <a:spcAft>
                <a:spcPts val="800"/>
              </a:spcAft>
              <a:buSzPct val="105000"/>
              <a:buFont typeface="Arial" panose="020B0604020202020204" pitchFamily="34" charset="0"/>
              <a:buChar char="•"/>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Ne garantit pas la cohérence des données.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07000"/>
              </a:lnSpc>
              <a:spcBef>
                <a:spcPts val="0"/>
              </a:spcBef>
              <a:spcAft>
                <a:spcPts val="800"/>
              </a:spcAft>
              <a:buSzPct val="105000"/>
              <a:buFont typeface="Arial" panose="020B0604020202020204" pitchFamily="34" charset="0"/>
              <a:buChar char="•"/>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Peut consommer beaucoup d’espace disque.</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aphicFrame>
        <p:nvGraphicFramePr>
          <p:cNvPr id="39" name="Google Shape;462;p63">
            <a:extLst>
              <a:ext uri="{FF2B5EF4-FFF2-40B4-BE49-F238E27FC236}">
                <a16:creationId xmlns:a16="http://schemas.microsoft.com/office/drawing/2014/main" id="{10613A81-2394-4FAE-A80F-934F22431E34}"/>
              </a:ext>
            </a:extLst>
          </p:cNvPr>
          <p:cNvGraphicFramePr/>
          <p:nvPr>
            <p:extLst>
              <p:ext uri="{D42A27DB-BD31-4B8C-83A1-F6EECF244321}">
                <p14:modId xmlns:p14="http://schemas.microsoft.com/office/powerpoint/2010/main" val="712308954"/>
              </p:ext>
            </p:extLst>
          </p:nvPr>
        </p:nvGraphicFramePr>
        <p:xfrm>
          <a:off x="9235440" y="3239639"/>
          <a:ext cx="6694146" cy="298809"/>
        </p:xfrm>
        <a:graphic>
          <a:graphicData uri="http://schemas.openxmlformats.org/drawingml/2006/table">
            <a:tbl>
              <a:tblPr>
                <a:tableStyleId>{327F97BB-C833-4FB7-BDE5-3F7075034690}</a:tableStyleId>
              </a:tblPr>
              <a:tblGrid>
                <a:gridCol w="6694146">
                  <a:extLst>
                    <a:ext uri="{9D8B030D-6E8A-4147-A177-3AD203B41FA5}">
                      <a16:colId xmlns:a16="http://schemas.microsoft.com/office/drawing/2014/main" val="20000"/>
                    </a:ext>
                  </a:extLst>
                </a:gridCol>
              </a:tblGrid>
              <a:tr h="298809">
                <a:tc>
                  <a:txBody>
                    <a:bodyPr/>
                    <a:lstStyle/>
                    <a:p>
                      <a:pPr marL="0" marR="0" lvl="0" indent="0" algn="ctr" rtl="0">
                        <a:lnSpc>
                          <a:spcPct val="100000"/>
                        </a:lnSpc>
                        <a:spcBef>
                          <a:spcPts val="0"/>
                        </a:spcBef>
                        <a:spcAft>
                          <a:spcPts val="0"/>
                        </a:spcAft>
                        <a:buClr>
                          <a:srgbClr val="000000"/>
                        </a:buClr>
                        <a:buSzPts val="1400"/>
                        <a:buFont typeface="Arial"/>
                        <a:buNone/>
                      </a:pPr>
                      <a:r>
                        <a:rPr lang="fr-FR" sz="1200" b="1" u="none" strike="noStrike" cap="none" dirty="0" err="1">
                          <a:solidFill>
                            <a:schemeClr val="tx1"/>
                          </a:solidFill>
                          <a:sym typeface="Arial"/>
                        </a:rPr>
                        <a:t>mongodump</a:t>
                      </a:r>
                      <a:r>
                        <a:rPr lang="fr-FR" sz="1200" b="1" u="none" strike="noStrike" cap="none" dirty="0">
                          <a:solidFill>
                            <a:schemeClr val="tx1"/>
                          </a:solidFill>
                          <a:sym typeface="Arial"/>
                        </a:rPr>
                        <a:t> --</a:t>
                      </a:r>
                      <a:r>
                        <a:rPr lang="fr-FR" sz="1200" b="1" u="none" strike="noStrike" cap="none" dirty="0" err="1">
                          <a:solidFill>
                            <a:schemeClr val="tx1"/>
                          </a:solidFill>
                          <a:sym typeface="Arial"/>
                        </a:rPr>
                        <a:t>db</a:t>
                      </a:r>
                      <a:r>
                        <a:rPr lang="fr-FR" sz="1200" b="1" u="none" strike="noStrike" cap="none" dirty="0">
                          <a:solidFill>
                            <a:schemeClr val="tx1"/>
                          </a:solidFill>
                          <a:sym typeface="Arial"/>
                        </a:rPr>
                        <a:t> &lt;</a:t>
                      </a:r>
                      <a:r>
                        <a:rPr lang="fr-FR" sz="1200" b="1" u="none" strike="noStrike" cap="none" dirty="0" err="1">
                          <a:solidFill>
                            <a:schemeClr val="tx1"/>
                          </a:solidFill>
                          <a:sym typeface="Arial"/>
                        </a:rPr>
                        <a:t>nom_de_la_base_de_données</a:t>
                      </a:r>
                      <a:r>
                        <a:rPr lang="fr-FR" sz="1200" b="1" u="none" strike="noStrike" cap="none" dirty="0">
                          <a:solidFill>
                            <a:schemeClr val="tx1"/>
                          </a:solidFill>
                          <a:sym typeface="Arial"/>
                        </a:rPr>
                        <a:t>&gt; --out &lt;</a:t>
                      </a:r>
                      <a:r>
                        <a:rPr lang="fr-FR" sz="1200" b="1" u="none" strike="noStrike" cap="none" dirty="0" err="1">
                          <a:solidFill>
                            <a:schemeClr val="tx1"/>
                          </a:solidFill>
                          <a:sym typeface="Arial"/>
                        </a:rPr>
                        <a:t>répertoire_de_sauvegarde</a:t>
                      </a:r>
                      <a:r>
                        <a:rPr lang="fr-FR" sz="1200" b="1" u="none" strike="noStrike" cap="none" dirty="0">
                          <a:solidFill>
                            <a:schemeClr val="tx1"/>
                          </a:solidFill>
                          <a:sym typeface="Arial"/>
                        </a:rPr>
                        <a:t>&gt;</a:t>
                      </a:r>
                      <a:endParaRPr sz="1200" b="1"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Arial"/>
                      </a:endParaRPr>
                    </a:p>
                  </a:txBody>
                  <a:tcPr marL="152400" marR="152400" marT="45725" marB="45725"/>
                </a:tc>
                <a:extLst>
                  <a:ext uri="{0D108BD9-81ED-4DB2-BD59-A6C34878D82A}">
                    <a16:rowId xmlns:a16="http://schemas.microsoft.com/office/drawing/2014/main" val="10000"/>
                  </a:ext>
                </a:extLst>
              </a:tr>
            </a:tbl>
          </a:graphicData>
        </a:graphic>
      </p:graphicFrame>
      <p:sp>
        <p:nvSpPr>
          <p:cNvPr id="19" name="Google Shape;194;p28">
            <a:extLst>
              <a:ext uri="{FF2B5EF4-FFF2-40B4-BE49-F238E27FC236}">
                <a16:creationId xmlns:a16="http://schemas.microsoft.com/office/drawing/2014/main" id="{DCCBADCC-1FFB-4877-9A24-7AF4600B0BDD}"/>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07</a:t>
            </a:r>
            <a:endParaRPr b="1" dirty="0">
              <a:solidFill>
                <a:schemeClr val="tx1"/>
              </a:solidFill>
              <a:latin typeface="Raleway" pitchFamily="2" charset="0"/>
            </a:endParaRPr>
          </a:p>
        </p:txBody>
      </p:sp>
    </p:spTree>
    <p:extLst>
      <p:ext uri="{BB962C8B-B14F-4D97-AF65-F5344CB8AC3E}">
        <p14:creationId xmlns:p14="http://schemas.microsoft.com/office/powerpoint/2010/main" val="3496483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EDDBA839-101F-4BDF-87F2-19C10A800D3E}"/>
              </a:ext>
            </a:extLst>
          </p:cNvPr>
          <p:cNvSpPr txBox="1"/>
          <p:nvPr/>
        </p:nvSpPr>
        <p:spPr>
          <a:xfrm>
            <a:off x="243396" y="897212"/>
            <a:ext cx="4239704" cy="970137"/>
          </a:xfrm>
          <a:prstGeom prst="rect">
            <a:avLst/>
          </a:prstGeom>
          <a:noFill/>
        </p:spPr>
        <p:txBody>
          <a:bodyPr wrap="square">
            <a:spAutoFit/>
          </a:bodyPr>
          <a:lstStyle/>
          <a:p>
            <a:pPr>
              <a:lnSpc>
                <a:spcPct val="107000"/>
              </a:lnSpc>
              <a:spcAft>
                <a:spcPts val="800"/>
              </a:spcAft>
            </a:pPr>
            <a:r>
              <a:rPr lang="fr-FR"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3.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Mécanismes</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de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MongoDB</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66" name="Group 65">
            <a:extLst>
              <a:ext uri="{FF2B5EF4-FFF2-40B4-BE49-F238E27FC236}">
                <a16:creationId xmlns:a16="http://schemas.microsoft.com/office/drawing/2014/main" id="{46CFE023-FA31-4FF0-865B-46F590D502EF}"/>
              </a:ext>
            </a:extLst>
          </p:cNvPr>
          <p:cNvGrpSpPr/>
          <p:nvPr/>
        </p:nvGrpSpPr>
        <p:grpSpPr>
          <a:xfrm>
            <a:off x="917922" y="1670206"/>
            <a:ext cx="791483" cy="880839"/>
            <a:chOff x="1089805" y="1382730"/>
            <a:chExt cx="791483" cy="880839"/>
          </a:xfrm>
        </p:grpSpPr>
        <p:sp>
          <p:nvSpPr>
            <p:cNvPr id="68" name="Google Shape;1145;p45">
              <a:extLst>
                <a:ext uri="{FF2B5EF4-FFF2-40B4-BE49-F238E27FC236}">
                  <a16:creationId xmlns:a16="http://schemas.microsoft.com/office/drawing/2014/main" id="{27D9FC4E-1955-48D9-A1A4-DFFCBEF9F063}"/>
                </a:ext>
              </a:extLst>
            </p:cNvPr>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69" name="Google Shape;1146;p45">
              <a:extLst>
                <a:ext uri="{FF2B5EF4-FFF2-40B4-BE49-F238E27FC236}">
                  <a16:creationId xmlns:a16="http://schemas.microsoft.com/office/drawing/2014/main" id="{993C0796-4217-4B46-B425-E5643532B7A1}"/>
                </a:ext>
              </a:extLst>
            </p:cNvPr>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Montserrat Black" panose="00000A00000000000000" pitchFamily="2" charset="0"/>
              </a:endParaRPr>
            </a:p>
          </p:txBody>
        </p:sp>
        <p:sp>
          <p:nvSpPr>
            <p:cNvPr id="70" name="Google Shape;1159;p45">
              <a:extLst>
                <a:ext uri="{FF2B5EF4-FFF2-40B4-BE49-F238E27FC236}">
                  <a16:creationId xmlns:a16="http://schemas.microsoft.com/office/drawing/2014/main" id="{0B9DF2FE-ACF9-4AC6-9563-ED1C776297C8}"/>
                </a:ext>
              </a:extLst>
            </p:cNvPr>
            <p:cNvSpPr/>
            <p:nvPr/>
          </p:nvSpPr>
          <p:spPr>
            <a:xfrm>
              <a:off x="1323525" y="160755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01</a:t>
              </a:r>
              <a:endParaRPr dirty="0">
                <a:solidFill>
                  <a:schemeClr val="tx1"/>
                </a:solidFill>
                <a:latin typeface="Montserrat Black" panose="00000A00000000000000" pitchFamily="2" charset="0"/>
              </a:endParaRPr>
            </a:p>
          </p:txBody>
        </p:sp>
      </p:grpSp>
      <p:grpSp>
        <p:nvGrpSpPr>
          <p:cNvPr id="71" name="Group 70">
            <a:extLst>
              <a:ext uri="{FF2B5EF4-FFF2-40B4-BE49-F238E27FC236}">
                <a16:creationId xmlns:a16="http://schemas.microsoft.com/office/drawing/2014/main" id="{566FC22B-BC61-466B-A728-FF8BE4BC5FE2}"/>
              </a:ext>
            </a:extLst>
          </p:cNvPr>
          <p:cNvGrpSpPr/>
          <p:nvPr/>
        </p:nvGrpSpPr>
        <p:grpSpPr>
          <a:xfrm rot="16200000">
            <a:off x="4169085" y="1029371"/>
            <a:ext cx="796569" cy="879386"/>
            <a:chOff x="1089803" y="2347667"/>
            <a:chExt cx="796569" cy="879386"/>
          </a:xfrm>
        </p:grpSpPr>
        <p:sp>
          <p:nvSpPr>
            <p:cNvPr id="72" name="Google Shape;1147;p45">
              <a:extLst>
                <a:ext uri="{FF2B5EF4-FFF2-40B4-BE49-F238E27FC236}">
                  <a16:creationId xmlns:a16="http://schemas.microsoft.com/office/drawing/2014/main" id="{D556022B-94EB-4803-8DE1-4440024A5553}"/>
                </a:ext>
              </a:extLst>
            </p:cNvPr>
            <p:cNvSpPr/>
            <p:nvPr/>
          </p:nvSpPr>
          <p:spPr>
            <a:xfrm flipH="1">
              <a:off x="1178795" y="2446103"/>
              <a:ext cx="707577" cy="702855"/>
            </a:xfrm>
            <a:custGeom>
              <a:avLst/>
              <a:gdLst/>
              <a:ahLst/>
              <a:cxnLst/>
              <a:rect l="l" t="t" r="r" b="b"/>
              <a:pathLst>
                <a:path w="1948" h="1935" extrusionOk="0">
                  <a:moveTo>
                    <a:pt x="981" y="1"/>
                  </a:moveTo>
                  <a:cubicBezTo>
                    <a:pt x="435" y="1"/>
                    <a:pt x="1" y="435"/>
                    <a:pt x="1" y="968"/>
                  </a:cubicBezTo>
                  <a:cubicBezTo>
                    <a:pt x="1" y="1497"/>
                    <a:pt x="435" y="1934"/>
                    <a:pt x="981" y="1934"/>
                  </a:cubicBezTo>
                  <a:cubicBezTo>
                    <a:pt x="1510" y="1934"/>
                    <a:pt x="1947" y="1497"/>
                    <a:pt x="1947" y="968"/>
                  </a:cubicBezTo>
                  <a:cubicBezTo>
                    <a:pt x="1947" y="435"/>
                    <a:pt x="1510" y="1"/>
                    <a:pt x="981" y="1"/>
                  </a:cubicBez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3" name="Google Shape;1148;p45">
              <a:extLst>
                <a:ext uri="{FF2B5EF4-FFF2-40B4-BE49-F238E27FC236}">
                  <a16:creationId xmlns:a16="http://schemas.microsoft.com/office/drawing/2014/main" id="{709F4738-1B4A-4092-B64E-8326FD3952F0}"/>
                </a:ext>
              </a:extLst>
            </p:cNvPr>
            <p:cNvSpPr/>
            <p:nvPr/>
          </p:nvSpPr>
          <p:spPr>
            <a:xfrm flipH="1">
              <a:off x="1089803" y="2347667"/>
              <a:ext cx="554293" cy="879386"/>
            </a:xfrm>
            <a:custGeom>
              <a:avLst/>
              <a:gdLst/>
              <a:ahLst/>
              <a:cxnLst/>
              <a:rect l="l" t="t" r="r" b="b"/>
              <a:pathLst>
                <a:path w="1526" h="2421" extrusionOk="0">
                  <a:moveTo>
                    <a:pt x="314" y="1"/>
                  </a:moveTo>
                  <a:lnTo>
                    <a:pt x="314" y="899"/>
                  </a:lnTo>
                  <a:lnTo>
                    <a:pt x="0" y="1209"/>
                  </a:lnTo>
                  <a:lnTo>
                    <a:pt x="314" y="1523"/>
                  </a:lnTo>
                  <a:lnTo>
                    <a:pt x="314" y="2421"/>
                  </a:lnTo>
                  <a:cubicBezTo>
                    <a:pt x="980" y="2421"/>
                    <a:pt x="1525" y="1879"/>
                    <a:pt x="1525" y="1209"/>
                  </a:cubicBezTo>
                  <a:cubicBezTo>
                    <a:pt x="1525" y="543"/>
                    <a:pt x="980" y="1"/>
                    <a:pt x="314" y="1"/>
                  </a:cubicBezTo>
                  <a:close/>
                </a:path>
              </a:pathLst>
            </a:custGeom>
            <a:solidFill>
              <a:srgbClr val="84A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4" name="Google Shape;1160;p45">
              <a:extLst>
                <a:ext uri="{FF2B5EF4-FFF2-40B4-BE49-F238E27FC236}">
                  <a16:creationId xmlns:a16="http://schemas.microsoft.com/office/drawing/2014/main" id="{84039A0E-A76E-4B10-BA61-C0EB8B2985D6}"/>
                </a:ext>
              </a:extLst>
            </p:cNvPr>
            <p:cNvSpPr/>
            <p:nvPr/>
          </p:nvSpPr>
          <p:spPr>
            <a:xfrm rot="5400000">
              <a:off x="1328425" y="2583201"/>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02</a:t>
              </a:r>
              <a:endParaRPr dirty="0">
                <a:solidFill>
                  <a:schemeClr val="tx1"/>
                </a:solidFill>
                <a:latin typeface="Montserrat Black" panose="00000A00000000000000" pitchFamily="2" charset="0"/>
              </a:endParaRPr>
            </a:p>
          </p:txBody>
        </p:sp>
      </p:grpSp>
      <p:grpSp>
        <p:nvGrpSpPr>
          <p:cNvPr id="75" name="Group 74">
            <a:extLst>
              <a:ext uri="{FF2B5EF4-FFF2-40B4-BE49-F238E27FC236}">
                <a16:creationId xmlns:a16="http://schemas.microsoft.com/office/drawing/2014/main" id="{1FA3C309-BF7F-4B8C-906E-56895CB7AB84}"/>
              </a:ext>
            </a:extLst>
          </p:cNvPr>
          <p:cNvGrpSpPr/>
          <p:nvPr/>
        </p:nvGrpSpPr>
        <p:grpSpPr>
          <a:xfrm>
            <a:off x="917922" y="3598624"/>
            <a:ext cx="791483" cy="885198"/>
            <a:chOff x="1089805" y="3311148"/>
            <a:chExt cx="791483" cy="885198"/>
          </a:xfrm>
        </p:grpSpPr>
        <p:sp>
          <p:nvSpPr>
            <p:cNvPr id="77" name="Google Shape;1149;p45">
              <a:extLst>
                <a:ext uri="{FF2B5EF4-FFF2-40B4-BE49-F238E27FC236}">
                  <a16:creationId xmlns:a16="http://schemas.microsoft.com/office/drawing/2014/main" id="{0C5E815D-00FA-48A2-A90C-04F5E502DD82}"/>
                </a:ext>
              </a:extLst>
            </p:cNvPr>
            <p:cNvSpPr/>
            <p:nvPr/>
          </p:nvSpPr>
          <p:spPr>
            <a:xfrm>
              <a:off x="1174074" y="3390333"/>
              <a:ext cx="707214" cy="707577"/>
            </a:xfrm>
            <a:custGeom>
              <a:avLst/>
              <a:gdLst/>
              <a:ahLst/>
              <a:cxnLst/>
              <a:rect l="l" t="t" r="r" b="b"/>
              <a:pathLst>
                <a:path w="1947" h="1948" extrusionOk="0">
                  <a:moveTo>
                    <a:pt x="980" y="1"/>
                  </a:moveTo>
                  <a:cubicBezTo>
                    <a:pt x="438" y="1"/>
                    <a:pt x="0" y="435"/>
                    <a:pt x="0" y="981"/>
                  </a:cubicBezTo>
                  <a:cubicBezTo>
                    <a:pt x="0" y="1513"/>
                    <a:pt x="438" y="1947"/>
                    <a:pt x="980" y="1947"/>
                  </a:cubicBezTo>
                  <a:cubicBezTo>
                    <a:pt x="1512" y="1947"/>
                    <a:pt x="1946" y="1513"/>
                    <a:pt x="1946" y="981"/>
                  </a:cubicBezTo>
                  <a:cubicBezTo>
                    <a:pt x="1946" y="435"/>
                    <a:pt x="1512" y="1"/>
                    <a:pt x="980"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8" name="Google Shape;1150;p45">
              <a:extLst>
                <a:ext uri="{FF2B5EF4-FFF2-40B4-BE49-F238E27FC236}">
                  <a16:creationId xmlns:a16="http://schemas.microsoft.com/office/drawing/2014/main" id="{3A7CA623-D5CD-479F-B2CC-F1F65A0113BC}"/>
                </a:ext>
              </a:extLst>
            </p:cNvPr>
            <p:cNvSpPr/>
            <p:nvPr/>
          </p:nvSpPr>
          <p:spPr>
            <a:xfrm>
              <a:off x="1089805" y="3311148"/>
              <a:ext cx="554293" cy="885198"/>
            </a:xfrm>
            <a:custGeom>
              <a:avLst/>
              <a:gdLst/>
              <a:ahLst/>
              <a:cxnLst/>
              <a:rect l="l" t="t" r="r" b="b"/>
              <a:pathLst>
                <a:path w="1526" h="2437" extrusionOk="0">
                  <a:moveTo>
                    <a:pt x="1212" y="0"/>
                  </a:moveTo>
                  <a:cubicBezTo>
                    <a:pt x="532" y="0"/>
                    <a:pt x="0" y="545"/>
                    <a:pt x="0" y="1212"/>
                  </a:cubicBezTo>
                  <a:cubicBezTo>
                    <a:pt x="0" y="1894"/>
                    <a:pt x="532" y="2436"/>
                    <a:pt x="1212" y="2436"/>
                  </a:cubicBezTo>
                  <a:lnTo>
                    <a:pt x="1212" y="1525"/>
                  </a:lnTo>
                  <a:lnTo>
                    <a:pt x="1525" y="1212"/>
                  </a:lnTo>
                  <a:lnTo>
                    <a:pt x="1212" y="914"/>
                  </a:lnTo>
                  <a:lnTo>
                    <a:pt x="1212" y="0"/>
                  </a:ln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9" name="Google Shape;1158;p45">
              <a:extLst>
                <a:ext uri="{FF2B5EF4-FFF2-40B4-BE49-F238E27FC236}">
                  <a16:creationId xmlns:a16="http://schemas.microsoft.com/office/drawing/2014/main" id="{41ED4FB5-5CAC-420C-97D9-E6A0D3F4F9A6}"/>
                </a:ext>
              </a:extLst>
            </p:cNvPr>
            <p:cNvSpPr/>
            <p:nvPr/>
          </p:nvSpPr>
          <p:spPr>
            <a:xfrm>
              <a:off x="1323525" y="3549588"/>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03</a:t>
              </a:r>
              <a:endParaRPr dirty="0">
                <a:solidFill>
                  <a:schemeClr val="tx1"/>
                </a:solidFill>
                <a:latin typeface="Montserrat Black" panose="00000A00000000000000" pitchFamily="2" charset="0"/>
              </a:endParaRPr>
            </a:p>
          </p:txBody>
        </p:sp>
      </p:grpSp>
      <p:sp>
        <p:nvSpPr>
          <p:cNvPr id="82" name="TextBox 81">
            <a:extLst>
              <a:ext uri="{FF2B5EF4-FFF2-40B4-BE49-F238E27FC236}">
                <a16:creationId xmlns:a16="http://schemas.microsoft.com/office/drawing/2014/main" id="{448A6D74-5858-4490-ADBB-51D247FFB6E8}"/>
              </a:ext>
            </a:extLst>
          </p:cNvPr>
          <p:cNvSpPr txBox="1"/>
          <p:nvPr/>
        </p:nvSpPr>
        <p:spPr>
          <a:xfrm>
            <a:off x="2947448" y="1928004"/>
            <a:ext cx="4730750" cy="309637"/>
          </a:xfrm>
          <a:prstGeom prst="rect">
            <a:avLst/>
          </a:prstGeom>
          <a:noFill/>
        </p:spPr>
        <p:txBody>
          <a:bodyPr wrap="square">
            <a:spAutoFit/>
          </a:bodyPr>
          <a:lstStyle/>
          <a:p>
            <a:pPr marR="0" lvl="0">
              <a:lnSpc>
                <a:spcPct val="107000"/>
              </a:lnSpc>
              <a:spcBef>
                <a:spcPts val="0"/>
              </a:spcBef>
              <a:spcAft>
                <a:spcPts val="800"/>
              </a:spcAft>
              <a:tabLst>
                <a:tab pos="457200" algn="l"/>
              </a:tabLst>
            </a:pP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r>
              <a:rPr lang="en-US"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avec </a:t>
            </a: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mongodump</a:t>
            </a:r>
            <a:r>
              <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p>
        </p:txBody>
      </p:sp>
      <p:sp>
        <p:nvSpPr>
          <p:cNvPr id="22" name="TextBox 21">
            <a:extLst>
              <a:ext uri="{FF2B5EF4-FFF2-40B4-BE49-F238E27FC236}">
                <a16:creationId xmlns:a16="http://schemas.microsoft.com/office/drawing/2014/main" id="{92CB2EF3-30AF-489C-8576-D63A43030394}"/>
              </a:ext>
            </a:extLst>
          </p:cNvPr>
          <p:cNvSpPr txBox="1"/>
          <p:nvPr/>
        </p:nvSpPr>
        <p:spPr>
          <a:xfrm>
            <a:off x="1709392" y="2247967"/>
            <a:ext cx="6694146" cy="943848"/>
          </a:xfrm>
          <a:prstGeom prst="rect">
            <a:avLst/>
          </a:prstGeom>
          <a:noFill/>
        </p:spPr>
        <p:txBody>
          <a:bodyPr wrap="square">
            <a:spAutoFit/>
          </a:bodyPr>
          <a:lstStyle/>
          <a:p>
            <a:pPr marL="971550" lvl="5" indent="-285750">
              <a:spcAft>
                <a:spcPts val="800"/>
              </a:spcAft>
              <a:buFont typeface="Arial" panose="020B0604020202020204" pitchFamily="34" charset="0"/>
              <a:buChar char="•"/>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Produit une sauvegarde cohérente des données.</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971550" lvl="5" indent="-285750">
              <a:spcAft>
                <a:spcPts val="800"/>
              </a:spcAft>
              <a:buFont typeface="Arial" panose="020B0604020202020204" pitchFamily="34" charset="0"/>
              <a:buChar char="•"/>
            </a:pPr>
            <a:r>
              <a:rPr lang="en-US" b="1" dirty="0" err="1">
                <a:solidFill>
                  <a:schemeClr val="tx1"/>
                </a:solidFill>
                <a:effectLst/>
                <a:latin typeface="Lato" panose="020F0502020204030203" pitchFamily="34" charset="0"/>
                <a:ea typeface="Lato" panose="020F0502020204030203" pitchFamily="34" charset="0"/>
                <a:cs typeface="Lato" panose="020F0502020204030203" pitchFamily="34" charset="0"/>
              </a:rPr>
              <a:t>Automatisable</a:t>
            </a:r>
            <a:r>
              <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971550" lvl="5" indent="-285750">
              <a:spcAft>
                <a:spcPts val="800"/>
              </a:spcAft>
              <a:buFont typeface="Arial" panose="020B0604020202020204" pitchFamily="34" charset="0"/>
              <a:buChar char="•"/>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Gourmand en ressources, surtout pour les grandes bases de données</a:t>
            </a: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23" name="Google Shape;462;p63">
            <a:extLst>
              <a:ext uri="{FF2B5EF4-FFF2-40B4-BE49-F238E27FC236}">
                <a16:creationId xmlns:a16="http://schemas.microsoft.com/office/drawing/2014/main" id="{956EA3FE-DD45-4D03-A214-654A8F27DFEA}"/>
              </a:ext>
            </a:extLst>
          </p:cNvPr>
          <p:cNvGraphicFramePr/>
          <p:nvPr>
            <p:extLst>
              <p:ext uri="{D42A27DB-BD31-4B8C-83A1-F6EECF244321}">
                <p14:modId xmlns:p14="http://schemas.microsoft.com/office/powerpoint/2010/main" val="1436293976"/>
              </p:ext>
            </p:extLst>
          </p:nvPr>
        </p:nvGraphicFramePr>
        <p:xfrm>
          <a:off x="1965750" y="3624264"/>
          <a:ext cx="6694146" cy="298809"/>
        </p:xfrm>
        <a:graphic>
          <a:graphicData uri="http://schemas.openxmlformats.org/drawingml/2006/table">
            <a:tbl>
              <a:tblPr>
                <a:tableStyleId>{327F97BB-C833-4FB7-BDE5-3F7075034690}</a:tableStyleId>
              </a:tblPr>
              <a:tblGrid>
                <a:gridCol w="6694146">
                  <a:extLst>
                    <a:ext uri="{9D8B030D-6E8A-4147-A177-3AD203B41FA5}">
                      <a16:colId xmlns:a16="http://schemas.microsoft.com/office/drawing/2014/main" val="20000"/>
                    </a:ext>
                  </a:extLst>
                </a:gridCol>
              </a:tblGrid>
              <a:tr h="298809">
                <a:tc>
                  <a:txBody>
                    <a:bodyPr/>
                    <a:lstStyle/>
                    <a:p>
                      <a:pPr marL="0" marR="0" lvl="0" indent="0" algn="ctr" rtl="0">
                        <a:lnSpc>
                          <a:spcPct val="100000"/>
                        </a:lnSpc>
                        <a:spcBef>
                          <a:spcPts val="0"/>
                        </a:spcBef>
                        <a:spcAft>
                          <a:spcPts val="0"/>
                        </a:spcAft>
                        <a:buClr>
                          <a:srgbClr val="000000"/>
                        </a:buClr>
                        <a:buSzPts val="1400"/>
                        <a:buFont typeface="Arial"/>
                        <a:buNone/>
                      </a:pPr>
                      <a:r>
                        <a:rPr lang="fr-FR" sz="1200" b="1" u="none" strike="noStrike" cap="none" dirty="0" err="1">
                          <a:solidFill>
                            <a:schemeClr val="tx1"/>
                          </a:solidFill>
                          <a:sym typeface="Arial"/>
                        </a:rPr>
                        <a:t>mongodump</a:t>
                      </a:r>
                      <a:r>
                        <a:rPr lang="fr-FR" sz="1200" b="1" u="none" strike="noStrike" cap="none" dirty="0">
                          <a:solidFill>
                            <a:schemeClr val="tx1"/>
                          </a:solidFill>
                          <a:sym typeface="Arial"/>
                        </a:rPr>
                        <a:t> --</a:t>
                      </a:r>
                      <a:r>
                        <a:rPr lang="fr-FR" sz="1200" b="1" u="none" strike="noStrike" cap="none" dirty="0" err="1">
                          <a:solidFill>
                            <a:schemeClr val="tx1"/>
                          </a:solidFill>
                          <a:sym typeface="Arial"/>
                        </a:rPr>
                        <a:t>db</a:t>
                      </a:r>
                      <a:r>
                        <a:rPr lang="fr-FR" sz="1200" b="1" u="none" strike="noStrike" cap="none" dirty="0">
                          <a:solidFill>
                            <a:schemeClr val="tx1"/>
                          </a:solidFill>
                          <a:sym typeface="Arial"/>
                        </a:rPr>
                        <a:t> &lt;</a:t>
                      </a:r>
                      <a:r>
                        <a:rPr lang="fr-FR" sz="1200" b="1" u="none" strike="noStrike" cap="none" dirty="0" err="1">
                          <a:solidFill>
                            <a:schemeClr val="tx1"/>
                          </a:solidFill>
                          <a:sym typeface="Arial"/>
                        </a:rPr>
                        <a:t>nom_de_la_base_de_données</a:t>
                      </a:r>
                      <a:r>
                        <a:rPr lang="fr-FR" sz="1200" b="1" u="none" strike="noStrike" cap="none" dirty="0">
                          <a:solidFill>
                            <a:schemeClr val="tx1"/>
                          </a:solidFill>
                          <a:sym typeface="Arial"/>
                        </a:rPr>
                        <a:t>&gt; --out &lt;</a:t>
                      </a:r>
                      <a:r>
                        <a:rPr lang="fr-FR" sz="1200" b="1" u="none" strike="noStrike" cap="none" dirty="0" err="1">
                          <a:solidFill>
                            <a:schemeClr val="tx1"/>
                          </a:solidFill>
                          <a:sym typeface="Arial"/>
                        </a:rPr>
                        <a:t>répertoire_de_sauvegarde</a:t>
                      </a:r>
                      <a:r>
                        <a:rPr lang="fr-FR" sz="1200" b="1" u="none" strike="noStrike" cap="none" dirty="0">
                          <a:solidFill>
                            <a:schemeClr val="tx1"/>
                          </a:solidFill>
                          <a:sym typeface="Arial"/>
                        </a:rPr>
                        <a:t>&gt;</a:t>
                      </a:r>
                      <a:endParaRPr sz="1200" b="1"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Arial"/>
                      </a:endParaRPr>
                    </a:p>
                  </a:txBody>
                  <a:tcPr marL="152400" marR="152400" marT="45725" marB="45725"/>
                </a:tc>
                <a:extLst>
                  <a:ext uri="{0D108BD9-81ED-4DB2-BD59-A6C34878D82A}">
                    <a16:rowId xmlns:a16="http://schemas.microsoft.com/office/drawing/2014/main" val="10000"/>
                  </a:ext>
                </a:extLst>
              </a:tr>
            </a:tbl>
          </a:graphicData>
        </a:graphic>
      </p:graphicFrame>
      <p:sp>
        <p:nvSpPr>
          <p:cNvPr id="25" name="TextBox 24">
            <a:extLst>
              <a:ext uri="{FF2B5EF4-FFF2-40B4-BE49-F238E27FC236}">
                <a16:creationId xmlns:a16="http://schemas.microsoft.com/office/drawing/2014/main" id="{23C3457F-DDC5-49CB-85A2-C76BA7A01A3D}"/>
              </a:ext>
            </a:extLst>
          </p:cNvPr>
          <p:cNvSpPr txBox="1"/>
          <p:nvPr/>
        </p:nvSpPr>
        <p:spPr>
          <a:xfrm>
            <a:off x="3852146" y="3247146"/>
            <a:ext cx="1628587" cy="533992"/>
          </a:xfrm>
          <a:prstGeom prst="rect">
            <a:avLst/>
          </a:prstGeom>
          <a:noFill/>
        </p:spPr>
        <p:txBody>
          <a:bodyPr wrap="square">
            <a:spAutoFit/>
          </a:bodyPr>
          <a:lstStyle/>
          <a:p>
            <a:pPr marL="0" marR="0" algn="ctr">
              <a:lnSpc>
                <a:spcPct val="107000"/>
              </a:lnSpc>
              <a:spcBef>
                <a:spcPts val="0"/>
              </a:spcBef>
              <a:spcAft>
                <a:spcPts val="800"/>
              </a:spcAft>
            </a:pPr>
            <a:r>
              <a:rPr lang="en-US" sz="14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Syntaxe</a:t>
            </a:r>
            <a:r>
              <a:rPr lang="en-US"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4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générale</a:t>
            </a:r>
            <a:r>
              <a:rPr lang="en-US"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 :</a:t>
            </a:r>
          </a:p>
        </p:txBody>
      </p:sp>
      <p:sp>
        <p:nvSpPr>
          <p:cNvPr id="20" name="Google Shape;194;p28">
            <a:extLst>
              <a:ext uri="{FF2B5EF4-FFF2-40B4-BE49-F238E27FC236}">
                <a16:creationId xmlns:a16="http://schemas.microsoft.com/office/drawing/2014/main" id="{C9259AC0-B3AE-4070-9943-7EDE52D4666F}"/>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08</a:t>
            </a:r>
            <a:endParaRPr b="1" dirty="0">
              <a:solidFill>
                <a:schemeClr val="tx1"/>
              </a:solidFill>
              <a:latin typeface="Raleway" pitchFamily="2" charset="0"/>
            </a:endParaRPr>
          </a:p>
        </p:txBody>
      </p:sp>
    </p:spTree>
    <p:extLst>
      <p:ext uri="{BB962C8B-B14F-4D97-AF65-F5344CB8AC3E}">
        <p14:creationId xmlns:p14="http://schemas.microsoft.com/office/powerpoint/2010/main" val="2068877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EDDBA839-101F-4BDF-87F2-19C10A800D3E}"/>
              </a:ext>
            </a:extLst>
          </p:cNvPr>
          <p:cNvSpPr txBox="1"/>
          <p:nvPr/>
        </p:nvSpPr>
        <p:spPr>
          <a:xfrm>
            <a:off x="243396" y="897212"/>
            <a:ext cx="4239704" cy="970137"/>
          </a:xfrm>
          <a:prstGeom prst="rect">
            <a:avLst/>
          </a:prstGeom>
          <a:noFill/>
        </p:spPr>
        <p:txBody>
          <a:bodyPr wrap="square">
            <a:spAutoFit/>
          </a:bodyPr>
          <a:lstStyle/>
          <a:p>
            <a:pPr>
              <a:lnSpc>
                <a:spcPct val="107000"/>
              </a:lnSpc>
              <a:spcAft>
                <a:spcPts val="800"/>
              </a:spcAft>
            </a:pPr>
            <a:r>
              <a:rPr lang="fr-FR"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3.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Mécanismes</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de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MongoDB</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66" name="Group 65">
            <a:extLst>
              <a:ext uri="{FF2B5EF4-FFF2-40B4-BE49-F238E27FC236}">
                <a16:creationId xmlns:a16="http://schemas.microsoft.com/office/drawing/2014/main" id="{46CFE023-FA31-4FF0-865B-46F590D502EF}"/>
              </a:ext>
            </a:extLst>
          </p:cNvPr>
          <p:cNvGrpSpPr/>
          <p:nvPr/>
        </p:nvGrpSpPr>
        <p:grpSpPr>
          <a:xfrm>
            <a:off x="917922" y="1670206"/>
            <a:ext cx="791483" cy="880839"/>
            <a:chOff x="1089805" y="1382730"/>
            <a:chExt cx="791483" cy="880839"/>
          </a:xfrm>
        </p:grpSpPr>
        <p:sp>
          <p:nvSpPr>
            <p:cNvPr id="68" name="Google Shape;1145;p45">
              <a:extLst>
                <a:ext uri="{FF2B5EF4-FFF2-40B4-BE49-F238E27FC236}">
                  <a16:creationId xmlns:a16="http://schemas.microsoft.com/office/drawing/2014/main" id="{27D9FC4E-1955-48D9-A1A4-DFFCBEF9F063}"/>
                </a:ext>
              </a:extLst>
            </p:cNvPr>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69" name="Google Shape;1146;p45">
              <a:extLst>
                <a:ext uri="{FF2B5EF4-FFF2-40B4-BE49-F238E27FC236}">
                  <a16:creationId xmlns:a16="http://schemas.microsoft.com/office/drawing/2014/main" id="{993C0796-4217-4B46-B425-E5643532B7A1}"/>
                </a:ext>
              </a:extLst>
            </p:cNvPr>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Montserrat Black" panose="00000A00000000000000" pitchFamily="2" charset="0"/>
              </a:endParaRPr>
            </a:p>
          </p:txBody>
        </p:sp>
        <p:sp>
          <p:nvSpPr>
            <p:cNvPr id="70" name="Google Shape;1159;p45">
              <a:extLst>
                <a:ext uri="{FF2B5EF4-FFF2-40B4-BE49-F238E27FC236}">
                  <a16:creationId xmlns:a16="http://schemas.microsoft.com/office/drawing/2014/main" id="{0B9DF2FE-ACF9-4AC6-9563-ED1C776297C8}"/>
                </a:ext>
              </a:extLst>
            </p:cNvPr>
            <p:cNvSpPr/>
            <p:nvPr/>
          </p:nvSpPr>
          <p:spPr>
            <a:xfrm>
              <a:off x="1323525" y="160755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01</a:t>
              </a:r>
              <a:endParaRPr dirty="0">
                <a:solidFill>
                  <a:schemeClr val="tx1"/>
                </a:solidFill>
                <a:latin typeface="Montserrat Black" panose="00000A00000000000000" pitchFamily="2" charset="0"/>
              </a:endParaRPr>
            </a:p>
          </p:txBody>
        </p:sp>
      </p:grpSp>
      <p:grpSp>
        <p:nvGrpSpPr>
          <p:cNvPr id="71" name="Group 70">
            <a:extLst>
              <a:ext uri="{FF2B5EF4-FFF2-40B4-BE49-F238E27FC236}">
                <a16:creationId xmlns:a16="http://schemas.microsoft.com/office/drawing/2014/main" id="{566FC22B-BC61-466B-A728-FF8BE4BC5FE2}"/>
              </a:ext>
            </a:extLst>
          </p:cNvPr>
          <p:cNvGrpSpPr/>
          <p:nvPr/>
        </p:nvGrpSpPr>
        <p:grpSpPr>
          <a:xfrm>
            <a:off x="917920" y="2635143"/>
            <a:ext cx="796569" cy="879386"/>
            <a:chOff x="1089803" y="2347667"/>
            <a:chExt cx="796569" cy="879386"/>
          </a:xfrm>
        </p:grpSpPr>
        <p:sp>
          <p:nvSpPr>
            <p:cNvPr id="72" name="Google Shape;1147;p45">
              <a:extLst>
                <a:ext uri="{FF2B5EF4-FFF2-40B4-BE49-F238E27FC236}">
                  <a16:creationId xmlns:a16="http://schemas.microsoft.com/office/drawing/2014/main" id="{D556022B-94EB-4803-8DE1-4440024A5553}"/>
                </a:ext>
              </a:extLst>
            </p:cNvPr>
            <p:cNvSpPr/>
            <p:nvPr/>
          </p:nvSpPr>
          <p:spPr>
            <a:xfrm flipH="1">
              <a:off x="1178795" y="2446103"/>
              <a:ext cx="707577" cy="702855"/>
            </a:xfrm>
            <a:custGeom>
              <a:avLst/>
              <a:gdLst/>
              <a:ahLst/>
              <a:cxnLst/>
              <a:rect l="l" t="t" r="r" b="b"/>
              <a:pathLst>
                <a:path w="1948" h="1935" extrusionOk="0">
                  <a:moveTo>
                    <a:pt x="981" y="1"/>
                  </a:moveTo>
                  <a:cubicBezTo>
                    <a:pt x="435" y="1"/>
                    <a:pt x="1" y="435"/>
                    <a:pt x="1" y="968"/>
                  </a:cubicBezTo>
                  <a:cubicBezTo>
                    <a:pt x="1" y="1497"/>
                    <a:pt x="435" y="1934"/>
                    <a:pt x="981" y="1934"/>
                  </a:cubicBezTo>
                  <a:cubicBezTo>
                    <a:pt x="1510" y="1934"/>
                    <a:pt x="1947" y="1497"/>
                    <a:pt x="1947" y="968"/>
                  </a:cubicBezTo>
                  <a:cubicBezTo>
                    <a:pt x="1947" y="435"/>
                    <a:pt x="1510" y="1"/>
                    <a:pt x="981" y="1"/>
                  </a:cubicBez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3" name="Google Shape;1148;p45">
              <a:extLst>
                <a:ext uri="{FF2B5EF4-FFF2-40B4-BE49-F238E27FC236}">
                  <a16:creationId xmlns:a16="http://schemas.microsoft.com/office/drawing/2014/main" id="{709F4738-1B4A-4092-B64E-8326FD3952F0}"/>
                </a:ext>
              </a:extLst>
            </p:cNvPr>
            <p:cNvSpPr/>
            <p:nvPr/>
          </p:nvSpPr>
          <p:spPr>
            <a:xfrm flipH="1">
              <a:off x="1089803" y="2347667"/>
              <a:ext cx="554293" cy="879386"/>
            </a:xfrm>
            <a:custGeom>
              <a:avLst/>
              <a:gdLst/>
              <a:ahLst/>
              <a:cxnLst/>
              <a:rect l="l" t="t" r="r" b="b"/>
              <a:pathLst>
                <a:path w="1526" h="2421" extrusionOk="0">
                  <a:moveTo>
                    <a:pt x="314" y="1"/>
                  </a:moveTo>
                  <a:lnTo>
                    <a:pt x="314" y="899"/>
                  </a:lnTo>
                  <a:lnTo>
                    <a:pt x="0" y="1209"/>
                  </a:lnTo>
                  <a:lnTo>
                    <a:pt x="314" y="1523"/>
                  </a:lnTo>
                  <a:lnTo>
                    <a:pt x="314" y="2421"/>
                  </a:lnTo>
                  <a:cubicBezTo>
                    <a:pt x="980" y="2421"/>
                    <a:pt x="1525" y="1879"/>
                    <a:pt x="1525" y="1209"/>
                  </a:cubicBezTo>
                  <a:cubicBezTo>
                    <a:pt x="1525" y="543"/>
                    <a:pt x="980" y="1"/>
                    <a:pt x="314" y="1"/>
                  </a:cubicBezTo>
                  <a:close/>
                </a:path>
              </a:pathLst>
            </a:custGeom>
            <a:solidFill>
              <a:srgbClr val="84A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4" name="Google Shape;1160;p45">
              <a:extLst>
                <a:ext uri="{FF2B5EF4-FFF2-40B4-BE49-F238E27FC236}">
                  <a16:creationId xmlns:a16="http://schemas.microsoft.com/office/drawing/2014/main" id="{84039A0E-A76E-4B10-BA61-C0EB8B2985D6}"/>
                </a:ext>
              </a:extLst>
            </p:cNvPr>
            <p:cNvSpPr/>
            <p:nvPr/>
          </p:nvSpPr>
          <p:spPr>
            <a:xfrm>
              <a:off x="1328425" y="258320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tx1"/>
                  </a:solidFill>
                  <a:latin typeface="Montserrat Black" panose="00000A00000000000000" pitchFamily="2" charset="0"/>
                  <a:ea typeface="Fira Sans Extra Condensed Medium"/>
                  <a:cs typeface="Fira Sans Extra Condensed Medium"/>
                  <a:sym typeface="Fira Sans Extra Condensed Medium"/>
                </a:rPr>
                <a:t>02</a:t>
              </a:r>
              <a:endParaRPr>
                <a:solidFill>
                  <a:schemeClr val="tx1"/>
                </a:solidFill>
                <a:latin typeface="Montserrat Black" panose="00000A00000000000000" pitchFamily="2" charset="0"/>
              </a:endParaRPr>
            </a:p>
          </p:txBody>
        </p:sp>
      </p:grpSp>
      <p:grpSp>
        <p:nvGrpSpPr>
          <p:cNvPr id="75" name="Group 74">
            <a:extLst>
              <a:ext uri="{FF2B5EF4-FFF2-40B4-BE49-F238E27FC236}">
                <a16:creationId xmlns:a16="http://schemas.microsoft.com/office/drawing/2014/main" id="{1FA3C309-BF7F-4B8C-906E-56895CB7AB84}"/>
              </a:ext>
            </a:extLst>
          </p:cNvPr>
          <p:cNvGrpSpPr/>
          <p:nvPr/>
        </p:nvGrpSpPr>
        <p:grpSpPr>
          <a:xfrm rot="16200000">
            <a:off x="4159049" y="1460618"/>
            <a:ext cx="791483" cy="885198"/>
            <a:chOff x="1089805" y="3311148"/>
            <a:chExt cx="791483" cy="885198"/>
          </a:xfrm>
        </p:grpSpPr>
        <p:sp>
          <p:nvSpPr>
            <p:cNvPr id="77" name="Google Shape;1149;p45">
              <a:extLst>
                <a:ext uri="{FF2B5EF4-FFF2-40B4-BE49-F238E27FC236}">
                  <a16:creationId xmlns:a16="http://schemas.microsoft.com/office/drawing/2014/main" id="{0C5E815D-00FA-48A2-A90C-04F5E502DD82}"/>
                </a:ext>
              </a:extLst>
            </p:cNvPr>
            <p:cNvSpPr/>
            <p:nvPr/>
          </p:nvSpPr>
          <p:spPr>
            <a:xfrm>
              <a:off x="1174074" y="3390333"/>
              <a:ext cx="707214" cy="707577"/>
            </a:xfrm>
            <a:custGeom>
              <a:avLst/>
              <a:gdLst/>
              <a:ahLst/>
              <a:cxnLst/>
              <a:rect l="l" t="t" r="r" b="b"/>
              <a:pathLst>
                <a:path w="1947" h="1948" extrusionOk="0">
                  <a:moveTo>
                    <a:pt x="980" y="1"/>
                  </a:moveTo>
                  <a:cubicBezTo>
                    <a:pt x="438" y="1"/>
                    <a:pt x="0" y="435"/>
                    <a:pt x="0" y="981"/>
                  </a:cubicBezTo>
                  <a:cubicBezTo>
                    <a:pt x="0" y="1513"/>
                    <a:pt x="438" y="1947"/>
                    <a:pt x="980" y="1947"/>
                  </a:cubicBezTo>
                  <a:cubicBezTo>
                    <a:pt x="1512" y="1947"/>
                    <a:pt x="1946" y="1513"/>
                    <a:pt x="1946" y="981"/>
                  </a:cubicBezTo>
                  <a:cubicBezTo>
                    <a:pt x="1946" y="435"/>
                    <a:pt x="1512" y="1"/>
                    <a:pt x="980"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8" name="Google Shape;1150;p45">
              <a:extLst>
                <a:ext uri="{FF2B5EF4-FFF2-40B4-BE49-F238E27FC236}">
                  <a16:creationId xmlns:a16="http://schemas.microsoft.com/office/drawing/2014/main" id="{3A7CA623-D5CD-479F-B2CC-F1F65A0113BC}"/>
                </a:ext>
              </a:extLst>
            </p:cNvPr>
            <p:cNvSpPr/>
            <p:nvPr/>
          </p:nvSpPr>
          <p:spPr>
            <a:xfrm>
              <a:off x="1089805" y="3311148"/>
              <a:ext cx="554293" cy="885198"/>
            </a:xfrm>
            <a:custGeom>
              <a:avLst/>
              <a:gdLst/>
              <a:ahLst/>
              <a:cxnLst/>
              <a:rect l="l" t="t" r="r" b="b"/>
              <a:pathLst>
                <a:path w="1526" h="2437" extrusionOk="0">
                  <a:moveTo>
                    <a:pt x="1212" y="0"/>
                  </a:moveTo>
                  <a:cubicBezTo>
                    <a:pt x="532" y="0"/>
                    <a:pt x="0" y="545"/>
                    <a:pt x="0" y="1212"/>
                  </a:cubicBezTo>
                  <a:cubicBezTo>
                    <a:pt x="0" y="1894"/>
                    <a:pt x="532" y="2436"/>
                    <a:pt x="1212" y="2436"/>
                  </a:cubicBezTo>
                  <a:lnTo>
                    <a:pt x="1212" y="1525"/>
                  </a:lnTo>
                  <a:lnTo>
                    <a:pt x="1525" y="1212"/>
                  </a:lnTo>
                  <a:lnTo>
                    <a:pt x="1212" y="914"/>
                  </a:lnTo>
                  <a:lnTo>
                    <a:pt x="1212" y="0"/>
                  </a:ln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9" name="Google Shape;1158;p45">
              <a:extLst>
                <a:ext uri="{FF2B5EF4-FFF2-40B4-BE49-F238E27FC236}">
                  <a16:creationId xmlns:a16="http://schemas.microsoft.com/office/drawing/2014/main" id="{41ED4FB5-5CAC-420C-97D9-E6A0D3F4F9A6}"/>
                </a:ext>
              </a:extLst>
            </p:cNvPr>
            <p:cNvSpPr/>
            <p:nvPr/>
          </p:nvSpPr>
          <p:spPr>
            <a:xfrm rot="5400000">
              <a:off x="1323525" y="3549589"/>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03</a:t>
              </a:r>
              <a:endParaRPr dirty="0">
                <a:solidFill>
                  <a:schemeClr val="tx1"/>
                </a:solidFill>
                <a:latin typeface="Montserrat Black" panose="00000A00000000000000" pitchFamily="2" charset="0"/>
              </a:endParaRPr>
            </a:p>
          </p:txBody>
        </p:sp>
      </p:grpSp>
      <p:sp>
        <p:nvSpPr>
          <p:cNvPr id="81" name="TextBox 80">
            <a:extLst>
              <a:ext uri="{FF2B5EF4-FFF2-40B4-BE49-F238E27FC236}">
                <a16:creationId xmlns:a16="http://schemas.microsoft.com/office/drawing/2014/main" id="{DD7ACD32-084B-4225-8431-F96FA32D7FB3}"/>
              </a:ext>
            </a:extLst>
          </p:cNvPr>
          <p:cNvSpPr txBox="1"/>
          <p:nvPr/>
        </p:nvSpPr>
        <p:spPr>
          <a:xfrm>
            <a:off x="2632015" y="2405165"/>
            <a:ext cx="4730750" cy="309637"/>
          </a:xfrm>
          <a:prstGeom prst="rect">
            <a:avLst/>
          </a:prstGeom>
          <a:noFill/>
        </p:spPr>
        <p:txBody>
          <a:bodyPr wrap="square">
            <a:spAutoFit/>
          </a:bodyPr>
          <a:lstStyle/>
          <a:p>
            <a:pPr marR="0" lvl="0">
              <a:lnSpc>
                <a:spcPct val="107000"/>
              </a:lnSpc>
              <a:spcBef>
                <a:spcPts val="0"/>
              </a:spcBef>
              <a:spcAft>
                <a:spcPts val="800"/>
              </a:spcAft>
              <a:tabLst>
                <a:tab pos="457200" algn="l"/>
              </a:tabLst>
            </a:pPr>
            <a:r>
              <a:rPr lang="fr-FR"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 avec MongoDB Cloud Manager</a:t>
            </a:r>
            <a:r>
              <a:rPr lang="fr-FR"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endPar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aphicFrame>
        <p:nvGraphicFramePr>
          <p:cNvPr id="19" name="Google Shape;462;p63">
            <a:extLst>
              <a:ext uri="{FF2B5EF4-FFF2-40B4-BE49-F238E27FC236}">
                <a16:creationId xmlns:a16="http://schemas.microsoft.com/office/drawing/2014/main" id="{74E19F20-82FA-4F67-9661-903E9838B498}"/>
              </a:ext>
            </a:extLst>
          </p:cNvPr>
          <p:cNvGraphicFramePr/>
          <p:nvPr>
            <p:extLst>
              <p:ext uri="{D42A27DB-BD31-4B8C-83A1-F6EECF244321}">
                <p14:modId xmlns:p14="http://schemas.microsoft.com/office/powerpoint/2010/main" val="4070409737"/>
              </p:ext>
            </p:extLst>
          </p:nvPr>
        </p:nvGraphicFramePr>
        <p:xfrm>
          <a:off x="9235440" y="3239639"/>
          <a:ext cx="6694146" cy="298809"/>
        </p:xfrm>
        <a:graphic>
          <a:graphicData uri="http://schemas.openxmlformats.org/drawingml/2006/table">
            <a:tbl>
              <a:tblPr>
                <a:tableStyleId>{327F97BB-C833-4FB7-BDE5-3F7075034690}</a:tableStyleId>
              </a:tblPr>
              <a:tblGrid>
                <a:gridCol w="6694146">
                  <a:extLst>
                    <a:ext uri="{9D8B030D-6E8A-4147-A177-3AD203B41FA5}">
                      <a16:colId xmlns:a16="http://schemas.microsoft.com/office/drawing/2014/main" val="20000"/>
                    </a:ext>
                  </a:extLst>
                </a:gridCol>
              </a:tblGrid>
              <a:tr h="298809">
                <a:tc>
                  <a:txBody>
                    <a:bodyPr/>
                    <a:lstStyle/>
                    <a:p>
                      <a:pPr marL="0" marR="0" lvl="0" indent="0" algn="ctr" rtl="0">
                        <a:lnSpc>
                          <a:spcPct val="100000"/>
                        </a:lnSpc>
                        <a:spcBef>
                          <a:spcPts val="0"/>
                        </a:spcBef>
                        <a:spcAft>
                          <a:spcPts val="0"/>
                        </a:spcAft>
                        <a:buClr>
                          <a:srgbClr val="000000"/>
                        </a:buClr>
                        <a:buSzPts val="1400"/>
                        <a:buFont typeface="Arial"/>
                        <a:buNone/>
                      </a:pPr>
                      <a:r>
                        <a:rPr lang="fr-FR" sz="1200" b="1" u="none" strike="noStrike" cap="none" dirty="0" err="1">
                          <a:solidFill>
                            <a:schemeClr val="tx1"/>
                          </a:solidFill>
                          <a:sym typeface="Arial"/>
                        </a:rPr>
                        <a:t>mongodump</a:t>
                      </a:r>
                      <a:r>
                        <a:rPr lang="fr-FR" sz="1200" b="1" u="none" strike="noStrike" cap="none" dirty="0">
                          <a:solidFill>
                            <a:schemeClr val="tx1"/>
                          </a:solidFill>
                          <a:sym typeface="Arial"/>
                        </a:rPr>
                        <a:t> --</a:t>
                      </a:r>
                      <a:r>
                        <a:rPr lang="fr-FR" sz="1200" b="1" u="none" strike="noStrike" cap="none" dirty="0" err="1">
                          <a:solidFill>
                            <a:schemeClr val="tx1"/>
                          </a:solidFill>
                          <a:sym typeface="Arial"/>
                        </a:rPr>
                        <a:t>db</a:t>
                      </a:r>
                      <a:r>
                        <a:rPr lang="fr-FR" sz="1200" b="1" u="none" strike="noStrike" cap="none" dirty="0">
                          <a:solidFill>
                            <a:schemeClr val="tx1"/>
                          </a:solidFill>
                          <a:sym typeface="Arial"/>
                        </a:rPr>
                        <a:t> &lt;</a:t>
                      </a:r>
                      <a:r>
                        <a:rPr lang="fr-FR" sz="1200" b="1" u="none" strike="noStrike" cap="none" dirty="0" err="1">
                          <a:solidFill>
                            <a:schemeClr val="tx1"/>
                          </a:solidFill>
                          <a:sym typeface="Arial"/>
                        </a:rPr>
                        <a:t>nom_de_la_base_de_données</a:t>
                      </a:r>
                      <a:r>
                        <a:rPr lang="fr-FR" sz="1200" b="1" u="none" strike="noStrike" cap="none" dirty="0">
                          <a:solidFill>
                            <a:schemeClr val="tx1"/>
                          </a:solidFill>
                          <a:sym typeface="Arial"/>
                        </a:rPr>
                        <a:t>&gt; --out &lt;</a:t>
                      </a:r>
                      <a:r>
                        <a:rPr lang="fr-FR" sz="1200" b="1" u="none" strike="noStrike" cap="none" dirty="0" err="1">
                          <a:solidFill>
                            <a:schemeClr val="tx1"/>
                          </a:solidFill>
                          <a:sym typeface="Arial"/>
                        </a:rPr>
                        <a:t>répertoire_de_sauvegarde</a:t>
                      </a:r>
                      <a:r>
                        <a:rPr lang="fr-FR" sz="1200" b="1" u="none" strike="noStrike" cap="none" dirty="0">
                          <a:solidFill>
                            <a:schemeClr val="tx1"/>
                          </a:solidFill>
                          <a:sym typeface="Arial"/>
                        </a:rPr>
                        <a:t>&gt;</a:t>
                      </a:r>
                      <a:endParaRPr sz="1200" b="1"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Arial"/>
                      </a:endParaRPr>
                    </a:p>
                  </a:txBody>
                  <a:tcPr marL="152400" marR="152400" marT="45725" marB="45725"/>
                </a:tc>
                <a:extLst>
                  <a:ext uri="{0D108BD9-81ED-4DB2-BD59-A6C34878D82A}">
                    <a16:rowId xmlns:a16="http://schemas.microsoft.com/office/drawing/2014/main" val="10000"/>
                  </a:ext>
                </a:extLst>
              </a:tr>
            </a:tbl>
          </a:graphicData>
        </a:graphic>
      </p:graphicFrame>
      <p:sp>
        <p:nvSpPr>
          <p:cNvPr id="21" name="TextBox 20">
            <a:extLst>
              <a:ext uri="{FF2B5EF4-FFF2-40B4-BE49-F238E27FC236}">
                <a16:creationId xmlns:a16="http://schemas.microsoft.com/office/drawing/2014/main" id="{169BDF61-E519-4FDD-8C99-CAB0436612DF}"/>
              </a:ext>
            </a:extLst>
          </p:cNvPr>
          <p:cNvSpPr txBox="1"/>
          <p:nvPr/>
        </p:nvSpPr>
        <p:spPr>
          <a:xfrm>
            <a:off x="2533579" y="2867305"/>
            <a:ext cx="4730750" cy="1185133"/>
          </a:xfrm>
          <a:prstGeom prst="rect">
            <a:avLst/>
          </a:prstGeom>
          <a:noFill/>
        </p:spPr>
        <p:txBody>
          <a:bodyPr wrap="square">
            <a:spAutoFit/>
          </a:bodyPr>
          <a:lstStyle/>
          <a:p>
            <a:pPr marL="285750" indent="-285750">
              <a:spcBef>
                <a:spcPts val="0"/>
              </a:spcBef>
              <a:spcAft>
                <a:spcPts val="0"/>
              </a:spcAft>
              <a:buSzPct val="107000"/>
              <a:buFont typeface="Arial" panose="020B0604020202020204" pitchFamily="34" charset="0"/>
              <a:buChar char="•"/>
            </a:pP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07000"/>
              </a:lnSpc>
              <a:spcBef>
                <a:spcPts val="0"/>
              </a:spcBef>
              <a:spcAft>
                <a:spcPts val="800"/>
              </a:spcAft>
              <a:buSzPct val="107000"/>
              <a:buFont typeface="Arial" panose="020B0604020202020204" pitchFamily="34" charset="0"/>
              <a:buChar char="•"/>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Permet une sauvegarde continue des données.</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07000"/>
              </a:lnSpc>
              <a:spcBef>
                <a:spcPts val="0"/>
              </a:spcBef>
              <a:spcAft>
                <a:spcPts val="800"/>
              </a:spcAft>
              <a:buSzPct val="107000"/>
              <a:buFont typeface="Arial" panose="020B0604020202020204" pitchFamily="34" charset="0"/>
              <a:buChar char="•"/>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Possibilité de restaurer à tout moment.</a:t>
            </a:r>
          </a:p>
          <a:p>
            <a:pPr marL="742950" lvl="1" indent="-285750">
              <a:lnSpc>
                <a:spcPct val="107000"/>
              </a:lnSpc>
              <a:spcAft>
                <a:spcPts val="800"/>
              </a:spcAft>
              <a:buSzPct val="107000"/>
              <a:buFont typeface="Arial" panose="020B0604020202020204" pitchFamily="34" charset="0"/>
              <a:buChar char="•"/>
              <a:tabLst>
                <a:tab pos="914400" algn="l"/>
              </a:tabLst>
            </a:pPr>
            <a:r>
              <a:rPr lang="en-US" b="1" dirty="0" err="1">
                <a:solidFill>
                  <a:schemeClr val="tx1"/>
                </a:solidFill>
                <a:effectLst/>
                <a:latin typeface="Lato" panose="020F0502020204030203" pitchFamily="34" charset="0"/>
                <a:ea typeface="Lato" panose="020F0502020204030203" pitchFamily="34" charset="0"/>
                <a:cs typeface="Lato" panose="020F0502020204030203" pitchFamily="34" charset="0"/>
              </a:rPr>
              <a:t>Nécessite</a:t>
            </a:r>
            <a:r>
              <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rPr>
              <a:t> un abonnement</a:t>
            </a: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22" name="Google Shape;494;p66">
            <a:extLst>
              <a:ext uri="{FF2B5EF4-FFF2-40B4-BE49-F238E27FC236}">
                <a16:creationId xmlns:a16="http://schemas.microsoft.com/office/drawing/2014/main" id="{C2158C80-CAF5-4305-8825-CC4F238AE998}"/>
              </a:ext>
            </a:extLst>
          </p:cNvPr>
          <p:cNvGraphicFramePr/>
          <p:nvPr>
            <p:extLst>
              <p:ext uri="{D42A27DB-BD31-4B8C-83A1-F6EECF244321}">
                <p14:modId xmlns:p14="http://schemas.microsoft.com/office/powerpoint/2010/main" val="2563723763"/>
              </p:ext>
            </p:extLst>
          </p:nvPr>
        </p:nvGraphicFramePr>
        <p:xfrm>
          <a:off x="9728858" y="3206027"/>
          <a:ext cx="5688100" cy="309150"/>
        </p:xfrm>
        <a:graphic>
          <a:graphicData uri="http://schemas.openxmlformats.org/drawingml/2006/table">
            <a:tbl>
              <a:tblPr>
                <a:tableStyleId>{D113A9D2-9D6B-4929-AA2D-F23B5EE8CBE7}</a:tableStyleId>
              </a:tblPr>
              <a:tblGrid>
                <a:gridCol w="5688100">
                  <a:extLst>
                    <a:ext uri="{9D8B030D-6E8A-4147-A177-3AD203B41FA5}">
                      <a16:colId xmlns:a16="http://schemas.microsoft.com/office/drawing/2014/main" val="20000"/>
                    </a:ext>
                  </a:extLst>
                </a:gridCol>
              </a:tblGrid>
              <a:tr h="309150">
                <a:tc>
                  <a:txBody>
                    <a:bodyPr/>
                    <a:lstStyle/>
                    <a:p>
                      <a:pPr marL="0" marR="0" lvl="0" indent="0" algn="l" rtl="0">
                        <a:lnSpc>
                          <a:spcPct val="100000"/>
                        </a:lnSpc>
                        <a:spcBef>
                          <a:spcPts val="0"/>
                        </a:spcBef>
                        <a:spcAft>
                          <a:spcPts val="0"/>
                        </a:spcAft>
                        <a:buClr>
                          <a:srgbClr val="000000"/>
                        </a:buClr>
                        <a:buSzPts val="1400"/>
                        <a:buFont typeface="Arial"/>
                        <a:buNone/>
                      </a:pPr>
                      <a:r>
                        <a:rPr lang="fr-FR" sz="1400" b="1" u="none" strike="noStrike" cap="none" dirty="0" err="1">
                          <a:solidFill>
                            <a:schemeClr val="tx1"/>
                          </a:solidFill>
                        </a:rPr>
                        <a:t>mongoexport</a:t>
                      </a:r>
                      <a:r>
                        <a:rPr lang="fr-FR" sz="1400" b="1" u="none" strike="noStrike" cap="none" dirty="0">
                          <a:solidFill>
                            <a:schemeClr val="tx1"/>
                          </a:solidFill>
                        </a:rPr>
                        <a:t> --collection=&lt;coll&gt; &lt;options&gt; &lt;</a:t>
                      </a:r>
                      <a:r>
                        <a:rPr lang="fr-FR" sz="1400" b="1" u="none" strike="noStrike" cap="none" dirty="0" err="1">
                          <a:solidFill>
                            <a:schemeClr val="tx1"/>
                          </a:solidFill>
                        </a:rPr>
                        <a:t>connection</a:t>
                      </a:r>
                      <a:r>
                        <a:rPr lang="fr-FR" sz="1400" b="1" u="none" strike="noStrike" cap="none" dirty="0">
                          <a:solidFill>
                            <a:schemeClr val="tx1"/>
                          </a:solidFill>
                        </a:rPr>
                        <a:t>-string&gt;</a:t>
                      </a:r>
                      <a:endParaRPr sz="1400" b="1" u="none" strike="noStrike" cap="none" dirty="0">
                        <a:solidFill>
                          <a:schemeClr val="tx1"/>
                        </a:solidFill>
                      </a:endParaRPr>
                    </a:p>
                  </a:txBody>
                  <a:tcPr marL="152400" marR="152400" marT="45725" marB="45725"/>
                </a:tc>
                <a:extLst>
                  <a:ext uri="{0D108BD9-81ED-4DB2-BD59-A6C34878D82A}">
                    <a16:rowId xmlns:a16="http://schemas.microsoft.com/office/drawing/2014/main" val="10000"/>
                  </a:ext>
                </a:extLst>
              </a:tr>
            </a:tbl>
          </a:graphicData>
        </a:graphic>
      </p:graphicFrame>
      <p:graphicFrame>
        <p:nvGraphicFramePr>
          <p:cNvPr id="23" name="Google Shape;495;p66">
            <a:extLst>
              <a:ext uri="{FF2B5EF4-FFF2-40B4-BE49-F238E27FC236}">
                <a16:creationId xmlns:a16="http://schemas.microsoft.com/office/drawing/2014/main" id="{08F12C97-2B41-4D81-8B7E-F2D3BADC3A6E}"/>
              </a:ext>
            </a:extLst>
          </p:cNvPr>
          <p:cNvGraphicFramePr/>
          <p:nvPr>
            <p:extLst>
              <p:ext uri="{D42A27DB-BD31-4B8C-83A1-F6EECF244321}">
                <p14:modId xmlns:p14="http://schemas.microsoft.com/office/powerpoint/2010/main" val="3716852103"/>
              </p:ext>
            </p:extLst>
          </p:nvPr>
        </p:nvGraphicFramePr>
        <p:xfrm>
          <a:off x="9461408" y="3784037"/>
          <a:ext cx="6223000" cy="518170"/>
        </p:xfrm>
        <a:graphic>
          <a:graphicData uri="http://schemas.openxmlformats.org/drawingml/2006/table">
            <a:tbl>
              <a:tblPr>
                <a:tableStyleId>{D113A9D2-9D6B-4929-AA2D-F23B5EE8CBE7}</a:tableStyleId>
              </a:tblPr>
              <a:tblGrid>
                <a:gridCol w="6223000">
                  <a:extLst>
                    <a:ext uri="{9D8B030D-6E8A-4147-A177-3AD203B41FA5}">
                      <a16:colId xmlns:a16="http://schemas.microsoft.com/office/drawing/2014/main" val="20000"/>
                    </a:ext>
                  </a:extLst>
                </a:gridCol>
              </a:tblGrid>
              <a:tr h="287750">
                <a:tc>
                  <a:txBody>
                    <a:bodyPr/>
                    <a:lstStyle/>
                    <a:p>
                      <a:pPr marL="0" marR="0" lvl="0" indent="0" algn="ctr" rtl="0">
                        <a:lnSpc>
                          <a:spcPct val="100000"/>
                        </a:lnSpc>
                        <a:spcBef>
                          <a:spcPts val="0"/>
                        </a:spcBef>
                        <a:spcAft>
                          <a:spcPts val="0"/>
                        </a:spcAft>
                        <a:buClr>
                          <a:srgbClr val="000000"/>
                        </a:buClr>
                        <a:buSzPts val="1400"/>
                        <a:buFont typeface="Arial"/>
                        <a:buNone/>
                      </a:pPr>
                      <a:r>
                        <a:rPr lang="fr-FR" sz="1400" b="1" u="none" strike="noStrike" cap="none" dirty="0" err="1">
                          <a:solidFill>
                            <a:schemeClr val="tx1"/>
                          </a:solidFill>
                        </a:rPr>
                        <a:t>mongoexport</a:t>
                      </a:r>
                      <a:r>
                        <a:rPr lang="fr-FR" sz="1400" b="1" u="none" strike="noStrike" cap="none" dirty="0">
                          <a:solidFill>
                            <a:schemeClr val="tx1"/>
                          </a:solidFill>
                        </a:rPr>
                        <a:t> --collection=</a:t>
                      </a:r>
                      <a:r>
                        <a:rPr lang="fr-FR" sz="1400" b="1" u="none" strike="noStrike" cap="none" dirty="0" err="1">
                          <a:solidFill>
                            <a:schemeClr val="tx1"/>
                          </a:solidFill>
                        </a:rPr>
                        <a:t>myCollection</a:t>
                      </a:r>
                      <a:r>
                        <a:rPr lang="fr-FR" sz="1400" b="1" u="none" strike="noStrike" cap="none" dirty="0">
                          <a:solidFill>
                            <a:schemeClr val="tx1"/>
                          </a:solidFill>
                        </a:rPr>
                        <a:t> --</a:t>
                      </a:r>
                      <a:r>
                        <a:rPr lang="fr-FR" sz="1400" b="1" u="none" strike="noStrike" cap="none" dirty="0" err="1">
                          <a:solidFill>
                            <a:schemeClr val="tx1"/>
                          </a:solidFill>
                        </a:rPr>
                        <a:t>db</a:t>
                      </a:r>
                      <a:r>
                        <a:rPr lang="fr-FR" sz="1400" b="1" u="none" strike="noStrike" cap="none" dirty="0">
                          <a:solidFill>
                            <a:schemeClr val="tx1"/>
                          </a:solidFill>
                        </a:rPr>
                        <a:t>=</a:t>
                      </a:r>
                      <a:r>
                        <a:rPr lang="fr-FR" sz="1400" b="1" u="none" strike="noStrike" cap="none" dirty="0" err="1">
                          <a:solidFill>
                            <a:schemeClr val="tx1"/>
                          </a:solidFill>
                        </a:rPr>
                        <a:t>myDB</a:t>
                      </a:r>
                      <a:r>
                        <a:rPr lang="fr-FR" sz="1400" b="1" u="none" strike="noStrike" cap="none" dirty="0">
                          <a:solidFill>
                            <a:schemeClr val="tx1"/>
                          </a:solidFill>
                        </a:rPr>
                        <a:t> --out=</a:t>
                      </a:r>
                      <a:r>
                        <a:rPr lang="fr-FR" sz="1400" b="1" u="none" strike="noStrike" cap="none" dirty="0" err="1">
                          <a:solidFill>
                            <a:schemeClr val="tx1"/>
                          </a:solidFill>
                        </a:rPr>
                        <a:t>export.json</a:t>
                      </a:r>
                      <a:r>
                        <a:rPr lang="fr-FR" sz="1400" b="1" u="none" strike="noStrike" cap="none" dirty="0">
                          <a:solidFill>
                            <a:schemeClr val="tx1"/>
                          </a:solidFill>
                        </a:rPr>
                        <a:t> </a:t>
                      </a:r>
                      <a:r>
                        <a:rPr lang="en-US" sz="1400" b="1" u="none" strike="noStrike" cap="none" dirty="0">
                          <a:solidFill>
                            <a:schemeClr val="tx1"/>
                          </a:solidFill>
                        </a:rPr>
                        <a:t>--type=json --</a:t>
                      </a:r>
                      <a:r>
                        <a:rPr lang="en-US" sz="1400" b="1" u="none" strike="noStrike" cap="none" dirty="0" err="1">
                          <a:solidFill>
                            <a:schemeClr val="tx1"/>
                          </a:solidFill>
                        </a:rPr>
                        <a:t>uri</a:t>
                      </a:r>
                      <a:r>
                        <a:rPr lang="en-US" sz="1400" b="1" u="none" strike="noStrike" cap="none" dirty="0">
                          <a:solidFill>
                            <a:schemeClr val="tx1"/>
                          </a:solidFill>
                        </a:rPr>
                        <a:t>="</a:t>
                      </a:r>
                      <a:r>
                        <a:rPr lang="en-US" sz="1400" b="1" u="none" strike="noStrike" cap="none" dirty="0" err="1">
                          <a:solidFill>
                            <a:schemeClr val="tx1"/>
                          </a:solidFill>
                        </a:rPr>
                        <a:t>mongodb</a:t>
                      </a:r>
                      <a:r>
                        <a:rPr lang="en-US" sz="1400" b="1" u="none" strike="noStrike" cap="none" dirty="0">
                          <a:solidFill>
                            <a:schemeClr val="tx1"/>
                          </a:solidFill>
                        </a:rPr>
                        <a:t>://localhost:27017"</a:t>
                      </a:r>
                      <a:endParaRPr sz="1400" b="1" u="none" strike="noStrike" cap="none" dirty="0">
                        <a:solidFill>
                          <a:schemeClr val="tx1"/>
                        </a:solidFill>
                      </a:endParaRPr>
                    </a:p>
                  </a:txBody>
                  <a:tcPr marL="152400" marR="152400" marT="45725" marB="45725"/>
                </a:tc>
                <a:extLst>
                  <a:ext uri="{0D108BD9-81ED-4DB2-BD59-A6C34878D82A}">
                    <a16:rowId xmlns:a16="http://schemas.microsoft.com/office/drawing/2014/main" val="10000"/>
                  </a:ext>
                </a:extLst>
              </a:tr>
            </a:tbl>
          </a:graphicData>
        </a:graphic>
      </p:graphicFrame>
      <p:sp>
        <p:nvSpPr>
          <p:cNvPr id="25" name="Google Shape;194;p28">
            <a:extLst>
              <a:ext uri="{FF2B5EF4-FFF2-40B4-BE49-F238E27FC236}">
                <a16:creationId xmlns:a16="http://schemas.microsoft.com/office/drawing/2014/main" id="{1C40BD9A-60B9-4A5D-B226-8BBD33DE8097}"/>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09</a:t>
            </a:r>
            <a:endParaRPr b="1" dirty="0">
              <a:solidFill>
                <a:schemeClr val="tx1"/>
              </a:solidFill>
              <a:latin typeface="Raleway" pitchFamily="2" charset="0"/>
            </a:endParaRPr>
          </a:p>
        </p:txBody>
      </p:sp>
    </p:spTree>
    <p:extLst>
      <p:ext uri="{BB962C8B-B14F-4D97-AF65-F5344CB8AC3E}">
        <p14:creationId xmlns:p14="http://schemas.microsoft.com/office/powerpoint/2010/main" val="47350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EDDBA839-101F-4BDF-87F2-19C10A800D3E}"/>
              </a:ext>
            </a:extLst>
          </p:cNvPr>
          <p:cNvSpPr txBox="1"/>
          <p:nvPr/>
        </p:nvSpPr>
        <p:spPr>
          <a:xfrm>
            <a:off x="243396" y="897212"/>
            <a:ext cx="4239704" cy="970137"/>
          </a:xfrm>
          <a:prstGeom prst="rect">
            <a:avLst/>
          </a:prstGeom>
          <a:noFill/>
        </p:spPr>
        <p:txBody>
          <a:bodyPr wrap="square">
            <a:spAutoFit/>
          </a:bodyPr>
          <a:lstStyle/>
          <a:p>
            <a:pPr>
              <a:lnSpc>
                <a:spcPct val="107000"/>
              </a:lnSpc>
              <a:spcAft>
                <a:spcPts val="800"/>
              </a:spcAft>
            </a:pPr>
            <a:r>
              <a:rPr lang="fr-FR"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3.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Mécanismes</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de </a:t>
            </a:r>
            <a:r>
              <a:rPr lang="en-US" sz="16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sauvegarde</a:t>
            </a:r>
            <a:r>
              <a:rPr lang="en-US" sz="16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MongoDB</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66" name="Group 65">
            <a:extLst>
              <a:ext uri="{FF2B5EF4-FFF2-40B4-BE49-F238E27FC236}">
                <a16:creationId xmlns:a16="http://schemas.microsoft.com/office/drawing/2014/main" id="{46CFE023-FA31-4FF0-865B-46F590D502EF}"/>
              </a:ext>
            </a:extLst>
          </p:cNvPr>
          <p:cNvGrpSpPr/>
          <p:nvPr/>
        </p:nvGrpSpPr>
        <p:grpSpPr>
          <a:xfrm>
            <a:off x="917922" y="1670206"/>
            <a:ext cx="791483" cy="880839"/>
            <a:chOff x="1089805" y="1382730"/>
            <a:chExt cx="791483" cy="880839"/>
          </a:xfrm>
        </p:grpSpPr>
        <p:sp>
          <p:nvSpPr>
            <p:cNvPr id="68" name="Google Shape;1145;p45">
              <a:extLst>
                <a:ext uri="{FF2B5EF4-FFF2-40B4-BE49-F238E27FC236}">
                  <a16:creationId xmlns:a16="http://schemas.microsoft.com/office/drawing/2014/main" id="{27D9FC4E-1955-48D9-A1A4-DFFCBEF9F063}"/>
                </a:ext>
              </a:extLst>
            </p:cNvPr>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69" name="Google Shape;1146;p45">
              <a:extLst>
                <a:ext uri="{FF2B5EF4-FFF2-40B4-BE49-F238E27FC236}">
                  <a16:creationId xmlns:a16="http://schemas.microsoft.com/office/drawing/2014/main" id="{993C0796-4217-4B46-B425-E5643532B7A1}"/>
                </a:ext>
              </a:extLst>
            </p:cNvPr>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Montserrat Black" panose="00000A00000000000000" pitchFamily="2" charset="0"/>
              </a:endParaRPr>
            </a:p>
          </p:txBody>
        </p:sp>
        <p:sp>
          <p:nvSpPr>
            <p:cNvPr id="70" name="Google Shape;1159;p45">
              <a:extLst>
                <a:ext uri="{FF2B5EF4-FFF2-40B4-BE49-F238E27FC236}">
                  <a16:creationId xmlns:a16="http://schemas.microsoft.com/office/drawing/2014/main" id="{0B9DF2FE-ACF9-4AC6-9563-ED1C776297C8}"/>
                </a:ext>
              </a:extLst>
            </p:cNvPr>
            <p:cNvSpPr/>
            <p:nvPr/>
          </p:nvSpPr>
          <p:spPr>
            <a:xfrm>
              <a:off x="1323525" y="160755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01</a:t>
              </a:r>
              <a:endParaRPr dirty="0">
                <a:solidFill>
                  <a:schemeClr val="tx1"/>
                </a:solidFill>
                <a:latin typeface="Montserrat Black" panose="00000A00000000000000" pitchFamily="2" charset="0"/>
              </a:endParaRPr>
            </a:p>
          </p:txBody>
        </p:sp>
      </p:grpSp>
      <p:grpSp>
        <p:nvGrpSpPr>
          <p:cNvPr id="71" name="Group 70">
            <a:extLst>
              <a:ext uri="{FF2B5EF4-FFF2-40B4-BE49-F238E27FC236}">
                <a16:creationId xmlns:a16="http://schemas.microsoft.com/office/drawing/2014/main" id="{566FC22B-BC61-466B-A728-FF8BE4BC5FE2}"/>
              </a:ext>
            </a:extLst>
          </p:cNvPr>
          <p:cNvGrpSpPr/>
          <p:nvPr/>
        </p:nvGrpSpPr>
        <p:grpSpPr>
          <a:xfrm>
            <a:off x="917920" y="2635143"/>
            <a:ext cx="796569" cy="879386"/>
            <a:chOff x="1089803" y="2347667"/>
            <a:chExt cx="796569" cy="879386"/>
          </a:xfrm>
        </p:grpSpPr>
        <p:sp>
          <p:nvSpPr>
            <p:cNvPr id="72" name="Google Shape;1147;p45">
              <a:extLst>
                <a:ext uri="{FF2B5EF4-FFF2-40B4-BE49-F238E27FC236}">
                  <a16:creationId xmlns:a16="http://schemas.microsoft.com/office/drawing/2014/main" id="{D556022B-94EB-4803-8DE1-4440024A5553}"/>
                </a:ext>
              </a:extLst>
            </p:cNvPr>
            <p:cNvSpPr/>
            <p:nvPr/>
          </p:nvSpPr>
          <p:spPr>
            <a:xfrm flipH="1">
              <a:off x="1178795" y="2446103"/>
              <a:ext cx="707577" cy="702855"/>
            </a:xfrm>
            <a:custGeom>
              <a:avLst/>
              <a:gdLst/>
              <a:ahLst/>
              <a:cxnLst/>
              <a:rect l="l" t="t" r="r" b="b"/>
              <a:pathLst>
                <a:path w="1948" h="1935" extrusionOk="0">
                  <a:moveTo>
                    <a:pt x="981" y="1"/>
                  </a:moveTo>
                  <a:cubicBezTo>
                    <a:pt x="435" y="1"/>
                    <a:pt x="1" y="435"/>
                    <a:pt x="1" y="968"/>
                  </a:cubicBezTo>
                  <a:cubicBezTo>
                    <a:pt x="1" y="1497"/>
                    <a:pt x="435" y="1934"/>
                    <a:pt x="981" y="1934"/>
                  </a:cubicBezTo>
                  <a:cubicBezTo>
                    <a:pt x="1510" y="1934"/>
                    <a:pt x="1947" y="1497"/>
                    <a:pt x="1947" y="968"/>
                  </a:cubicBezTo>
                  <a:cubicBezTo>
                    <a:pt x="1947" y="435"/>
                    <a:pt x="1510" y="1"/>
                    <a:pt x="981" y="1"/>
                  </a:cubicBez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3" name="Google Shape;1148;p45">
              <a:extLst>
                <a:ext uri="{FF2B5EF4-FFF2-40B4-BE49-F238E27FC236}">
                  <a16:creationId xmlns:a16="http://schemas.microsoft.com/office/drawing/2014/main" id="{709F4738-1B4A-4092-B64E-8326FD3952F0}"/>
                </a:ext>
              </a:extLst>
            </p:cNvPr>
            <p:cNvSpPr/>
            <p:nvPr/>
          </p:nvSpPr>
          <p:spPr>
            <a:xfrm flipH="1">
              <a:off x="1089803" y="2347667"/>
              <a:ext cx="554293" cy="879386"/>
            </a:xfrm>
            <a:custGeom>
              <a:avLst/>
              <a:gdLst/>
              <a:ahLst/>
              <a:cxnLst/>
              <a:rect l="l" t="t" r="r" b="b"/>
              <a:pathLst>
                <a:path w="1526" h="2421" extrusionOk="0">
                  <a:moveTo>
                    <a:pt x="314" y="1"/>
                  </a:moveTo>
                  <a:lnTo>
                    <a:pt x="314" y="899"/>
                  </a:lnTo>
                  <a:lnTo>
                    <a:pt x="0" y="1209"/>
                  </a:lnTo>
                  <a:lnTo>
                    <a:pt x="314" y="1523"/>
                  </a:lnTo>
                  <a:lnTo>
                    <a:pt x="314" y="2421"/>
                  </a:lnTo>
                  <a:cubicBezTo>
                    <a:pt x="980" y="2421"/>
                    <a:pt x="1525" y="1879"/>
                    <a:pt x="1525" y="1209"/>
                  </a:cubicBezTo>
                  <a:cubicBezTo>
                    <a:pt x="1525" y="543"/>
                    <a:pt x="980" y="1"/>
                    <a:pt x="314" y="1"/>
                  </a:cubicBezTo>
                  <a:close/>
                </a:path>
              </a:pathLst>
            </a:custGeom>
            <a:solidFill>
              <a:srgbClr val="84A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4" name="Google Shape;1160;p45">
              <a:extLst>
                <a:ext uri="{FF2B5EF4-FFF2-40B4-BE49-F238E27FC236}">
                  <a16:creationId xmlns:a16="http://schemas.microsoft.com/office/drawing/2014/main" id="{84039A0E-A76E-4B10-BA61-C0EB8B2985D6}"/>
                </a:ext>
              </a:extLst>
            </p:cNvPr>
            <p:cNvSpPr/>
            <p:nvPr/>
          </p:nvSpPr>
          <p:spPr>
            <a:xfrm>
              <a:off x="1328425" y="258320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tx1"/>
                  </a:solidFill>
                  <a:latin typeface="Montserrat Black" panose="00000A00000000000000" pitchFamily="2" charset="0"/>
                  <a:ea typeface="Fira Sans Extra Condensed Medium"/>
                  <a:cs typeface="Fira Sans Extra Condensed Medium"/>
                  <a:sym typeface="Fira Sans Extra Condensed Medium"/>
                </a:rPr>
                <a:t>02</a:t>
              </a:r>
              <a:endParaRPr>
                <a:solidFill>
                  <a:schemeClr val="tx1"/>
                </a:solidFill>
                <a:latin typeface="Montserrat Black" panose="00000A00000000000000" pitchFamily="2" charset="0"/>
              </a:endParaRPr>
            </a:p>
          </p:txBody>
        </p:sp>
      </p:grpSp>
      <p:grpSp>
        <p:nvGrpSpPr>
          <p:cNvPr id="20" name="Group 19">
            <a:extLst>
              <a:ext uri="{FF2B5EF4-FFF2-40B4-BE49-F238E27FC236}">
                <a16:creationId xmlns:a16="http://schemas.microsoft.com/office/drawing/2014/main" id="{8EA5AD49-7216-4590-A123-0C9641A9767A}"/>
              </a:ext>
            </a:extLst>
          </p:cNvPr>
          <p:cNvGrpSpPr/>
          <p:nvPr/>
        </p:nvGrpSpPr>
        <p:grpSpPr>
          <a:xfrm>
            <a:off x="917922" y="3598624"/>
            <a:ext cx="791483" cy="885198"/>
            <a:chOff x="1089805" y="3311148"/>
            <a:chExt cx="791483" cy="885198"/>
          </a:xfrm>
        </p:grpSpPr>
        <p:sp>
          <p:nvSpPr>
            <p:cNvPr id="22" name="Google Shape;1149;p45">
              <a:extLst>
                <a:ext uri="{FF2B5EF4-FFF2-40B4-BE49-F238E27FC236}">
                  <a16:creationId xmlns:a16="http://schemas.microsoft.com/office/drawing/2014/main" id="{6AE3D9DF-D620-4436-BE54-C59BC12C0B76}"/>
                </a:ext>
              </a:extLst>
            </p:cNvPr>
            <p:cNvSpPr/>
            <p:nvPr/>
          </p:nvSpPr>
          <p:spPr>
            <a:xfrm>
              <a:off x="1174074" y="3390333"/>
              <a:ext cx="707214" cy="707577"/>
            </a:xfrm>
            <a:custGeom>
              <a:avLst/>
              <a:gdLst/>
              <a:ahLst/>
              <a:cxnLst/>
              <a:rect l="l" t="t" r="r" b="b"/>
              <a:pathLst>
                <a:path w="1947" h="1948" extrusionOk="0">
                  <a:moveTo>
                    <a:pt x="980" y="1"/>
                  </a:moveTo>
                  <a:cubicBezTo>
                    <a:pt x="438" y="1"/>
                    <a:pt x="0" y="435"/>
                    <a:pt x="0" y="981"/>
                  </a:cubicBezTo>
                  <a:cubicBezTo>
                    <a:pt x="0" y="1513"/>
                    <a:pt x="438" y="1947"/>
                    <a:pt x="980" y="1947"/>
                  </a:cubicBezTo>
                  <a:cubicBezTo>
                    <a:pt x="1512" y="1947"/>
                    <a:pt x="1946" y="1513"/>
                    <a:pt x="1946" y="981"/>
                  </a:cubicBezTo>
                  <a:cubicBezTo>
                    <a:pt x="1946" y="435"/>
                    <a:pt x="1512" y="1"/>
                    <a:pt x="980"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23" name="Google Shape;1150;p45">
              <a:extLst>
                <a:ext uri="{FF2B5EF4-FFF2-40B4-BE49-F238E27FC236}">
                  <a16:creationId xmlns:a16="http://schemas.microsoft.com/office/drawing/2014/main" id="{1DF8BA74-B8CD-4399-8CDB-0AA2C801E5D6}"/>
                </a:ext>
              </a:extLst>
            </p:cNvPr>
            <p:cNvSpPr/>
            <p:nvPr/>
          </p:nvSpPr>
          <p:spPr>
            <a:xfrm>
              <a:off x="1089805" y="3311148"/>
              <a:ext cx="554293" cy="885198"/>
            </a:xfrm>
            <a:custGeom>
              <a:avLst/>
              <a:gdLst/>
              <a:ahLst/>
              <a:cxnLst/>
              <a:rect l="l" t="t" r="r" b="b"/>
              <a:pathLst>
                <a:path w="1526" h="2437" extrusionOk="0">
                  <a:moveTo>
                    <a:pt x="1212" y="0"/>
                  </a:moveTo>
                  <a:cubicBezTo>
                    <a:pt x="532" y="0"/>
                    <a:pt x="0" y="545"/>
                    <a:pt x="0" y="1212"/>
                  </a:cubicBezTo>
                  <a:cubicBezTo>
                    <a:pt x="0" y="1894"/>
                    <a:pt x="532" y="2436"/>
                    <a:pt x="1212" y="2436"/>
                  </a:cubicBezTo>
                  <a:lnTo>
                    <a:pt x="1212" y="1525"/>
                  </a:lnTo>
                  <a:lnTo>
                    <a:pt x="1525" y="1212"/>
                  </a:lnTo>
                  <a:lnTo>
                    <a:pt x="1212" y="914"/>
                  </a:lnTo>
                  <a:lnTo>
                    <a:pt x="1212" y="0"/>
                  </a:ln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25" name="Google Shape;1158;p45">
              <a:extLst>
                <a:ext uri="{FF2B5EF4-FFF2-40B4-BE49-F238E27FC236}">
                  <a16:creationId xmlns:a16="http://schemas.microsoft.com/office/drawing/2014/main" id="{F65AE674-4977-4C3C-8CF5-680961091DEA}"/>
                </a:ext>
              </a:extLst>
            </p:cNvPr>
            <p:cNvSpPr/>
            <p:nvPr/>
          </p:nvSpPr>
          <p:spPr>
            <a:xfrm>
              <a:off x="1323525" y="3549588"/>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03</a:t>
              </a:r>
              <a:endParaRPr dirty="0">
                <a:solidFill>
                  <a:schemeClr val="tx1"/>
                </a:solidFill>
                <a:latin typeface="Montserrat Black" panose="00000A00000000000000" pitchFamily="2" charset="0"/>
              </a:endParaRPr>
            </a:p>
          </p:txBody>
        </p:sp>
      </p:grpSp>
      <p:sp>
        <p:nvSpPr>
          <p:cNvPr id="26" name="TextBox 25">
            <a:extLst>
              <a:ext uri="{FF2B5EF4-FFF2-40B4-BE49-F238E27FC236}">
                <a16:creationId xmlns:a16="http://schemas.microsoft.com/office/drawing/2014/main" id="{F105F81E-E70B-411B-9EDD-10C74B0D976B}"/>
              </a:ext>
            </a:extLst>
          </p:cNvPr>
          <p:cNvSpPr txBox="1"/>
          <p:nvPr/>
        </p:nvSpPr>
        <p:spPr>
          <a:xfrm>
            <a:off x="1793674" y="2049397"/>
            <a:ext cx="6474170" cy="1006942"/>
          </a:xfrm>
          <a:prstGeom prst="rect">
            <a:avLst/>
          </a:prstGeom>
          <a:noFill/>
        </p:spPr>
        <p:txBody>
          <a:bodyPr wrap="square">
            <a:spAutoFit/>
          </a:bodyPr>
          <a:lstStyle/>
          <a:p>
            <a:pPr marL="0" marR="0" algn="ctr">
              <a:lnSpc>
                <a:spcPct val="107000"/>
              </a:lnSpc>
              <a:spcBef>
                <a:spcPts val="0"/>
              </a:spcBef>
              <a:spcAft>
                <a:spcPts val="800"/>
              </a:spcAft>
            </a:pP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Autre</a:t>
            </a:r>
            <a:r>
              <a:rPr lang="en-US"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outil</a:t>
            </a:r>
            <a:r>
              <a:rPr lang="en-US"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 </a:t>
            </a:r>
            <a:r>
              <a:rPr lang="en-US"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mongoexport</a:t>
            </a:r>
            <a:endPar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a:p>
            <a:pPr marR="0" lvl="0" algn="ctr">
              <a:lnSpc>
                <a:spcPct val="107000"/>
              </a:lnSpc>
              <a:spcBef>
                <a:spcPts val="0"/>
              </a:spcBef>
              <a:spcAft>
                <a:spcPts val="800"/>
              </a:spcAft>
              <a:buSzPts val="1000"/>
              <a:tabLst>
                <a:tab pos="457200" algn="l"/>
              </a:tabLst>
            </a:pPr>
            <a:r>
              <a:rPr lang="fr-FR"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Outil pour exporter les données d’une base MongoDB en JSON ou CSV.</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fr-FR"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Permet de créer des exports exploitables par d’autres systèmes ou pour archivage</a:t>
            </a:r>
            <a:endParaRPr lang="en-US" b="1" dirty="0">
              <a:solidFill>
                <a:schemeClr val="tx1"/>
              </a:solidFill>
            </a:endParaRPr>
          </a:p>
        </p:txBody>
      </p:sp>
      <p:graphicFrame>
        <p:nvGraphicFramePr>
          <p:cNvPr id="27" name="Google Shape;494;p66">
            <a:extLst>
              <a:ext uri="{FF2B5EF4-FFF2-40B4-BE49-F238E27FC236}">
                <a16:creationId xmlns:a16="http://schemas.microsoft.com/office/drawing/2014/main" id="{7F745FF4-9871-4294-AA04-C19A6C9A01A0}"/>
              </a:ext>
            </a:extLst>
          </p:cNvPr>
          <p:cNvGraphicFramePr/>
          <p:nvPr>
            <p:extLst>
              <p:ext uri="{D42A27DB-BD31-4B8C-83A1-F6EECF244321}">
                <p14:modId xmlns:p14="http://schemas.microsoft.com/office/powerpoint/2010/main" val="3435533850"/>
              </p:ext>
            </p:extLst>
          </p:nvPr>
        </p:nvGraphicFramePr>
        <p:xfrm>
          <a:off x="2299358" y="3204119"/>
          <a:ext cx="5688100" cy="309150"/>
        </p:xfrm>
        <a:graphic>
          <a:graphicData uri="http://schemas.openxmlformats.org/drawingml/2006/table">
            <a:tbl>
              <a:tblPr>
                <a:tableStyleId>{D113A9D2-9D6B-4929-AA2D-F23B5EE8CBE7}</a:tableStyleId>
              </a:tblPr>
              <a:tblGrid>
                <a:gridCol w="5688100">
                  <a:extLst>
                    <a:ext uri="{9D8B030D-6E8A-4147-A177-3AD203B41FA5}">
                      <a16:colId xmlns:a16="http://schemas.microsoft.com/office/drawing/2014/main" val="20000"/>
                    </a:ext>
                  </a:extLst>
                </a:gridCol>
              </a:tblGrid>
              <a:tr h="309150">
                <a:tc>
                  <a:txBody>
                    <a:bodyPr/>
                    <a:lstStyle/>
                    <a:p>
                      <a:pPr marL="0" marR="0" lvl="0" indent="0" algn="l" rtl="0">
                        <a:lnSpc>
                          <a:spcPct val="100000"/>
                        </a:lnSpc>
                        <a:spcBef>
                          <a:spcPts val="0"/>
                        </a:spcBef>
                        <a:spcAft>
                          <a:spcPts val="0"/>
                        </a:spcAft>
                        <a:buClr>
                          <a:srgbClr val="000000"/>
                        </a:buClr>
                        <a:buSzPts val="1400"/>
                        <a:buFont typeface="Arial"/>
                        <a:buNone/>
                      </a:pPr>
                      <a:r>
                        <a:rPr lang="fr-FR" sz="1400" b="1" u="none" strike="noStrike" cap="none" dirty="0" err="1">
                          <a:solidFill>
                            <a:schemeClr val="tx1"/>
                          </a:solidFill>
                        </a:rPr>
                        <a:t>mongoexport</a:t>
                      </a:r>
                      <a:r>
                        <a:rPr lang="fr-FR" sz="1400" b="1" u="none" strike="noStrike" cap="none" dirty="0">
                          <a:solidFill>
                            <a:schemeClr val="tx1"/>
                          </a:solidFill>
                        </a:rPr>
                        <a:t> --collection=&lt;coll&gt; &lt;options&gt; &lt;</a:t>
                      </a:r>
                      <a:r>
                        <a:rPr lang="fr-FR" sz="1400" b="1" u="none" strike="noStrike" cap="none" dirty="0" err="1">
                          <a:solidFill>
                            <a:schemeClr val="tx1"/>
                          </a:solidFill>
                        </a:rPr>
                        <a:t>connection</a:t>
                      </a:r>
                      <a:r>
                        <a:rPr lang="fr-FR" sz="1400" b="1" u="none" strike="noStrike" cap="none" dirty="0">
                          <a:solidFill>
                            <a:schemeClr val="tx1"/>
                          </a:solidFill>
                        </a:rPr>
                        <a:t>-string&gt;</a:t>
                      </a:r>
                      <a:endParaRPr sz="1400" b="1" u="none" strike="noStrike" cap="none" dirty="0">
                        <a:solidFill>
                          <a:schemeClr val="tx1"/>
                        </a:solidFill>
                      </a:endParaRPr>
                    </a:p>
                  </a:txBody>
                  <a:tcPr marL="152400" marR="152400" marT="45725" marB="45725"/>
                </a:tc>
                <a:extLst>
                  <a:ext uri="{0D108BD9-81ED-4DB2-BD59-A6C34878D82A}">
                    <a16:rowId xmlns:a16="http://schemas.microsoft.com/office/drawing/2014/main" val="10000"/>
                  </a:ext>
                </a:extLst>
              </a:tr>
            </a:tbl>
          </a:graphicData>
        </a:graphic>
      </p:graphicFrame>
      <p:graphicFrame>
        <p:nvGraphicFramePr>
          <p:cNvPr id="28" name="Google Shape;495;p66">
            <a:extLst>
              <a:ext uri="{FF2B5EF4-FFF2-40B4-BE49-F238E27FC236}">
                <a16:creationId xmlns:a16="http://schemas.microsoft.com/office/drawing/2014/main" id="{4551F60C-FE36-4FC1-9D77-C772F78539C3}"/>
              </a:ext>
            </a:extLst>
          </p:cNvPr>
          <p:cNvGraphicFramePr/>
          <p:nvPr>
            <p:extLst>
              <p:ext uri="{D42A27DB-BD31-4B8C-83A1-F6EECF244321}">
                <p14:modId xmlns:p14="http://schemas.microsoft.com/office/powerpoint/2010/main" val="3678668974"/>
              </p:ext>
            </p:extLst>
          </p:nvPr>
        </p:nvGraphicFramePr>
        <p:xfrm>
          <a:off x="2031908" y="3782129"/>
          <a:ext cx="6223000" cy="518170"/>
        </p:xfrm>
        <a:graphic>
          <a:graphicData uri="http://schemas.openxmlformats.org/drawingml/2006/table">
            <a:tbl>
              <a:tblPr>
                <a:tableStyleId>{D113A9D2-9D6B-4929-AA2D-F23B5EE8CBE7}</a:tableStyleId>
              </a:tblPr>
              <a:tblGrid>
                <a:gridCol w="6223000">
                  <a:extLst>
                    <a:ext uri="{9D8B030D-6E8A-4147-A177-3AD203B41FA5}">
                      <a16:colId xmlns:a16="http://schemas.microsoft.com/office/drawing/2014/main" val="20000"/>
                    </a:ext>
                  </a:extLst>
                </a:gridCol>
              </a:tblGrid>
              <a:tr h="287750">
                <a:tc>
                  <a:txBody>
                    <a:bodyPr/>
                    <a:lstStyle/>
                    <a:p>
                      <a:pPr marL="0" marR="0" lvl="0" indent="0" algn="ctr" rtl="0">
                        <a:lnSpc>
                          <a:spcPct val="100000"/>
                        </a:lnSpc>
                        <a:spcBef>
                          <a:spcPts val="0"/>
                        </a:spcBef>
                        <a:spcAft>
                          <a:spcPts val="0"/>
                        </a:spcAft>
                        <a:buClr>
                          <a:srgbClr val="000000"/>
                        </a:buClr>
                        <a:buSzPts val="1400"/>
                        <a:buFont typeface="Arial"/>
                        <a:buNone/>
                      </a:pPr>
                      <a:r>
                        <a:rPr lang="fr-FR" sz="1400" b="1" u="none" strike="noStrike" cap="none" dirty="0" err="1">
                          <a:solidFill>
                            <a:schemeClr val="tx1"/>
                          </a:solidFill>
                        </a:rPr>
                        <a:t>mongoexport</a:t>
                      </a:r>
                      <a:r>
                        <a:rPr lang="fr-FR" sz="1400" b="1" u="none" strike="noStrike" cap="none" dirty="0">
                          <a:solidFill>
                            <a:schemeClr val="tx1"/>
                          </a:solidFill>
                        </a:rPr>
                        <a:t> --collection=</a:t>
                      </a:r>
                      <a:r>
                        <a:rPr lang="fr-FR" sz="1400" b="1" u="none" strike="noStrike" cap="none" dirty="0" err="1">
                          <a:solidFill>
                            <a:schemeClr val="tx1"/>
                          </a:solidFill>
                        </a:rPr>
                        <a:t>myCollection</a:t>
                      </a:r>
                      <a:r>
                        <a:rPr lang="fr-FR" sz="1400" b="1" u="none" strike="noStrike" cap="none" dirty="0">
                          <a:solidFill>
                            <a:schemeClr val="tx1"/>
                          </a:solidFill>
                        </a:rPr>
                        <a:t> --</a:t>
                      </a:r>
                      <a:r>
                        <a:rPr lang="fr-FR" sz="1400" b="1" u="none" strike="noStrike" cap="none" dirty="0" err="1">
                          <a:solidFill>
                            <a:schemeClr val="tx1"/>
                          </a:solidFill>
                        </a:rPr>
                        <a:t>db</a:t>
                      </a:r>
                      <a:r>
                        <a:rPr lang="fr-FR" sz="1400" b="1" u="none" strike="noStrike" cap="none" dirty="0">
                          <a:solidFill>
                            <a:schemeClr val="tx1"/>
                          </a:solidFill>
                        </a:rPr>
                        <a:t>=</a:t>
                      </a:r>
                      <a:r>
                        <a:rPr lang="fr-FR" sz="1400" b="1" u="none" strike="noStrike" cap="none" dirty="0" err="1">
                          <a:solidFill>
                            <a:schemeClr val="tx1"/>
                          </a:solidFill>
                        </a:rPr>
                        <a:t>myDB</a:t>
                      </a:r>
                      <a:r>
                        <a:rPr lang="fr-FR" sz="1400" b="1" u="none" strike="noStrike" cap="none" dirty="0">
                          <a:solidFill>
                            <a:schemeClr val="tx1"/>
                          </a:solidFill>
                        </a:rPr>
                        <a:t> --out=</a:t>
                      </a:r>
                      <a:r>
                        <a:rPr lang="fr-FR" sz="1400" b="1" u="none" strike="noStrike" cap="none" dirty="0" err="1">
                          <a:solidFill>
                            <a:schemeClr val="tx1"/>
                          </a:solidFill>
                        </a:rPr>
                        <a:t>export.json</a:t>
                      </a:r>
                      <a:r>
                        <a:rPr lang="fr-FR" sz="1400" b="1" u="none" strike="noStrike" cap="none" dirty="0">
                          <a:solidFill>
                            <a:schemeClr val="tx1"/>
                          </a:solidFill>
                        </a:rPr>
                        <a:t> </a:t>
                      </a:r>
                      <a:r>
                        <a:rPr lang="en-US" sz="1400" b="1" u="none" strike="noStrike" cap="none" dirty="0">
                          <a:solidFill>
                            <a:schemeClr val="tx1"/>
                          </a:solidFill>
                        </a:rPr>
                        <a:t>--type=json --</a:t>
                      </a:r>
                      <a:r>
                        <a:rPr lang="en-US" sz="1400" b="1" u="none" strike="noStrike" cap="none" dirty="0" err="1">
                          <a:solidFill>
                            <a:schemeClr val="tx1"/>
                          </a:solidFill>
                        </a:rPr>
                        <a:t>uri</a:t>
                      </a:r>
                      <a:r>
                        <a:rPr lang="en-US" sz="1400" b="1" u="none" strike="noStrike" cap="none" dirty="0">
                          <a:solidFill>
                            <a:schemeClr val="tx1"/>
                          </a:solidFill>
                        </a:rPr>
                        <a:t>="</a:t>
                      </a:r>
                      <a:r>
                        <a:rPr lang="en-US" sz="1400" b="1" u="none" strike="noStrike" cap="none" dirty="0" err="1">
                          <a:solidFill>
                            <a:schemeClr val="tx1"/>
                          </a:solidFill>
                        </a:rPr>
                        <a:t>mongodb</a:t>
                      </a:r>
                      <a:r>
                        <a:rPr lang="en-US" sz="1400" b="1" u="none" strike="noStrike" cap="none" dirty="0">
                          <a:solidFill>
                            <a:schemeClr val="tx1"/>
                          </a:solidFill>
                        </a:rPr>
                        <a:t>://localhost:27017"</a:t>
                      </a:r>
                      <a:endParaRPr sz="1400" b="1" u="none" strike="noStrike" cap="none" dirty="0">
                        <a:solidFill>
                          <a:schemeClr val="tx1"/>
                        </a:solidFill>
                      </a:endParaRPr>
                    </a:p>
                  </a:txBody>
                  <a:tcPr marL="152400" marR="152400" marT="45725" marB="45725"/>
                </a:tc>
                <a:extLst>
                  <a:ext uri="{0D108BD9-81ED-4DB2-BD59-A6C34878D82A}">
                    <a16:rowId xmlns:a16="http://schemas.microsoft.com/office/drawing/2014/main" val="10000"/>
                  </a:ext>
                </a:extLst>
              </a:tr>
            </a:tbl>
          </a:graphicData>
        </a:graphic>
      </p:graphicFrame>
      <p:grpSp>
        <p:nvGrpSpPr>
          <p:cNvPr id="29" name="Group 28">
            <a:extLst>
              <a:ext uri="{FF2B5EF4-FFF2-40B4-BE49-F238E27FC236}">
                <a16:creationId xmlns:a16="http://schemas.microsoft.com/office/drawing/2014/main" id="{E6F407F5-DB7C-4C0A-923B-7B274C55FE0B}"/>
              </a:ext>
            </a:extLst>
          </p:cNvPr>
          <p:cNvGrpSpPr/>
          <p:nvPr/>
        </p:nvGrpSpPr>
        <p:grpSpPr>
          <a:xfrm>
            <a:off x="2207197" y="5295900"/>
            <a:ext cx="4729605" cy="2339336"/>
            <a:chOff x="1376805" y="1200593"/>
            <a:chExt cx="6451600" cy="3412493"/>
          </a:xfrm>
        </p:grpSpPr>
        <p:sp>
          <p:nvSpPr>
            <p:cNvPr id="30" name="Google Shape;390;p57">
              <a:extLst>
                <a:ext uri="{FF2B5EF4-FFF2-40B4-BE49-F238E27FC236}">
                  <a16:creationId xmlns:a16="http://schemas.microsoft.com/office/drawing/2014/main" id="{C8DE8110-4C53-4BA6-8B51-8987BC620237}"/>
                </a:ext>
              </a:extLst>
            </p:cNvPr>
            <p:cNvSpPr/>
            <p:nvPr/>
          </p:nvSpPr>
          <p:spPr>
            <a:xfrm>
              <a:off x="1376805" y="1200593"/>
              <a:ext cx="6451600" cy="3412493"/>
            </a:xfrm>
            <a:prstGeom prst="ellipse">
              <a:avLst/>
            </a:prstGeom>
            <a:solidFill>
              <a:srgbClr val="91E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0" i="0" u="none" strike="noStrike" cap="none" dirty="0">
                  <a:solidFill>
                    <a:schemeClr val="accent2"/>
                  </a:solidFill>
                  <a:latin typeface="Arial"/>
                  <a:ea typeface="Arial"/>
                  <a:cs typeface="Arial"/>
                  <a:sym typeface="Arial"/>
                </a:rPr>
                <a:t>. </a:t>
              </a:r>
              <a:endParaRPr sz="1400" b="0" i="0" u="none" strike="noStrike" cap="none" dirty="0">
                <a:solidFill>
                  <a:schemeClr val="accent2"/>
                </a:solidFill>
                <a:latin typeface="Arial"/>
                <a:ea typeface="Arial"/>
                <a:cs typeface="Arial"/>
                <a:sym typeface="Arial"/>
              </a:endParaRPr>
            </a:p>
          </p:txBody>
        </p:sp>
        <p:sp>
          <p:nvSpPr>
            <p:cNvPr id="31" name="TextBox 30">
              <a:extLst>
                <a:ext uri="{FF2B5EF4-FFF2-40B4-BE49-F238E27FC236}">
                  <a16:creationId xmlns:a16="http://schemas.microsoft.com/office/drawing/2014/main" id="{564A3487-9483-42E4-B711-EA669E651F4B}"/>
                </a:ext>
              </a:extLst>
            </p:cNvPr>
            <p:cNvSpPr txBox="1"/>
            <p:nvPr/>
          </p:nvSpPr>
          <p:spPr>
            <a:xfrm>
              <a:off x="1910205" y="1903096"/>
              <a:ext cx="5384800" cy="2709988"/>
            </a:xfrm>
            <a:prstGeom prst="rect">
              <a:avLst/>
            </a:prstGeom>
            <a:noFill/>
          </p:spPr>
          <p:txBody>
            <a:bodyPr wrap="square">
              <a:spAutoFit/>
            </a:bodyPr>
            <a:lstStyle/>
            <a:p>
              <a:pPr algn="ctr">
                <a:lnSpc>
                  <a:spcPct val="107000"/>
                </a:lnSpc>
                <a:spcAft>
                  <a:spcPts val="800"/>
                </a:spcAft>
              </a:pP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La restauration est le processus permettant de récupérer des données depuis des sauvegardes ou des instantanés précédemment créés.</a:t>
              </a:r>
              <a:endParaRPr lang="en-US" sz="18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algn="ctr">
                <a:lnSpc>
                  <a:spcPct val="107000"/>
                </a:lnSpc>
                <a:spcBef>
                  <a:spcPts val="0"/>
                </a:spcBef>
                <a:spcAft>
                  <a:spcPts val="800"/>
                </a:spcAft>
              </a:pP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pSp>
      <p:sp>
        <p:nvSpPr>
          <p:cNvPr id="32" name="Google Shape;194;p28">
            <a:extLst>
              <a:ext uri="{FF2B5EF4-FFF2-40B4-BE49-F238E27FC236}">
                <a16:creationId xmlns:a16="http://schemas.microsoft.com/office/drawing/2014/main" id="{6BC77C71-ABFD-4169-B6DF-A15D0CBE4A6E}"/>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10</a:t>
            </a:r>
            <a:endParaRPr b="1" dirty="0">
              <a:solidFill>
                <a:schemeClr val="tx1"/>
              </a:solidFill>
              <a:latin typeface="Raleway" pitchFamily="2" charset="0"/>
            </a:endParaRPr>
          </a:p>
        </p:txBody>
      </p:sp>
    </p:spTree>
    <p:extLst>
      <p:ext uri="{BB962C8B-B14F-4D97-AF65-F5344CB8AC3E}">
        <p14:creationId xmlns:p14="http://schemas.microsoft.com/office/powerpoint/2010/main" val="109040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Restauration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66" name="Group 65">
            <a:extLst>
              <a:ext uri="{FF2B5EF4-FFF2-40B4-BE49-F238E27FC236}">
                <a16:creationId xmlns:a16="http://schemas.microsoft.com/office/drawing/2014/main" id="{46CFE023-FA31-4FF0-865B-46F590D502EF}"/>
              </a:ext>
            </a:extLst>
          </p:cNvPr>
          <p:cNvGrpSpPr/>
          <p:nvPr/>
        </p:nvGrpSpPr>
        <p:grpSpPr>
          <a:xfrm>
            <a:off x="-1025178" y="1695606"/>
            <a:ext cx="791483" cy="880839"/>
            <a:chOff x="1089805" y="1382730"/>
            <a:chExt cx="791483" cy="880839"/>
          </a:xfrm>
        </p:grpSpPr>
        <p:sp>
          <p:nvSpPr>
            <p:cNvPr id="68" name="Google Shape;1145;p45">
              <a:extLst>
                <a:ext uri="{FF2B5EF4-FFF2-40B4-BE49-F238E27FC236}">
                  <a16:creationId xmlns:a16="http://schemas.microsoft.com/office/drawing/2014/main" id="{27D9FC4E-1955-48D9-A1A4-DFFCBEF9F063}"/>
                </a:ext>
              </a:extLst>
            </p:cNvPr>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69" name="Google Shape;1146;p45">
              <a:extLst>
                <a:ext uri="{FF2B5EF4-FFF2-40B4-BE49-F238E27FC236}">
                  <a16:creationId xmlns:a16="http://schemas.microsoft.com/office/drawing/2014/main" id="{993C0796-4217-4B46-B425-E5643532B7A1}"/>
                </a:ext>
              </a:extLst>
            </p:cNvPr>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Montserrat Black" panose="00000A00000000000000" pitchFamily="2" charset="0"/>
              </a:endParaRPr>
            </a:p>
          </p:txBody>
        </p:sp>
        <p:sp>
          <p:nvSpPr>
            <p:cNvPr id="70" name="Google Shape;1159;p45">
              <a:extLst>
                <a:ext uri="{FF2B5EF4-FFF2-40B4-BE49-F238E27FC236}">
                  <a16:creationId xmlns:a16="http://schemas.microsoft.com/office/drawing/2014/main" id="{0B9DF2FE-ACF9-4AC6-9563-ED1C776297C8}"/>
                </a:ext>
              </a:extLst>
            </p:cNvPr>
            <p:cNvSpPr/>
            <p:nvPr/>
          </p:nvSpPr>
          <p:spPr>
            <a:xfrm>
              <a:off x="1323525" y="160755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01</a:t>
              </a:r>
              <a:endParaRPr dirty="0">
                <a:solidFill>
                  <a:schemeClr val="tx1"/>
                </a:solidFill>
                <a:latin typeface="Montserrat Black" panose="00000A00000000000000" pitchFamily="2" charset="0"/>
              </a:endParaRPr>
            </a:p>
          </p:txBody>
        </p:sp>
      </p:grpSp>
      <p:grpSp>
        <p:nvGrpSpPr>
          <p:cNvPr id="71" name="Group 70">
            <a:extLst>
              <a:ext uri="{FF2B5EF4-FFF2-40B4-BE49-F238E27FC236}">
                <a16:creationId xmlns:a16="http://schemas.microsoft.com/office/drawing/2014/main" id="{566FC22B-BC61-466B-A728-FF8BE4BC5FE2}"/>
              </a:ext>
            </a:extLst>
          </p:cNvPr>
          <p:cNvGrpSpPr/>
          <p:nvPr/>
        </p:nvGrpSpPr>
        <p:grpSpPr>
          <a:xfrm>
            <a:off x="-1025180" y="2660543"/>
            <a:ext cx="796569" cy="879386"/>
            <a:chOff x="1089803" y="2347667"/>
            <a:chExt cx="796569" cy="879386"/>
          </a:xfrm>
        </p:grpSpPr>
        <p:sp>
          <p:nvSpPr>
            <p:cNvPr id="72" name="Google Shape;1147;p45">
              <a:extLst>
                <a:ext uri="{FF2B5EF4-FFF2-40B4-BE49-F238E27FC236}">
                  <a16:creationId xmlns:a16="http://schemas.microsoft.com/office/drawing/2014/main" id="{D556022B-94EB-4803-8DE1-4440024A5553}"/>
                </a:ext>
              </a:extLst>
            </p:cNvPr>
            <p:cNvSpPr/>
            <p:nvPr/>
          </p:nvSpPr>
          <p:spPr>
            <a:xfrm flipH="1">
              <a:off x="1178795" y="2446103"/>
              <a:ext cx="707577" cy="702855"/>
            </a:xfrm>
            <a:custGeom>
              <a:avLst/>
              <a:gdLst/>
              <a:ahLst/>
              <a:cxnLst/>
              <a:rect l="l" t="t" r="r" b="b"/>
              <a:pathLst>
                <a:path w="1948" h="1935" extrusionOk="0">
                  <a:moveTo>
                    <a:pt x="981" y="1"/>
                  </a:moveTo>
                  <a:cubicBezTo>
                    <a:pt x="435" y="1"/>
                    <a:pt x="1" y="435"/>
                    <a:pt x="1" y="968"/>
                  </a:cubicBezTo>
                  <a:cubicBezTo>
                    <a:pt x="1" y="1497"/>
                    <a:pt x="435" y="1934"/>
                    <a:pt x="981" y="1934"/>
                  </a:cubicBezTo>
                  <a:cubicBezTo>
                    <a:pt x="1510" y="1934"/>
                    <a:pt x="1947" y="1497"/>
                    <a:pt x="1947" y="968"/>
                  </a:cubicBezTo>
                  <a:cubicBezTo>
                    <a:pt x="1947" y="435"/>
                    <a:pt x="1510" y="1"/>
                    <a:pt x="981" y="1"/>
                  </a:cubicBez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3" name="Google Shape;1148;p45">
              <a:extLst>
                <a:ext uri="{FF2B5EF4-FFF2-40B4-BE49-F238E27FC236}">
                  <a16:creationId xmlns:a16="http://schemas.microsoft.com/office/drawing/2014/main" id="{709F4738-1B4A-4092-B64E-8326FD3952F0}"/>
                </a:ext>
              </a:extLst>
            </p:cNvPr>
            <p:cNvSpPr/>
            <p:nvPr/>
          </p:nvSpPr>
          <p:spPr>
            <a:xfrm flipH="1">
              <a:off x="1089803" y="2347667"/>
              <a:ext cx="554293" cy="879386"/>
            </a:xfrm>
            <a:custGeom>
              <a:avLst/>
              <a:gdLst/>
              <a:ahLst/>
              <a:cxnLst/>
              <a:rect l="l" t="t" r="r" b="b"/>
              <a:pathLst>
                <a:path w="1526" h="2421" extrusionOk="0">
                  <a:moveTo>
                    <a:pt x="314" y="1"/>
                  </a:moveTo>
                  <a:lnTo>
                    <a:pt x="314" y="899"/>
                  </a:lnTo>
                  <a:lnTo>
                    <a:pt x="0" y="1209"/>
                  </a:lnTo>
                  <a:lnTo>
                    <a:pt x="314" y="1523"/>
                  </a:lnTo>
                  <a:lnTo>
                    <a:pt x="314" y="2421"/>
                  </a:lnTo>
                  <a:cubicBezTo>
                    <a:pt x="980" y="2421"/>
                    <a:pt x="1525" y="1879"/>
                    <a:pt x="1525" y="1209"/>
                  </a:cubicBezTo>
                  <a:cubicBezTo>
                    <a:pt x="1525" y="543"/>
                    <a:pt x="980" y="1"/>
                    <a:pt x="314" y="1"/>
                  </a:cubicBezTo>
                  <a:close/>
                </a:path>
              </a:pathLst>
            </a:custGeom>
            <a:solidFill>
              <a:srgbClr val="84A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74" name="Google Shape;1160;p45">
              <a:extLst>
                <a:ext uri="{FF2B5EF4-FFF2-40B4-BE49-F238E27FC236}">
                  <a16:creationId xmlns:a16="http://schemas.microsoft.com/office/drawing/2014/main" id="{84039A0E-A76E-4B10-BA61-C0EB8B2985D6}"/>
                </a:ext>
              </a:extLst>
            </p:cNvPr>
            <p:cNvSpPr/>
            <p:nvPr/>
          </p:nvSpPr>
          <p:spPr>
            <a:xfrm>
              <a:off x="1328425" y="2583200"/>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tx1"/>
                  </a:solidFill>
                  <a:latin typeface="Montserrat Black" panose="00000A00000000000000" pitchFamily="2" charset="0"/>
                  <a:ea typeface="Fira Sans Extra Condensed Medium"/>
                  <a:cs typeface="Fira Sans Extra Condensed Medium"/>
                  <a:sym typeface="Fira Sans Extra Condensed Medium"/>
                </a:rPr>
                <a:t>02</a:t>
              </a:r>
              <a:endParaRPr>
                <a:solidFill>
                  <a:schemeClr val="tx1"/>
                </a:solidFill>
                <a:latin typeface="Montserrat Black" panose="00000A00000000000000" pitchFamily="2" charset="0"/>
              </a:endParaRPr>
            </a:p>
          </p:txBody>
        </p:sp>
      </p:grpSp>
      <p:grpSp>
        <p:nvGrpSpPr>
          <p:cNvPr id="20" name="Group 19">
            <a:extLst>
              <a:ext uri="{FF2B5EF4-FFF2-40B4-BE49-F238E27FC236}">
                <a16:creationId xmlns:a16="http://schemas.microsoft.com/office/drawing/2014/main" id="{8EA5AD49-7216-4590-A123-0C9641A9767A}"/>
              </a:ext>
            </a:extLst>
          </p:cNvPr>
          <p:cNvGrpSpPr/>
          <p:nvPr/>
        </p:nvGrpSpPr>
        <p:grpSpPr>
          <a:xfrm>
            <a:off x="-1025178" y="3624024"/>
            <a:ext cx="791483" cy="885198"/>
            <a:chOff x="1089805" y="3311148"/>
            <a:chExt cx="791483" cy="885198"/>
          </a:xfrm>
        </p:grpSpPr>
        <p:sp>
          <p:nvSpPr>
            <p:cNvPr id="22" name="Google Shape;1149;p45">
              <a:extLst>
                <a:ext uri="{FF2B5EF4-FFF2-40B4-BE49-F238E27FC236}">
                  <a16:creationId xmlns:a16="http://schemas.microsoft.com/office/drawing/2014/main" id="{6AE3D9DF-D620-4436-BE54-C59BC12C0B76}"/>
                </a:ext>
              </a:extLst>
            </p:cNvPr>
            <p:cNvSpPr/>
            <p:nvPr/>
          </p:nvSpPr>
          <p:spPr>
            <a:xfrm>
              <a:off x="1174074" y="3390333"/>
              <a:ext cx="707214" cy="707577"/>
            </a:xfrm>
            <a:custGeom>
              <a:avLst/>
              <a:gdLst/>
              <a:ahLst/>
              <a:cxnLst/>
              <a:rect l="l" t="t" r="r" b="b"/>
              <a:pathLst>
                <a:path w="1947" h="1948" extrusionOk="0">
                  <a:moveTo>
                    <a:pt x="980" y="1"/>
                  </a:moveTo>
                  <a:cubicBezTo>
                    <a:pt x="438" y="1"/>
                    <a:pt x="0" y="435"/>
                    <a:pt x="0" y="981"/>
                  </a:cubicBezTo>
                  <a:cubicBezTo>
                    <a:pt x="0" y="1513"/>
                    <a:pt x="438" y="1947"/>
                    <a:pt x="980" y="1947"/>
                  </a:cubicBezTo>
                  <a:cubicBezTo>
                    <a:pt x="1512" y="1947"/>
                    <a:pt x="1946" y="1513"/>
                    <a:pt x="1946" y="981"/>
                  </a:cubicBezTo>
                  <a:cubicBezTo>
                    <a:pt x="1946" y="435"/>
                    <a:pt x="1512" y="1"/>
                    <a:pt x="980"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23" name="Google Shape;1150;p45">
              <a:extLst>
                <a:ext uri="{FF2B5EF4-FFF2-40B4-BE49-F238E27FC236}">
                  <a16:creationId xmlns:a16="http://schemas.microsoft.com/office/drawing/2014/main" id="{1DF8BA74-B8CD-4399-8CDB-0AA2C801E5D6}"/>
                </a:ext>
              </a:extLst>
            </p:cNvPr>
            <p:cNvSpPr/>
            <p:nvPr/>
          </p:nvSpPr>
          <p:spPr>
            <a:xfrm>
              <a:off x="1089805" y="3311148"/>
              <a:ext cx="554293" cy="885198"/>
            </a:xfrm>
            <a:custGeom>
              <a:avLst/>
              <a:gdLst/>
              <a:ahLst/>
              <a:cxnLst/>
              <a:rect l="l" t="t" r="r" b="b"/>
              <a:pathLst>
                <a:path w="1526" h="2437" extrusionOk="0">
                  <a:moveTo>
                    <a:pt x="1212" y="0"/>
                  </a:moveTo>
                  <a:cubicBezTo>
                    <a:pt x="532" y="0"/>
                    <a:pt x="0" y="545"/>
                    <a:pt x="0" y="1212"/>
                  </a:cubicBezTo>
                  <a:cubicBezTo>
                    <a:pt x="0" y="1894"/>
                    <a:pt x="532" y="2436"/>
                    <a:pt x="1212" y="2436"/>
                  </a:cubicBezTo>
                  <a:lnTo>
                    <a:pt x="1212" y="1525"/>
                  </a:lnTo>
                  <a:lnTo>
                    <a:pt x="1525" y="1212"/>
                  </a:lnTo>
                  <a:lnTo>
                    <a:pt x="1212" y="914"/>
                  </a:lnTo>
                  <a:lnTo>
                    <a:pt x="1212" y="0"/>
                  </a:lnTo>
                  <a:close/>
                </a:path>
              </a:pathLst>
            </a:custGeom>
            <a:solidFill>
              <a:srgbClr val="91E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ontserrat Black" panose="00000A00000000000000" pitchFamily="2" charset="0"/>
              </a:endParaRPr>
            </a:p>
          </p:txBody>
        </p:sp>
        <p:sp>
          <p:nvSpPr>
            <p:cNvPr id="25" name="Google Shape;1158;p45">
              <a:extLst>
                <a:ext uri="{FF2B5EF4-FFF2-40B4-BE49-F238E27FC236}">
                  <a16:creationId xmlns:a16="http://schemas.microsoft.com/office/drawing/2014/main" id="{F65AE674-4977-4C3C-8CF5-680961091DEA}"/>
                </a:ext>
              </a:extLst>
            </p:cNvPr>
            <p:cNvSpPr/>
            <p:nvPr/>
          </p:nvSpPr>
          <p:spPr>
            <a:xfrm>
              <a:off x="1323525" y="3549588"/>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latin typeface="Montserrat Black" panose="00000A00000000000000" pitchFamily="2" charset="0"/>
                  <a:ea typeface="Fira Sans Extra Condensed Medium"/>
                  <a:cs typeface="Fira Sans Extra Condensed Medium"/>
                  <a:sym typeface="Fira Sans Extra Condensed Medium"/>
                </a:rPr>
                <a:t>03</a:t>
              </a:r>
              <a:endParaRPr dirty="0">
                <a:solidFill>
                  <a:schemeClr val="tx1"/>
                </a:solidFill>
                <a:latin typeface="Montserrat Black" panose="00000A00000000000000" pitchFamily="2" charset="0"/>
              </a:endParaRPr>
            </a:p>
          </p:txBody>
        </p:sp>
      </p:grpSp>
      <p:graphicFrame>
        <p:nvGraphicFramePr>
          <p:cNvPr id="19" name="Google Shape;494;p66">
            <a:extLst>
              <a:ext uri="{FF2B5EF4-FFF2-40B4-BE49-F238E27FC236}">
                <a16:creationId xmlns:a16="http://schemas.microsoft.com/office/drawing/2014/main" id="{8B3A552C-D6A5-4B7D-8050-B929AB71A5DC}"/>
              </a:ext>
            </a:extLst>
          </p:cNvPr>
          <p:cNvGraphicFramePr/>
          <p:nvPr>
            <p:extLst>
              <p:ext uri="{D42A27DB-BD31-4B8C-83A1-F6EECF244321}">
                <p14:modId xmlns:p14="http://schemas.microsoft.com/office/powerpoint/2010/main" val="721024137"/>
              </p:ext>
            </p:extLst>
          </p:nvPr>
        </p:nvGraphicFramePr>
        <p:xfrm>
          <a:off x="9728858" y="3206027"/>
          <a:ext cx="5688100" cy="309150"/>
        </p:xfrm>
        <a:graphic>
          <a:graphicData uri="http://schemas.openxmlformats.org/drawingml/2006/table">
            <a:tbl>
              <a:tblPr>
                <a:tableStyleId>{D113A9D2-9D6B-4929-AA2D-F23B5EE8CBE7}</a:tableStyleId>
              </a:tblPr>
              <a:tblGrid>
                <a:gridCol w="5688100">
                  <a:extLst>
                    <a:ext uri="{9D8B030D-6E8A-4147-A177-3AD203B41FA5}">
                      <a16:colId xmlns:a16="http://schemas.microsoft.com/office/drawing/2014/main" val="20000"/>
                    </a:ext>
                  </a:extLst>
                </a:gridCol>
              </a:tblGrid>
              <a:tr h="309150">
                <a:tc>
                  <a:txBody>
                    <a:bodyPr/>
                    <a:lstStyle/>
                    <a:p>
                      <a:pPr marL="0" marR="0" lvl="0" indent="0" algn="l" rtl="0">
                        <a:lnSpc>
                          <a:spcPct val="100000"/>
                        </a:lnSpc>
                        <a:spcBef>
                          <a:spcPts val="0"/>
                        </a:spcBef>
                        <a:spcAft>
                          <a:spcPts val="0"/>
                        </a:spcAft>
                        <a:buClr>
                          <a:srgbClr val="000000"/>
                        </a:buClr>
                        <a:buSzPts val="1400"/>
                        <a:buFont typeface="Arial"/>
                        <a:buNone/>
                      </a:pPr>
                      <a:r>
                        <a:rPr lang="fr-FR" sz="1400" b="1" u="none" strike="noStrike" cap="none" dirty="0" err="1">
                          <a:solidFill>
                            <a:schemeClr val="tx1"/>
                          </a:solidFill>
                        </a:rPr>
                        <a:t>mongoexport</a:t>
                      </a:r>
                      <a:r>
                        <a:rPr lang="fr-FR" sz="1400" b="1" u="none" strike="noStrike" cap="none" dirty="0">
                          <a:solidFill>
                            <a:schemeClr val="tx1"/>
                          </a:solidFill>
                        </a:rPr>
                        <a:t> --collection=&lt;coll&gt; &lt;options&gt; &lt;</a:t>
                      </a:r>
                      <a:r>
                        <a:rPr lang="fr-FR" sz="1400" b="1" u="none" strike="noStrike" cap="none" dirty="0" err="1">
                          <a:solidFill>
                            <a:schemeClr val="tx1"/>
                          </a:solidFill>
                        </a:rPr>
                        <a:t>connection</a:t>
                      </a:r>
                      <a:r>
                        <a:rPr lang="fr-FR" sz="1400" b="1" u="none" strike="noStrike" cap="none" dirty="0">
                          <a:solidFill>
                            <a:schemeClr val="tx1"/>
                          </a:solidFill>
                        </a:rPr>
                        <a:t>-string&gt;</a:t>
                      </a:r>
                      <a:endParaRPr sz="1400" b="1" u="none" strike="noStrike" cap="none" dirty="0">
                        <a:solidFill>
                          <a:schemeClr val="tx1"/>
                        </a:solidFill>
                      </a:endParaRPr>
                    </a:p>
                  </a:txBody>
                  <a:tcPr marL="152400" marR="152400" marT="45725" marB="45725"/>
                </a:tc>
                <a:extLst>
                  <a:ext uri="{0D108BD9-81ED-4DB2-BD59-A6C34878D82A}">
                    <a16:rowId xmlns:a16="http://schemas.microsoft.com/office/drawing/2014/main" val="10000"/>
                  </a:ext>
                </a:extLst>
              </a:tr>
            </a:tbl>
          </a:graphicData>
        </a:graphic>
      </p:graphicFrame>
      <p:graphicFrame>
        <p:nvGraphicFramePr>
          <p:cNvPr id="21" name="Google Shape;495;p66">
            <a:extLst>
              <a:ext uri="{FF2B5EF4-FFF2-40B4-BE49-F238E27FC236}">
                <a16:creationId xmlns:a16="http://schemas.microsoft.com/office/drawing/2014/main" id="{9A9E19D8-C9B1-46A9-986B-2296EE7E75D5}"/>
              </a:ext>
            </a:extLst>
          </p:cNvPr>
          <p:cNvGraphicFramePr/>
          <p:nvPr>
            <p:extLst>
              <p:ext uri="{D42A27DB-BD31-4B8C-83A1-F6EECF244321}">
                <p14:modId xmlns:p14="http://schemas.microsoft.com/office/powerpoint/2010/main" val="4173204050"/>
              </p:ext>
            </p:extLst>
          </p:nvPr>
        </p:nvGraphicFramePr>
        <p:xfrm>
          <a:off x="9461408" y="3784037"/>
          <a:ext cx="6223000" cy="518170"/>
        </p:xfrm>
        <a:graphic>
          <a:graphicData uri="http://schemas.openxmlformats.org/drawingml/2006/table">
            <a:tbl>
              <a:tblPr>
                <a:tableStyleId>{D113A9D2-9D6B-4929-AA2D-F23B5EE8CBE7}</a:tableStyleId>
              </a:tblPr>
              <a:tblGrid>
                <a:gridCol w="6223000">
                  <a:extLst>
                    <a:ext uri="{9D8B030D-6E8A-4147-A177-3AD203B41FA5}">
                      <a16:colId xmlns:a16="http://schemas.microsoft.com/office/drawing/2014/main" val="20000"/>
                    </a:ext>
                  </a:extLst>
                </a:gridCol>
              </a:tblGrid>
              <a:tr h="287750">
                <a:tc>
                  <a:txBody>
                    <a:bodyPr/>
                    <a:lstStyle/>
                    <a:p>
                      <a:pPr marL="0" marR="0" lvl="0" indent="0" algn="ctr" rtl="0">
                        <a:lnSpc>
                          <a:spcPct val="100000"/>
                        </a:lnSpc>
                        <a:spcBef>
                          <a:spcPts val="0"/>
                        </a:spcBef>
                        <a:spcAft>
                          <a:spcPts val="0"/>
                        </a:spcAft>
                        <a:buClr>
                          <a:srgbClr val="000000"/>
                        </a:buClr>
                        <a:buSzPts val="1400"/>
                        <a:buFont typeface="Arial"/>
                        <a:buNone/>
                      </a:pPr>
                      <a:r>
                        <a:rPr lang="fr-FR" sz="1400" b="1" u="none" strike="noStrike" cap="none" dirty="0" err="1">
                          <a:solidFill>
                            <a:schemeClr val="tx1"/>
                          </a:solidFill>
                        </a:rPr>
                        <a:t>mongoexport</a:t>
                      </a:r>
                      <a:r>
                        <a:rPr lang="fr-FR" sz="1400" b="1" u="none" strike="noStrike" cap="none" dirty="0">
                          <a:solidFill>
                            <a:schemeClr val="tx1"/>
                          </a:solidFill>
                        </a:rPr>
                        <a:t> --collection=</a:t>
                      </a:r>
                      <a:r>
                        <a:rPr lang="fr-FR" sz="1400" b="1" u="none" strike="noStrike" cap="none" dirty="0" err="1">
                          <a:solidFill>
                            <a:schemeClr val="tx1"/>
                          </a:solidFill>
                        </a:rPr>
                        <a:t>myCollection</a:t>
                      </a:r>
                      <a:r>
                        <a:rPr lang="fr-FR" sz="1400" b="1" u="none" strike="noStrike" cap="none" dirty="0">
                          <a:solidFill>
                            <a:schemeClr val="tx1"/>
                          </a:solidFill>
                        </a:rPr>
                        <a:t> --</a:t>
                      </a:r>
                      <a:r>
                        <a:rPr lang="fr-FR" sz="1400" b="1" u="none" strike="noStrike" cap="none" dirty="0" err="1">
                          <a:solidFill>
                            <a:schemeClr val="tx1"/>
                          </a:solidFill>
                        </a:rPr>
                        <a:t>db</a:t>
                      </a:r>
                      <a:r>
                        <a:rPr lang="fr-FR" sz="1400" b="1" u="none" strike="noStrike" cap="none" dirty="0">
                          <a:solidFill>
                            <a:schemeClr val="tx1"/>
                          </a:solidFill>
                        </a:rPr>
                        <a:t>=</a:t>
                      </a:r>
                      <a:r>
                        <a:rPr lang="fr-FR" sz="1400" b="1" u="none" strike="noStrike" cap="none" dirty="0" err="1">
                          <a:solidFill>
                            <a:schemeClr val="tx1"/>
                          </a:solidFill>
                        </a:rPr>
                        <a:t>myDB</a:t>
                      </a:r>
                      <a:r>
                        <a:rPr lang="fr-FR" sz="1400" b="1" u="none" strike="noStrike" cap="none" dirty="0">
                          <a:solidFill>
                            <a:schemeClr val="tx1"/>
                          </a:solidFill>
                        </a:rPr>
                        <a:t> --out=</a:t>
                      </a:r>
                      <a:r>
                        <a:rPr lang="fr-FR" sz="1400" b="1" u="none" strike="noStrike" cap="none" dirty="0" err="1">
                          <a:solidFill>
                            <a:schemeClr val="tx1"/>
                          </a:solidFill>
                        </a:rPr>
                        <a:t>export.json</a:t>
                      </a:r>
                      <a:r>
                        <a:rPr lang="fr-FR" sz="1400" b="1" u="none" strike="noStrike" cap="none" dirty="0">
                          <a:solidFill>
                            <a:schemeClr val="tx1"/>
                          </a:solidFill>
                        </a:rPr>
                        <a:t> </a:t>
                      </a:r>
                      <a:r>
                        <a:rPr lang="en-US" sz="1400" b="1" u="none" strike="noStrike" cap="none" dirty="0">
                          <a:solidFill>
                            <a:schemeClr val="tx1"/>
                          </a:solidFill>
                        </a:rPr>
                        <a:t>--type=json --</a:t>
                      </a:r>
                      <a:r>
                        <a:rPr lang="en-US" sz="1400" b="1" u="none" strike="noStrike" cap="none" dirty="0" err="1">
                          <a:solidFill>
                            <a:schemeClr val="tx1"/>
                          </a:solidFill>
                        </a:rPr>
                        <a:t>uri</a:t>
                      </a:r>
                      <a:r>
                        <a:rPr lang="en-US" sz="1400" b="1" u="none" strike="noStrike" cap="none" dirty="0">
                          <a:solidFill>
                            <a:schemeClr val="tx1"/>
                          </a:solidFill>
                        </a:rPr>
                        <a:t>="</a:t>
                      </a:r>
                      <a:r>
                        <a:rPr lang="en-US" sz="1400" b="1" u="none" strike="noStrike" cap="none" dirty="0" err="1">
                          <a:solidFill>
                            <a:schemeClr val="tx1"/>
                          </a:solidFill>
                        </a:rPr>
                        <a:t>mongodb</a:t>
                      </a:r>
                      <a:r>
                        <a:rPr lang="en-US" sz="1400" b="1" u="none" strike="noStrike" cap="none" dirty="0">
                          <a:solidFill>
                            <a:schemeClr val="tx1"/>
                          </a:solidFill>
                        </a:rPr>
                        <a:t>://localhost:27017"</a:t>
                      </a:r>
                      <a:endParaRPr sz="1400" b="1" u="none" strike="noStrike" cap="none" dirty="0">
                        <a:solidFill>
                          <a:schemeClr val="tx1"/>
                        </a:solidFill>
                      </a:endParaRPr>
                    </a:p>
                  </a:txBody>
                  <a:tcPr marL="152400" marR="152400" marT="45725" marB="45725"/>
                </a:tc>
                <a:extLst>
                  <a:ext uri="{0D108BD9-81ED-4DB2-BD59-A6C34878D82A}">
                    <a16:rowId xmlns:a16="http://schemas.microsoft.com/office/drawing/2014/main" val="10000"/>
                  </a:ext>
                </a:extLst>
              </a:tr>
            </a:tbl>
          </a:graphicData>
        </a:graphic>
      </p:graphicFrame>
      <p:grpSp>
        <p:nvGrpSpPr>
          <p:cNvPr id="29" name="Group 28">
            <a:extLst>
              <a:ext uri="{FF2B5EF4-FFF2-40B4-BE49-F238E27FC236}">
                <a16:creationId xmlns:a16="http://schemas.microsoft.com/office/drawing/2014/main" id="{25745BDA-8294-4BCE-B58C-007E294D5BA0}"/>
              </a:ext>
            </a:extLst>
          </p:cNvPr>
          <p:cNvGrpSpPr/>
          <p:nvPr/>
        </p:nvGrpSpPr>
        <p:grpSpPr>
          <a:xfrm>
            <a:off x="2264183" y="1589311"/>
            <a:ext cx="4729605" cy="2339336"/>
            <a:chOff x="1376805" y="1200593"/>
            <a:chExt cx="6451600" cy="3412493"/>
          </a:xfrm>
        </p:grpSpPr>
        <p:sp>
          <p:nvSpPr>
            <p:cNvPr id="30" name="Google Shape;390;p57">
              <a:extLst>
                <a:ext uri="{FF2B5EF4-FFF2-40B4-BE49-F238E27FC236}">
                  <a16:creationId xmlns:a16="http://schemas.microsoft.com/office/drawing/2014/main" id="{D2406EBF-27A0-4881-A491-FD21E22E5E82}"/>
                </a:ext>
              </a:extLst>
            </p:cNvPr>
            <p:cNvSpPr/>
            <p:nvPr/>
          </p:nvSpPr>
          <p:spPr>
            <a:xfrm>
              <a:off x="1376805" y="1200593"/>
              <a:ext cx="6451600" cy="3412493"/>
            </a:xfrm>
            <a:prstGeom prst="ellipse">
              <a:avLst/>
            </a:prstGeom>
            <a:solidFill>
              <a:srgbClr val="91E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0" i="0" u="none" strike="noStrike" cap="none" dirty="0">
                  <a:solidFill>
                    <a:schemeClr val="accent2"/>
                  </a:solidFill>
                  <a:latin typeface="Arial"/>
                  <a:ea typeface="Arial"/>
                  <a:cs typeface="Arial"/>
                  <a:sym typeface="Arial"/>
                </a:rPr>
                <a:t>. </a:t>
              </a:r>
              <a:endParaRPr sz="1400" b="0" i="0" u="none" strike="noStrike" cap="none" dirty="0">
                <a:solidFill>
                  <a:schemeClr val="accent2"/>
                </a:solidFill>
                <a:latin typeface="Arial"/>
                <a:ea typeface="Arial"/>
                <a:cs typeface="Arial"/>
                <a:sym typeface="Arial"/>
              </a:endParaRPr>
            </a:p>
          </p:txBody>
        </p:sp>
        <p:sp>
          <p:nvSpPr>
            <p:cNvPr id="31" name="TextBox 30">
              <a:extLst>
                <a:ext uri="{FF2B5EF4-FFF2-40B4-BE49-F238E27FC236}">
                  <a16:creationId xmlns:a16="http://schemas.microsoft.com/office/drawing/2014/main" id="{8D8BC0A6-50DF-4494-A488-6277BDEECCCD}"/>
                </a:ext>
              </a:extLst>
            </p:cNvPr>
            <p:cNvSpPr txBox="1"/>
            <p:nvPr/>
          </p:nvSpPr>
          <p:spPr>
            <a:xfrm>
              <a:off x="1910205" y="1903096"/>
              <a:ext cx="5384800" cy="2709988"/>
            </a:xfrm>
            <a:prstGeom prst="rect">
              <a:avLst/>
            </a:prstGeom>
            <a:noFill/>
          </p:spPr>
          <p:txBody>
            <a:bodyPr wrap="square">
              <a:spAutoFit/>
            </a:bodyPr>
            <a:lstStyle/>
            <a:p>
              <a:pPr algn="ctr">
                <a:lnSpc>
                  <a:spcPct val="107000"/>
                </a:lnSpc>
                <a:spcAft>
                  <a:spcPts val="800"/>
                </a:spcAft>
              </a:pP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La restauration est le processus permettant de récupérer des données depuis des sauvegardes ou des instantanés précédemment créés.</a:t>
              </a:r>
              <a:endParaRPr lang="en-US" sz="18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algn="ctr">
                <a:lnSpc>
                  <a:spcPct val="107000"/>
                </a:lnSpc>
                <a:spcBef>
                  <a:spcPts val="0"/>
                </a:spcBef>
                <a:spcAft>
                  <a:spcPts val="800"/>
                </a:spcAft>
              </a:pP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pSp>
      <p:sp>
        <p:nvSpPr>
          <p:cNvPr id="32" name="Google Shape;249;p33">
            <a:extLst>
              <a:ext uri="{FF2B5EF4-FFF2-40B4-BE49-F238E27FC236}">
                <a16:creationId xmlns:a16="http://schemas.microsoft.com/office/drawing/2014/main" id="{97DD797E-CF68-403C-81C5-05C907D66C6D}"/>
              </a:ext>
            </a:extLst>
          </p:cNvPr>
          <p:cNvSpPr/>
          <p:nvPr/>
        </p:nvSpPr>
        <p:spPr>
          <a:xfrm>
            <a:off x="-5120640" y="3235172"/>
            <a:ext cx="4924869" cy="645754"/>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t" anchorCtr="0">
            <a:noAutofit/>
          </a:bodyPr>
          <a:lstStyle/>
          <a:p>
            <a:pPr marR="0" lvl="0" algn="ctr">
              <a:lnSpc>
                <a:spcPct val="107000"/>
              </a:lnSpc>
              <a:spcBef>
                <a:spcPts val="0"/>
              </a:spcBef>
              <a:spcAft>
                <a:spcPts val="800"/>
              </a:spcAft>
              <a:buSzPts val="1000"/>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Permet un rétablissement rapide en cas d’incident</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33" name="Google Shape;249;p33">
            <a:extLst>
              <a:ext uri="{FF2B5EF4-FFF2-40B4-BE49-F238E27FC236}">
                <a16:creationId xmlns:a16="http://schemas.microsoft.com/office/drawing/2014/main" id="{7E15F888-8384-4EB6-A462-306B20BAB840}"/>
              </a:ext>
            </a:extLst>
          </p:cNvPr>
          <p:cNvSpPr/>
          <p:nvPr/>
        </p:nvSpPr>
        <p:spPr>
          <a:xfrm>
            <a:off x="9601200" y="4017885"/>
            <a:ext cx="4924869" cy="645754"/>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t" anchorCtr="0">
            <a:noAutofit/>
          </a:bodyPr>
          <a:lstStyle/>
          <a:p>
            <a:pPr marR="0" lvl="0" algn="ctr">
              <a:lnSpc>
                <a:spcPct val="107000"/>
              </a:lnSpc>
              <a:spcBef>
                <a:spcPts val="0"/>
              </a:spcBef>
              <a:spcAft>
                <a:spcPts val="800"/>
              </a:spcAft>
              <a:buSzPts val="1000"/>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Facilité d’utilisation grâce aux outils intégrés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6" name="Google Shape;194;p28">
            <a:extLst>
              <a:ext uri="{FF2B5EF4-FFF2-40B4-BE49-F238E27FC236}">
                <a16:creationId xmlns:a16="http://schemas.microsoft.com/office/drawing/2014/main" id="{77276D45-C6D5-4466-9862-ADE4AE5F189B}"/>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11</a:t>
            </a:r>
            <a:endParaRPr b="1" dirty="0">
              <a:solidFill>
                <a:schemeClr val="tx1"/>
              </a:solidFill>
              <a:latin typeface="Raleway" pitchFamily="2" charset="0"/>
            </a:endParaRPr>
          </a:p>
        </p:txBody>
      </p:sp>
    </p:spTree>
    <p:extLst>
      <p:ext uri="{BB962C8B-B14F-4D97-AF65-F5344CB8AC3E}">
        <p14:creationId xmlns:p14="http://schemas.microsoft.com/office/powerpoint/2010/main" val="2403648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74"/>
        <p:cNvGrpSpPr/>
        <p:nvPr/>
      </p:nvGrpSpPr>
      <p:grpSpPr>
        <a:xfrm>
          <a:off x="0" y="0"/>
          <a:ext cx="0" cy="0"/>
          <a:chOff x="0" y="0"/>
          <a:chExt cx="0" cy="0"/>
        </a:xfrm>
      </p:grpSpPr>
      <p:sp>
        <p:nvSpPr>
          <p:cNvPr id="5" name="Google Shape;1968;p48">
            <a:extLst>
              <a:ext uri="{FF2B5EF4-FFF2-40B4-BE49-F238E27FC236}">
                <a16:creationId xmlns:a16="http://schemas.microsoft.com/office/drawing/2014/main" id="{7EE49EF9-A523-4F24-BE1D-68A2EF0E4B1E}"/>
              </a:ext>
            </a:extLst>
          </p:cNvPr>
          <p:cNvSpPr txBox="1">
            <a:spLocks/>
          </p:cNvSpPr>
          <p:nvPr/>
        </p:nvSpPr>
        <p:spPr>
          <a:xfrm>
            <a:off x="1022350" y="1601915"/>
            <a:ext cx="7099300" cy="28416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gn="ctr">
              <a:lnSpc>
                <a:spcPct val="107000"/>
              </a:lnSpc>
              <a:spcBef>
                <a:spcPts val="0"/>
              </a:spcBef>
              <a:spcAft>
                <a:spcPts val="800"/>
              </a:spcAft>
            </a:pPr>
            <a:r>
              <a:rPr lang="fr-FR" sz="1800" b="1" dirty="0">
                <a:solidFill>
                  <a:schemeClr val="tx1"/>
                </a:solidFill>
                <a:latin typeface="Lato" panose="020F0502020204030203" pitchFamily="34" charset="0"/>
                <a:ea typeface="Lato" panose="020F0502020204030203" pitchFamily="34" charset="0"/>
                <a:cs typeface="Lato" panose="020F0502020204030203" pitchFamily="34" charset="0"/>
              </a:rPr>
              <a:t>L’administration et la supervision de MongoDB sont essentielles pour assurer la stabilité, la fiabilité et la performance du système. Elles permettent de surveiller en continu l’environnement MongoDB, d’anticiper les incidents, de maintenir la disponibilité des services et d’assurer la continuité des activités. Ces pratiques aident aussi à détecter et résoudre les problèmes avant qu’ils n’affectent les utilisateurs, posant ainsi les bases d’un système efficace, sécurisé et résilient.</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6" name="Google Shape;1969;p48">
            <a:extLst>
              <a:ext uri="{FF2B5EF4-FFF2-40B4-BE49-F238E27FC236}">
                <a16:creationId xmlns:a16="http://schemas.microsoft.com/office/drawing/2014/main" id="{8A296EB5-64BC-4D31-B511-D49FAAF10203}"/>
              </a:ext>
            </a:extLst>
          </p:cNvPr>
          <p:cNvSpPr txBox="1">
            <a:spLocks/>
          </p:cNvSpPr>
          <p:nvPr/>
        </p:nvSpPr>
        <p:spPr>
          <a:xfrm>
            <a:off x="2752202" y="699960"/>
            <a:ext cx="3651600" cy="5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ExtraBold"/>
              <a:buNone/>
              <a:defRPr sz="7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9pPr>
          </a:lstStyle>
          <a:p>
            <a:r>
              <a:rPr lang="en-US" sz="3200" dirty="0">
                <a:solidFill>
                  <a:schemeClr val="tx1"/>
                </a:solidFill>
              </a:rPr>
              <a:t>INTRODUCTION</a:t>
            </a:r>
          </a:p>
        </p:txBody>
      </p:sp>
      <p:grpSp>
        <p:nvGrpSpPr>
          <p:cNvPr id="8" name="Group 7">
            <a:extLst>
              <a:ext uri="{FF2B5EF4-FFF2-40B4-BE49-F238E27FC236}">
                <a16:creationId xmlns:a16="http://schemas.microsoft.com/office/drawing/2014/main" id="{2F62FA75-2A98-4431-9C25-9380EDF6C85B}"/>
              </a:ext>
            </a:extLst>
          </p:cNvPr>
          <p:cNvGrpSpPr>
            <a:grpSpLocks noChangeAspect="1"/>
          </p:cNvGrpSpPr>
          <p:nvPr/>
        </p:nvGrpSpPr>
        <p:grpSpPr>
          <a:xfrm>
            <a:off x="9509760" y="2038108"/>
            <a:ext cx="18753045" cy="1554480"/>
            <a:chOff x="-2714436" y="1834165"/>
            <a:chExt cx="15512630" cy="1285875"/>
          </a:xfrm>
        </p:grpSpPr>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664C742C-95F6-43BB-8DBB-6353681D8969}"/>
                    </a:ext>
                  </a:extLst>
                </p:cNvPr>
                <p:cNvGraphicFramePr>
                  <a:graphicFrameLocks noChangeAspect="1"/>
                </p:cNvGraphicFramePr>
                <p:nvPr>
                  <p:extLst>
                    <p:ext uri="{D42A27DB-BD31-4B8C-83A1-F6EECF244321}">
                      <p14:modId xmlns:p14="http://schemas.microsoft.com/office/powerpoint/2010/main" val="4273799058"/>
                    </p:ext>
                  </p:extLst>
                </p:nvPr>
              </p:nvGraphicFramePr>
              <p:xfrm>
                <a:off x="-2714436" y="1834165"/>
                <a:ext cx="2286000" cy="1285875"/>
              </p:xfrm>
              <a:graphic>
                <a:graphicData uri="http://schemas.microsoft.com/office/powerpoint/2016/sectionzoom">
                  <psez:sectionZm>
                    <psez:sectionZmObj sectionId="{F1F34502-F553-44D5-8279-DE0F0AF19493}">
                      <psez:zmPr id="{59CA7869-0BD8-43B3-82DA-42E9218E0499}" transitionDur="1000">
                        <p166:blipFill xmlns:p166="http://schemas.microsoft.com/office/powerpoint/2016/6/main">
                          <a:blip r:embed="rId3"/>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4" name="Section Zoom 73">
                  <a:hlinkClick r:id="rId4" action="ppaction://hlinksldjump"/>
                  <a:extLst>
                    <a:ext uri="{FF2B5EF4-FFF2-40B4-BE49-F238E27FC236}">
                      <a16:creationId xmlns:a16="http://schemas.microsoft.com/office/drawing/2014/main" id="{09036678-FBC3-496D-84B5-219874ED3AF3}"/>
                    </a:ext>
                  </a:extLst>
                </p:cNvPr>
                <p:cNvPicPr>
                  <a:picLocks noGrp="1" noRot="1" noChangeAspect="1" noMove="1" noResize="1" noEditPoints="1" noAdjustHandles="1" noChangeArrowheads="1" noChangeShapeType="1"/>
                </p:cNvPicPr>
                <p:nvPr/>
              </p:nvPicPr>
              <p:blipFill>
                <a:blip r:embed="rId5"/>
                <a:stretch>
                  <a:fillRect/>
                </a:stretch>
              </p:blipFill>
              <p:spPr>
                <a:xfrm>
                  <a:off x="3225779"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0E35F198-1EC3-4BEC-8235-21744AD9CF20}"/>
                    </a:ext>
                  </a:extLst>
                </p:cNvPr>
                <p:cNvGraphicFramePr>
                  <a:graphicFrameLocks noChangeAspect="1"/>
                </p:cNvGraphicFramePr>
                <p:nvPr>
                  <p:extLst>
                    <p:ext uri="{D42A27DB-BD31-4B8C-83A1-F6EECF244321}">
                      <p14:modId xmlns:p14="http://schemas.microsoft.com/office/powerpoint/2010/main" val="2539637971"/>
                    </p:ext>
                  </p:extLst>
                </p:nvPr>
              </p:nvGraphicFramePr>
              <p:xfrm>
                <a:off x="-69110" y="1834165"/>
                <a:ext cx="2286000" cy="1285875"/>
              </p:xfrm>
              <a:graphic>
                <a:graphicData uri="http://schemas.microsoft.com/office/powerpoint/2016/sectionzoom">
                  <psez:sectionZm>
                    <psez:sectionZmObj sectionId="{179642EB-4B11-47D0-96FB-C50DBCD71B03}">
                      <psez:zmPr id="{A51199E4-B112-4D8D-88DC-998EFDE7D655}" transitionDur="1000">
                        <p166:blipFill xmlns:p166="http://schemas.microsoft.com/office/powerpoint/2016/6/main">
                          <a:blip r:embed="rId6"/>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5" name="Section Zoom 74">
                  <a:hlinkClick r:id="rId7" action="ppaction://hlinksldjump"/>
                  <a:extLst>
                    <a:ext uri="{FF2B5EF4-FFF2-40B4-BE49-F238E27FC236}">
                      <a16:creationId xmlns:a16="http://schemas.microsoft.com/office/drawing/2014/main" id="{894A5576-0842-4ED8-BC5D-C9A73D507FB2}"/>
                    </a:ext>
                  </a:extLst>
                </p:cNvPr>
                <p:cNvPicPr>
                  <a:picLocks noGrp="1" noRot="1" noChangeAspect="1" noMove="1" noResize="1" noEditPoints="1" noAdjustHandles="1" noChangeArrowheads="1" noChangeShapeType="1"/>
                </p:cNvPicPr>
                <p:nvPr/>
              </p:nvPicPr>
              <p:blipFill>
                <a:blip r:embed="rId8"/>
                <a:stretch>
                  <a:fillRect/>
                </a:stretch>
              </p:blipFill>
              <p:spPr>
                <a:xfrm>
                  <a:off x="6423684"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9ED4990-1842-4386-A7F6-B15EF4BAC3CF}"/>
                    </a:ext>
                  </a:extLst>
                </p:cNvPr>
                <p:cNvGraphicFramePr>
                  <a:graphicFrameLocks noChangeAspect="1"/>
                </p:cNvGraphicFramePr>
                <p:nvPr>
                  <p:extLst>
                    <p:ext uri="{D42A27DB-BD31-4B8C-83A1-F6EECF244321}">
                      <p14:modId xmlns:p14="http://schemas.microsoft.com/office/powerpoint/2010/main" val="2318712768"/>
                    </p:ext>
                  </p:extLst>
                </p:nvPr>
              </p:nvGraphicFramePr>
              <p:xfrm>
                <a:off x="2576216" y="1834165"/>
                <a:ext cx="2286000" cy="1285875"/>
              </p:xfrm>
              <a:graphic>
                <a:graphicData uri="http://schemas.microsoft.com/office/powerpoint/2016/sectionzoom">
                  <psez:sectionZm>
                    <psez:sectionZmObj sectionId="{0858E5C9-7436-474A-9E98-979075E9933D}">
                      <psez:zmPr id="{C78C7E07-68DE-4912-9BE2-A4530633DAB3}" transitionDur="1000">
                        <p166:blipFill xmlns:p166="http://schemas.microsoft.com/office/powerpoint/2016/6/main">
                          <a:blip r:embed="rId9"/>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6" name="Section Zoom 75">
                  <a:hlinkClick r:id="rId10" action="ppaction://hlinksldjump"/>
                  <a:extLst>
                    <a:ext uri="{FF2B5EF4-FFF2-40B4-BE49-F238E27FC236}">
                      <a16:creationId xmlns:a16="http://schemas.microsoft.com/office/drawing/2014/main" id="{F63FEBBD-915B-479B-BAC2-DD914E3BBB65}"/>
                    </a:ext>
                  </a:extLst>
                </p:cNvPr>
                <p:cNvPicPr>
                  <a:picLocks noGrp="1" noRot="1" noChangeAspect="1" noMove="1" noResize="1" noEditPoints="1" noAdjustHandles="1" noChangeArrowheads="1" noChangeShapeType="1"/>
                </p:cNvPicPr>
                <p:nvPr/>
              </p:nvPicPr>
              <p:blipFill>
                <a:blip r:embed="rId11"/>
                <a:stretch>
                  <a:fillRect/>
                </a:stretch>
              </p:blipFill>
              <p:spPr>
                <a:xfrm>
                  <a:off x="9621589"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71A19EBA-19B4-4F61-A838-0588DE911224}"/>
                    </a:ext>
                  </a:extLst>
                </p:cNvPr>
                <p:cNvGraphicFramePr>
                  <a:graphicFrameLocks noChangeAspect="1"/>
                </p:cNvGraphicFramePr>
                <p:nvPr>
                  <p:extLst>
                    <p:ext uri="{D42A27DB-BD31-4B8C-83A1-F6EECF244321}">
                      <p14:modId xmlns:p14="http://schemas.microsoft.com/office/powerpoint/2010/main" val="3863845527"/>
                    </p:ext>
                  </p:extLst>
                </p:nvPr>
              </p:nvGraphicFramePr>
              <p:xfrm>
                <a:off x="5221542" y="1834165"/>
                <a:ext cx="2286000" cy="1285875"/>
              </p:xfrm>
              <a:graphic>
                <a:graphicData uri="http://schemas.microsoft.com/office/powerpoint/2016/sectionzoom">
                  <psez:sectionZm>
                    <psez:sectionZmObj sectionId="{D2489B13-9730-4D56-AC50-C03539A23C4B}">
                      <psez:zmPr id="{917517B4-FF96-4631-B1B3-2A68E1C49BF3}" transitionDur="1000">
                        <p166:blipFill xmlns:p166="http://schemas.microsoft.com/office/powerpoint/2016/6/main">
                          <a:blip r:embed="rId12"/>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7" name="Section Zoom 76">
                  <a:hlinkClick r:id="rId13" action="ppaction://hlinksldjump"/>
                  <a:extLst>
                    <a:ext uri="{FF2B5EF4-FFF2-40B4-BE49-F238E27FC236}">
                      <a16:creationId xmlns:a16="http://schemas.microsoft.com/office/drawing/2014/main" id="{FDE2500B-5145-4BF3-A342-F7995839DF98}"/>
                    </a:ext>
                  </a:extLst>
                </p:cNvPr>
                <p:cNvPicPr>
                  <a:picLocks noGrp="1" noRot="1" noChangeAspect="1" noMove="1" noResize="1" noEditPoints="1" noAdjustHandles="1" noChangeArrowheads="1" noChangeShapeType="1"/>
                </p:cNvPicPr>
                <p:nvPr/>
              </p:nvPicPr>
              <p:blipFill>
                <a:blip r:embed="rId14"/>
                <a:stretch>
                  <a:fillRect/>
                </a:stretch>
              </p:blipFill>
              <p:spPr>
                <a:xfrm>
                  <a:off x="12819494"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B3E5299A-A374-41A1-8B9C-F05B30C8AC01}"/>
                    </a:ext>
                  </a:extLst>
                </p:cNvPr>
                <p:cNvGraphicFramePr>
                  <a:graphicFrameLocks noChangeAspect="1"/>
                </p:cNvGraphicFramePr>
                <p:nvPr>
                  <p:extLst>
                    <p:ext uri="{D42A27DB-BD31-4B8C-83A1-F6EECF244321}">
                      <p14:modId xmlns:p14="http://schemas.microsoft.com/office/powerpoint/2010/main" val="933452719"/>
                    </p:ext>
                  </p:extLst>
                </p:nvPr>
              </p:nvGraphicFramePr>
              <p:xfrm>
                <a:off x="7866868" y="1834165"/>
                <a:ext cx="2286000" cy="1285875"/>
              </p:xfrm>
              <a:graphic>
                <a:graphicData uri="http://schemas.microsoft.com/office/powerpoint/2016/sectionzoom">
                  <psez:sectionZm>
                    <psez:sectionZmObj sectionId="{C1A9242E-40FC-49FA-BEB0-B186A1F29D09}">
                      <psez:zmPr id="{87C5E31A-5190-4746-88C6-7DFF98AFC42D}" transitionDur="1000">
                        <p166:blipFill xmlns:p166="http://schemas.microsoft.com/office/powerpoint/2016/6/main">
                          <a:blip r:embed="rId15"/>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8" name="Section Zoom 77">
                  <a:hlinkClick r:id="rId16" action="ppaction://hlinksldjump"/>
                  <a:extLst>
                    <a:ext uri="{FF2B5EF4-FFF2-40B4-BE49-F238E27FC236}">
                      <a16:creationId xmlns:a16="http://schemas.microsoft.com/office/drawing/2014/main" id="{7F888856-9846-4A2D-B191-F94BE97C27CD}"/>
                    </a:ext>
                  </a:extLst>
                </p:cNvPr>
                <p:cNvPicPr>
                  <a:picLocks noGrp="1" noRot="1" noChangeAspect="1" noMove="1" noResize="1" noEditPoints="1" noAdjustHandles="1" noChangeArrowheads="1" noChangeShapeType="1"/>
                </p:cNvPicPr>
                <p:nvPr/>
              </p:nvPicPr>
              <p:blipFill>
                <a:blip r:embed="rId17"/>
                <a:stretch>
                  <a:fillRect/>
                </a:stretch>
              </p:blipFill>
              <p:spPr>
                <a:xfrm>
                  <a:off x="16017399"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DED08350-BA47-4F40-9302-8D39D5C91DBD}"/>
                    </a:ext>
                  </a:extLst>
                </p:cNvPr>
                <p:cNvGraphicFramePr>
                  <a:graphicFrameLocks noChangeAspect="1"/>
                </p:cNvGraphicFramePr>
                <p:nvPr>
                  <p:extLst>
                    <p:ext uri="{D42A27DB-BD31-4B8C-83A1-F6EECF244321}">
                      <p14:modId xmlns:p14="http://schemas.microsoft.com/office/powerpoint/2010/main" val="3431484719"/>
                    </p:ext>
                  </p:extLst>
                </p:nvPr>
              </p:nvGraphicFramePr>
              <p:xfrm>
                <a:off x="10512194" y="1834165"/>
                <a:ext cx="2286000" cy="1285875"/>
              </p:xfrm>
              <a:graphic>
                <a:graphicData uri="http://schemas.microsoft.com/office/powerpoint/2016/sectionzoom">
                  <psez:sectionZm>
                    <psez:sectionZmObj sectionId="{37DE8D6E-D85C-4E59-BB01-9B70574D81B3}">
                      <psez:zmPr id="{FF699B3E-6217-4F88-9A82-8C47AF1D44C7}" transitionDur="1000">
                        <p166:blipFill xmlns:p166="http://schemas.microsoft.com/office/powerpoint/2016/6/main">
                          <a:blip r:embed="rId18"/>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9" name="Section Zoom 78">
                  <a:hlinkClick r:id="rId19" action="ppaction://hlinksldjump"/>
                  <a:extLst>
                    <a:ext uri="{FF2B5EF4-FFF2-40B4-BE49-F238E27FC236}">
                      <a16:creationId xmlns:a16="http://schemas.microsoft.com/office/drawing/2014/main" id="{BEF6D0B0-0969-4EA4-A923-147A0B30B163}"/>
                    </a:ext>
                  </a:extLst>
                </p:cNvPr>
                <p:cNvPicPr>
                  <a:picLocks noGrp="1" noRot="1" noChangeAspect="1" noMove="1" noResize="1" noEditPoints="1" noAdjustHandles="1" noChangeArrowheads="1" noChangeShapeType="1"/>
                </p:cNvPicPr>
                <p:nvPr/>
              </p:nvPicPr>
              <p:blipFill>
                <a:blip r:embed="rId20"/>
                <a:stretch>
                  <a:fillRect/>
                </a:stretch>
              </p:blipFill>
              <p:spPr>
                <a:xfrm>
                  <a:off x="19215304" y="2038108"/>
                  <a:ext cx="2763520" cy="1554480"/>
                </a:xfrm>
                <a:prstGeom prst="rect">
                  <a:avLst/>
                </a:prstGeom>
                <a:ln w="3175">
                  <a:noFill/>
                </a:ln>
                <a:effectLst>
                  <a:reflection blurRad="6350" stA="50000" endA="300" endPos="55500" dist="50800" dir="5400000" sy="-100000" algn="bl" rotWithShape="0"/>
                </a:effectLst>
              </p:spPr>
            </p:pic>
          </mc:Fallback>
        </mc:AlternateContent>
      </p:grpSp>
      <p:sp>
        <p:nvSpPr>
          <p:cNvPr id="16" name="Google Shape;1826;p40">
            <a:extLst>
              <a:ext uri="{FF2B5EF4-FFF2-40B4-BE49-F238E27FC236}">
                <a16:creationId xmlns:a16="http://schemas.microsoft.com/office/drawing/2014/main" id="{05B226F3-03BD-48E3-8A03-FC3294A02B65}"/>
              </a:ext>
            </a:extLst>
          </p:cNvPr>
          <p:cNvSpPr txBox="1">
            <a:spLocks noGrp="1"/>
          </p:cNvSpPr>
          <p:nvPr>
            <p:ph type="title"/>
          </p:nvPr>
        </p:nvSpPr>
        <p:spPr>
          <a:xfrm>
            <a:off x="-5212080" y="505910"/>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000" dirty="0">
                <a:solidFill>
                  <a:schemeClr val="tx1"/>
                </a:solidFill>
              </a:rPr>
              <a:t>TABLE DE MATIÈRES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Restauration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25745BDA-8294-4BCE-B58C-007E294D5BA0}"/>
              </a:ext>
            </a:extLst>
          </p:cNvPr>
          <p:cNvGrpSpPr/>
          <p:nvPr/>
        </p:nvGrpSpPr>
        <p:grpSpPr>
          <a:xfrm>
            <a:off x="2207197" y="840011"/>
            <a:ext cx="4729605" cy="2339336"/>
            <a:chOff x="1376805" y="1200593"/>
            <a:chExt cx="6451600" cy="3412493"/>
          </a:xfrm>
        </p:grpSpPr>
        <p:sp>
          <p:nvSpPr>
            <p:cNvPr id="30" name="Google Shape;390;p57">
              <a:extLst>
                <a:ext uri="{FF2B5EF4-FFF2-40B4-BE49-F238E27FC236}">
                  <a16:creationId xmlns:a16="http://schemas.microsoft.com/office/drawing/2014/main" id="{D2406EBF-27A0-4881-A491-FD21E22E5E82}"/>
                </a:ext>
              </a:extLst>
            </p:cNvPr>
            <p:cNvSpPr/>
            <p:nvPr/>
          </p:nvSpPr>
          <p:spPr>
            <a:xfrm>
              <a:off x="1376805" y="1200593"/>
              <a:ext cx="6451600" cy="3412493"/>
            </a:xfrm>
            <a:prstGeom prst="ellipse">
              <a:avLst/>
            </a:prstGeom>
            <a:solidFill>
              <a:srgbClr val="91E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0" i="0" u="none" strike="noStrike" cap="none" dirty="0">
                  <a:solidFill>
                    <a:schemeClr val="accent2"/>
                  </a:solidFill>
                  <a:latin typeface="Arial"/>
                  <a:ea typeface="Arial"/>
                  <a:cs typeface="Arial"/>
                  <a:sym typeface="Arial"/>
                </a:rPr>
                <a:t>. </a:t>
              </a:r>
              <a:endParaRPr sz="1400" b="0" i="0" u="none" strike="noStrike" cap="none" dirty="0">
                <a:solidFill>
                  <a:schemeClr val="accent2"/>
                </a:solidFill>
                <a:latin typeface="Arial"/>
                <a:ea typeface="Arial"/>
                <a:cs typeface="Arial"/>
                <a:sym typeface="Arial"/>
              </a:endParaRPr>
            </a:p>
          </p:txBody>
        </p:sp>
        <p:sp>
          <p:nvSpPr>
            <p:cNvPr id="31" name="TextBox 30">
              <a:extLst>
                <a:ext uri="{FF2B5EF4-FFF2-40B4-BE49-F238E27FC236}">
                  <a16:creationId xmlns:a16="http://schemas.microsoft.com/office/drawing/2014/main" id="{8D8BC0A6-50DF-4494-A488-6277BDEECCCD}"/>
                </a:ext>
              </a:extLst>
            </p:cNvPr>
            <p:cNvSpPr txBox="1"/>
            <p:nvPr/>
          </p:nvSpPr>
          <p:spPr>
            <a:xfrm>
              <a:off x="1910205" y="1903096"/>
              <a:ext cx="5384800" cy="2709988"/>
            </a:xfrm>
            <a:prstGeom prst="rect">
              <a:avLst/>
            </a:prstGeom>
            <a:noFill/>
          </p:spPr>
          <p:txBody>
            <a:bodyPr wrap="square">
              <a:spAutoFit/>
            </a:bodyPr>
            <a:lstStyle/>
            <a:p>
              <a:pPr algn="ctr">
                <a:lnSpc>
                  <a:spcPct val="107000"/>
                </a:lnSpc>
                <a:spcAft>
                  <a:spcPts val="800"/>
                </a:spcAft>
              </a:pP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La restauration est le processus permettant de récupérer des données depuis des sauvegardes ou des instantanés précédemment créés.</a:t>
              </a:r>
              <a:endParaRPr lang="en-US" sz="18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algn="ctr">
                <a:lnSpc>
                  <a:spcPct val="107000"/>
                </a:lnSpc>
                <a:spcBef>
                  <a:spcPts val="0"/>
                </a:spcBef>
                <a:spcAft>
                  <a:spcPts val="800"/>
                </a:spcAft>
              </a:pP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pSp>
      <p:sp>
        <p:nvSpPr>
          <p:cNvPr id="27" name="Google Shape;249;p33">
            <a:extLst>
              <a:ext uri="{FF2B5EF4-FFF2-40B4-BE49-F238E27FC236}">
                <a16:creationId xmlns:a16="http://schemas.microsoft.com/office/drawing/2014/main" id="{51A29746-5C81-4D2B-A07B-2155DE4EC541}"/>
              </a:ext>
            </a:extLst>
          </p:cNvPr>
          <p:cNvSpPr/>
          <p:nvPr/>
        </p:nvSpPr>
        <p:spPr>
          <a:xfrm>
            <a:off x="135792" y="3235172"/>
            <a:ext cx="4924869" cy="645754"/>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t" anchorCtr="0">
            <a:noAutofit/>
          </a:bodyPr>
          <a:lstStyle/>
          <a:p>
            <a:pPr marR="0" lvl="0" algn="ctr">
              <a:lnSpc>
                <a:spcPct val="107000"/>
              </a:lnSpc>
              <a:spcBef>
                <a:spcPts val="0"/>
              </a:spcBef>
              <a:spcAft>
                <a:spcPts val="800"/>
              </a:spcAft>
              <a:buSzPts val="1000"/>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Permet un rétablissement rapide en cas d’incident</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8" name="Google Shape;249;p33">
            <a:extLst>
              <a:ext uri="{FF2B5EF4-FFF2-40B4-BE49-F238E27FC236}">
                <a16:creationId xmlns:a16="http://schemas.microsoft.com/office/drawing/2014/main" id="{0AD24E39-4EC2-4EBC-AD02-EE54BC46EFA3}"/>
              </a:ext>
            </a:extLst>
          </p:cNvPr>
          <p:cNvSpPr/>
          <p:nvPr/>
        </p:nvSpPr>
        <p:spPr>
          <a:xfrm>
            <a:off x="3825897" y="4017885"/>
            <a:ext cx="4924869" cy="645754"/>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t" anchorCtr="0">
            <a:noAutofit/>
          </a:bodyPr>
          <a:lstStyle/>
          <a:p>
            <a:pPr marR="0" lvl="0" algn="ctr">
              <a:lnSpc>
                <a:spcPct val="107000"/>
              </a:lnSpc>
              <a:spcBef>
                <a:spcPts val="0"/>
              </a:spcBef>
              <a:spcAft>
                <a:spcPts val="800"/>
              </a:spcAft>
              <a:buSzPts val="1000"/>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Facilité d’utilisation grâce aux outils intégrés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32" name="TextBox 31">
            <a:extLst>
              <a:ext uri="{FF2B5EF4-FFF2-40B4-BE49-F238E27FC236}">
                <a16:creationId xmlns:a16="http://schemas.microsoft.com/office/drawing/2014/main" id="{632B48B3-A469-478B-AEC5-233B5F5AFCB6}"/>
              </a:ext>
            </a:extLst>
          </p:cNvPr>
          <p:cNvSpPr txBox="1"/>
          <p:nvPr/>
        </p:nvSpPr>
        <p:spPr>
          <a:xfrm>
            <a:off x="-2483583" y="1076721"/>
            <a:ext cx="2619375" cy="371705"/>
          </a:xfrm>
          <a:prstGeom prst="rect">
            <a:avLst/>
          </a:prstGeom>
          <a:noFill/>
        </p:spPr>
        <p:txBody>
          <a:bodyPr wrap="square">
            <a:spAutoFit/>
          </a:bodyPr>
          <a:lstStyle/>
          <a:p>
            <a:pPr marR="0" lvl="0" algn="ctr">
              <a:lnSpc>
                <a:spcPct val="107000"/>
              </a:lnSpc>
              <a:spcBef>
                <a:spcPts val="0"/>
              </a:spcBef>
              <a:spcAft>
                <a:spcPts val="800"/>
              </a:spcAft>
              <a:tabLst>
                <a:tab pos="457200" algn="l"/>
              </a:tabLst>
            </a:pPr>
            <a:r>
              <a:rPr lang="en-US" sz="1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1. </a:t>
            </a:r>
            <a:r>
              <a:rPr lang="en-US" sz="18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mongorestore</a:t>
            </a:r>
            <a:endParaRPr lang="en-US" sz="1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33" name="Picture 32">
            <a:extLst>
              <a:ext uri="{FF2B5EF4-FFF2-40B4-BE49-F238E27FC236}">
                <a16:creationId xmlns:a16="http://schemas.microsoft.com/office/drawing/2014/main" id="{FF3114BB-FBDD-4117-B9E3-DF06A1430D7B}"/>
              </a:ext>
            </a:extLst>
          </p:cNvPr>
          <p:cNvPicPr>
            <a:picLocks noChangeAspect="1"/>
          </p:cNvPicPr>
          <p:nvPr/>
        </p:nvPicPr>
        <p:blipFill>
          <a:blip r:embed="rId3"/>
          <a:stretch>
            <a:fillRect/>
          </a:stretch>
        </p:blipFill>
        <p:spPr>
          <a:xfrm>
            <a:off x="-5943600" y="2217066"/>
            <a:ext cx="5534937" cy="70936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E644B4CB-8086-451B-9121-190667A045C6}"/>
              </a:ext>
            </a:extLst>
          </p:cNvPr>
          <p:cNvPicPr>
            <a:picLocks noChangeAspect="1"/>
          </p:cNvPicPr>
          <p:nvPr/>
        </p:nvPicPr>
        <p:blipFill>
          <a:blip r:embed="rId4">
            <a:biLevel thresh="25000"/>
          </a:blip>
          <a:stretch>
            <a:fillRect/>
          </a:stretch>
        </p:blipFill>
        <p:spPr>
          <a:xfrm>
            <a:off x="9509760" y="3690607"/>
            <a:ext cx="8805631" cy="524304"/>
          </a:xfrm>
          <a:prstGeom prst="rect">
            <a:avLst/>
          </a:prstGeom>
          <a:ln>
            <a:noFill/>
          </a:ln>
          <a:effectLst>
            <a:outerShdw blurRad="292100" dist="139700" dir="2700000" algn="tl" rotWithShape="0">
              <a:srgbClr val="333333">
                <a:alpha val="65000"/>
              </a:srgbClr>
            </a:outerShdw>
          </a:effectLst>
        </p:spPr>
      </p:pic>
      <p:sp>
        <p:nvSpPr>
          <p:cNvPr id="11" name="Google Shape;194;p28">
            <a:extLst>
              <a:ext uri="{FF2B5EF4-FFF2-40B4-BE49-F238E27FC236}">
                <a16:creationId xmlns:a16="http://schemas.microsoft.com/office/drawing/2014/main" id="{D8BEFB91-54A2-481C-AE34-AFEC4080AE0F}"/>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12</a:t>
            </a:r>
            <a:endParaRPr b="1" dirty="0">
              <a:solidFill>
                <a:schemeClr val="tx1"/>
              </a:solidFill>
              <a:latin typeface="Raleway" pitchFamily="2" charset="0"/>
            </a:endParaRPr>
          </a:p>
        </p:txBody>
      </p:sp>
    </p:spTree>
    <p:extLst>
      <p:ext uri="{BB962C8B-B14F-4D97-AF65-F5344CB8AC3E}">
        <p14:creationId xmlns:p14="http://schemas.microsoft.com/office/powerpoint/2010/main" val="3069880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Restauration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25745BDA-8294-4BCE-B58C-007E294D5BA0}"/>
              </a:ext>
            </a:extLst>
          </p:cNvPr>
          <p:cNvGrpSpPr/>
          <p:nvPr/>
        </p:nvGrpSpPr>
        <p:grpSpPr>
          <a:xfrm>
            <a:off x="2207197" y="-2525489"/>
            <a:ext cx="4729605" cy="2339336"/>
            <a:chOff x="1376805" y="1200593"/>
            <a:chExt cx="6451600" cy="3412493"/>
          </a:xfrm>
        </p:grpSpPr>
        <p:sp>
          <p:nvSpPr>
            <p:cNvPr id="30" name="Google Shape;390;p57">
              <a:extLst>
                <a:ext uri="{FF2B5EF4-FFF2-40B4-BE49-F238E27FC236}">
                  <a16:creationId xmlns:a16="http://schemas.microsoft.com/office/drawing/2014/main" id="{D2406EBF-27A0-4881-A491-FD21E22E5E82}"/>
                </a:ext>
              </a:extLst>
            </p:cNvPr>
            <p:cNvSpPr/>
            <p:nvPr/>
          </p:nvSpPr>
          <p:spPr>
            <a:xfrm>
              <a:off x="1376805" y="1200593"/>
              <a:ext cx="6451600" cy="3412493"/>
            </a:xfrm>
            <a:prstGeom prst="ellipse">
              <a:avLst/>
            </a:prstGeom>
            <a:solidFill>
              <a:srgbClr val="91E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0" i="0" u="none" strike="noStrike" cap="none" dirty="0">
                  <a:solidFill>
                    <a:schemeClr val="accent2"/>
                  </a:solidFill>
                  <a:latin typeface="Arial"/>
                  <a:ea typeface="Arial"/>
                  <a:cs typeface="Arial"/>
                  <a:sym typeface="Arial"/>
                </a:rPr>
                <a:t>. </a:t>
              </a:r>
              <a:endParaRPr sz="1400" b="0" i="0" u="none" strike="noStrike" cap="none" dirty="0">
                <a:solidFill>
                  <a:schemeClr val="accent2"/>
                </a:solidFill>
                <a:latin typeface="Arial"/>
                <a:ea typeface="Arial"/>
                <a:cs typeface="Arial"/>
                <a:sym typeface="Arial"/>
              </a:endParaRPr>
            </a:p>
          </p:txBody>
        </p:sp>
        <p:sp>
          <p:nvSpPr>
            <p:cNvPr id="31" name="TextBox 30">
              <a:extLst>
                <a:ext uri="{FF2B5EF4-FFF2-40B4-BE49-F238E27FC236}">
                  <a16:creationId xmlns:a16="http://schemas.microsoft.com/office/drawing/2014/main" id="{8D8BC0A6-50DF-4494-A488-6277BDEECCCD}"/>
                </a:ext>
              </a:extLst>
            </p:cNvPr>
            <p:cNvSpPr txBox="1"/>
            <p:nvPr/>
          </p:nvSpPr>
          <p:spPr>
            <a:xfrm>
              <a:off x="1910205" y="1903096"/>
              <a:ext cx="5384800" cy="2709988"/>
            </a:xfrm>
            <a:prstGeom prst="rect">
              <a:avLst/>
            </a:prstGeom>
            <a:noFill/>
          </p:spPr>
          <p:txBody>
            <a:bodyPr wrap="square">
              <a:spAutoFit/>
            </a:bodyPr>
            <a:lstStyle/>
            <a:p>
              <a:pPr algn="ctr">
                <a:lnSpc>
                  <a:spcPct val="107000"/>
                </a:lnSpc>
                <a:spcAft>
                  <a:spcPts val="800"/>
                </a:spcAft>
              </a:pP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La restauration est le processus permettant de récupérer des données depuis des sauvegardes ou des instantanés précédemment créés.</a:t>
              </a:r>
              <a:endParaRPr lang="en-US" sz="18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algn="ctr">
                <a:lnSpc>
                  <a:spcPct val="107000"/>
                </a:lnSpc>
                <a:spcBef>
                  <a:spcPts val="0"/>
                </a:spcBef>
                <a:spcAft>
                  <a:spcPts val="800"/>
                </a:spcAft>
              </a:pP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pSp>
      <p:sp>
        <p:nvSpPr>
          <p:cNvPr id="8" name="Google Shape;249;p33">
            <a:extLst>
              <a:ext uri="{FF2B5EF4-FFF2-40B4-BE49-F238E27FC236}">
                <a16:creationId xmlns:a16="http://schemas.microsoft.com/office/drawing/2014/main" id="{A75842E3-40B3-4E93-BDD3-A0DCF4465764}"/>
              </a:ext>
            </a:extLst>
          </p:cNvPr>
          <p:cNvSpPr/>
          <p:nvPr/>
        </p:nvSpPr>
        <p:spPr>
          <a:xfrm>
            <a:off x="-5120640" y="3235172"/>
            <a:ext cx="4924869" cy="645754"/>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t" anchorCtr="0">
            <a:noAutofit/>
          </a:bodyPr>
          <a:lstStyle/>
          <a:p>
            <a:pPr marR="0" lvl="0" algn="ctr">
              <a:lnSpc>
                <a:spcPct val="107000"/>
              </a:lnSpc>
              <a:spcBef>
                <a:spcPts val="0"/>
              </a:spcBef>
              <a:spcAft>
                <a:spcPts val="800"/>
              </a:spcAft>
              <a:buSzPts val="1000"/>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Permet un rétablissement rapide en cas d’incident</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Google Shape;249;p33">
            <a:extLst>
              <a:ext uri="{FF2B5EF4-FFF2-40B4-BE49-F238E27FC236}">
                <a16:creationId xmlns:a16="http://schemas.microsoft.com/office/drawing/2014/main" id="{F89F9228-5342-4AAA-9E57-FA137752D4F5}"/>
              </a:ext>
            </a:extLst>
          </p:cNvPr>
          <p:cNvSpPr/>
          <p:nvPr/>
        </p:nvSpPr>
        <p:spPr>
          <a:xfrm>
            <a:off x="9601200" y="4017885"/>
            <a:ext cx="4924869" cy="645754"/>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t" anchorCtr="0">
            <a:noAutofit/>
          </a:bodyPr>
          <a:lstStyle/>
          <a:p>
            <a:pPr marR="0" lvl="0" algn="ctr">
              <a:lnSpc>
                <a:spcPct val="107000"/>
              </a:lnSpc>
              <a:spcBef>
                <a:spcPts val="0"/>
              </a:spcBef>
              <a:spcAft>
                <a:spcPts val="800"/>
              </a:spcAft>
              <a:buSzPts val="1000"/>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Facilité d’utilisation grâce aux outils intégrés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DB3C56D6-E334-4A16-9DC1-8D224F00B8C6}"/>
              </a:ext>
            </a:extLst>
          </p:cNvPr>
          <p:cNvSpPr txBox="1"/>
          <p:nvPr/>
        </p:nvSpPr>
        <p:spPr>
          <a:xfrm>
            <a:off x="149225" y="1081189"/>
            <a:ext cx="2619375" cy="371705"/>
          </a:xfrm>
          <a:prstGeom prst="rect">
            <a:avLst/>
          </a:prstGeom>
          <a:noFill/>
        </p:spPr>
        <p:txBody>
          <a:bodyPr wrap="square">
            <a:spAutoFit/>
          </a:bodyPr>
          <a:lstStyle/>
          <a:p>
            <a:pPr marR="0" lvl="0" algn="ctr">
              <a:lnSpc>
                <a:spcPct val="107000"/>
              </a:lnSpc>
              <a:spcBef>
                <a:spcPts val="0"/>
              </a:spcBef>
              <a:spcAft>
                <a:spcPts val="800"/>
              </a:spcAft>
              <a:tabLst>
                <a:tab pos="457200" algn="l"/>
              </a:tabLst>
            </a:pPr>
            <a:r>
              <a:rPr lang="en-US" sz="1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1. </a:t>
            </a:r>
            <a:r>
              <a:rPr lang="en-US" sz="18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mongorestore</a:t>
            </a:r>
            <a:endParaRPr lang="en-US" sz="1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9DFA984E-18FF-40B1-874C-EB681823CCDF}"/>
              </a:ext>
            </a:extLst>
          </p:cNvPr>
          <p:cNvSpPr txBox="1"/>
          <p:nvPr/>
        </p:nvSpPr>
        <p:spPr>
          <a:xfrm>
            <a:off x="2207197" y="1654049"/>
            <a:ext cx="5109654" cy="338554"/>
          </a:xfrm>
          <a:prstGeom prst="rect">
            <a:avLst/>
          </a:prstGeom>
          <a:noFill/>
        </p:spPr>
        <p:txBody>
          <a:bodyPr wrap="square">
            <a:spAutoFit/>
          </a:bodyPr>
          <a:lstStyle/>
          <a:p>
            <a:pPr algn="ct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Permet de restaurer une base de données entière :</a:t>
            </a:r>
            <a:endParaRPr lang="en-US" sz="16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6FFF1BE1-6617-4B4C-89AD-6739FD5BECFD}"/>
              </a:ext>
            </a:extLst>
          </p:cNvPr>
          <p:cNvSpPr txBox="1"/>
          <p:nvPr/>
        </p:nvSpPr>
        <p:spPr>
          <a:xfrm>
            <a:off x="1616217" y="3197433"/>
            <a:ext cx="5556915" cy="333681"/>
          </a:xfrm>
          <a:prstGeom prst="rect">
            <a:avLst/>
          </a:prstGeom>
          <a:noFill/>
        </p:spPr>
        <p:txBody>
          <a:bodyPr wrap="square">
            <a:spAutoFit/>
          </a:bodyPr>
          <a:lstStyle/>
          <a:p>
            <a:pPr marL="457200" marR="0" lvl="1" algn="ctr">
              <a:lnSpc>
                <a:spcPct val="107000"/>
              </a:lnSpc>
              <a:spcBef>
                <a:spcPts val="0"/>
              </a:spcBef>
              <a:spcAft>
                <a:spcPts val="800"/>
              </a:spcAft>
              <a:buSzPts val="1000"/>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Ou bien de restaurer une collection spécifique :</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D245A38B-DCAF-4DFD-8AC7-4990C7E0DD06}"/>
              </a:ext>
            </a:extLst>
          </p:cNvPr>
          <p:cNvPicPr>
            <a:picLocks noChangeAspect="1"/>
          </p:cNvPicPr>
          <p:nvPr/>
        </p:nvPicPr>
        <p:blipFill>
          <a:blip r:embed="rId3"/>
          <a:stretch>
            <a:fillRect/>
          </a:stretch>
        </p:blipFill>
        <p:spPr>
          <a:xfrm>
            <a:off x="1994555" y="2217066"/>
            <a:ext cx="5534937" cy="7093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653BD9E-5D4F-4ED2-A684-345FC5641E8C}"/>
              </a:ext>
            </a:extLst>
          </p:cNvPr>
          <p:cNvPicPr>
            <a:picLocks noChangeAspect="1"/>
          </p:cNvPicPr>
          <p:nvPr/>
        </p:nvPicPr>
        <p:blipFill>
          <a:blip r:embed="rId4">
            <a:biLevel thresh="25000"/>
          </a:blip>
          <a:stretch>
            <a:fillRect/>
          </a:stretch>
        </p:blipFill>
        <p:spPr>
          <a:xfrm>
            <a:off x="169184" y="3690607"/>
            <a:ext cx="8805631" cy="524304"/>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9B5AA0BE-FD6E-46FC-B46B-0A93F76CBC65}"/>
              </a:ext>
            </a:extLst>
          </p:cNvPr>
          <p:cNvPicPr>
            <a:picLocks noChangeAspect="1"/>
          </p:cNvPicPr>
          <p:nvPr/>
        </p:nvPicPr>
        <p:blipFill>
          <a:blip r:embed="rId5"/>
          <a:stretch>
            <a:fillRect/>
          </a:stretch>
        </p:blipFill>
        <p:spPr>
          <a:xfrm>
            <a:off x="404231" y="5394960"/>
            <a:ext cx="8335538" cy="695422"/>
          </a:xfrm>
          <a:prstGeom prst="rect">
            <a:avLst/>
          </a:prstGeom>
          <a:ln>
            <a:noFill/>
          </a:ln>
          <a:effectLst>
            <a:outerShdw blurRad="292100" dist="139700" dir="2700000" algn="tl" rotWithShape="0">
              <a:srgbClr val="333333">
                <a:alpha val="65000"/>
              </a:srgbClr>
            </a:outerShdw>
          </a:effectLst>
        </p:spPr>
      </p:pic>
      <p:sp>
        <p:nvSpPr>
          <p:cNvPr id="16" name="Google Shape;194;p28">
            <a:extLst>
              <a:ext uri="{FF2B5EF4-FFF2-40B4-BE49-F238E27FC236}">
                <a16:creationId xmlns:a16="http://schemas.microsoft.com/office/drawing/2014/main" id="{1A7256FE-9C87-4E25-A04D-7DA9DE14F909}"/>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13</a:t>
            </a:r>
            <a:endParaRPr b="1" dirty="0">
              <a:solidFill>
                <a:schemeClr val="tx1"/>
              </a:solidFill>
              <a:latin typeface="Raleway" pitchFamily="2" charset="0"/>
            </a:endParaRPr>
          </a:p>
        </p:txBody>
      </p:sp>
    </p:spTree>
    <p:extLst>
      <p:ext uri="{BB962C8B-B14F-4D97-AF65-F5344CB8AC3E}">
        <p14:creationId xmlns:p14="http://schemas.microsoft.com/office/powerpoint/2010/main" val="73001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4" name="Google Shape;2058;p52">
            <a:extLst>
              <a:ext uri="{FF2B5EF4-FFF2-40B4-BE49-F238E27FC236}">
                <a16:creationId xmlns:a16="http://schemas.microsoft.com/office/drawing/2014/main" id="{EB867428-9692-4335-94CB-47030D29F7C0}"/>
              </a:ext>
            </a:extLst>
          </p:cNvPr>
          <p:cNvSpPr txBox="1">
            <a:spLocks noGrp="1"/>
          </p:cNvSpPr>
          <p:nvPr>
            <p:ph type="title"/>
          </p:nvPr>
        </p:nvSpPr>
        <p:spPr>
          <a:xfrm>
            <a:off x="757700" y="131770"/>
            <a:ext cx="72999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Restauration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B3C56D6-E334-4A16-9DC1-8D224F00B8C6}"/>
              </a:ext>
            </a:extLst>
          </p:cNvPr>
          <p:cNvSpPr txBox="1"/>
          <p:nvPr/>
        </p:nvSpPr>
        <p:spPr>
          <a:xfrm>
            <a:off x="149224" y="1081189"/>
            <a:ext cx="2619375" cy="371705"/>
          </a:xfrm>
          <a:prstGeom prst="rect">
            <a:avLst/>
          </a:prstGeom>
          <a:noFill/>
        </p:spPr>
        <p:txBody>
          <a:bodyPr wrap="square">
            <a:spAutoFit/>
          </a:bodyPr>
          <a:lstStyle/>
          <a:p>
            <a:pPr marR="0" lvl="0" algn="ctr">
              <a:lnSpc>
                <a:spcPct val="107000"/>
              </a:lnSpc>
              <a:spcBef>
                <a:spcPts val="0"/>
              </a:spcBef>
              <a:spcAft>
                <a:spcPts val="800"/>
              </a:spcAft>
              <a:tabLst>
                <a:tab pos="457200" algn="l"/>
              </a:tabLst>
            </a:pPr>
            <a:r>
              <a:rPr lang="en-US" sz="1800" b="1" dirty="0">
                <a:solidFill>
                  <a:schemeClr val="tx1"/>
                </a:solidFill>
                <a:latin typeface="Montserrat Black" panose="00000A00000000000000" pitchFamily="2" charset="0"/>
                <a:ea typeface="Calibri" panose="020F0502020204030204" pitchFamily="34" charset="0"/>
                <a:cs typeface="Times New Roman" panose="02020603050405020304" pitchFamily="18" charset="0"/>
              </a:rPr>
              <a:t>2</a:t>
            </a:r>
            <a:r>
              <a:rPr lang="en-US" sz="1800" b="1"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 </a:t>
            </a:r>
            <a:r>
              <a:rPr lang="en-US" sz="1800" b="1"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mongoimport</a:t>
            </a:r>
            <a:endParaRPr lang="en-US" sz="1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9DFA984E-18FF-40B1-874C-EB681823CCDF}"/>
              </a:ext>
            </a:extLst>
          </p:cNvPr>
          <p:cNvSpPr txBox="1"/>
          <p:nvPr/>
        </p:nvSpPr>
        <p:spPr>
          <a:xfrm>
            <a:off x="1458912" y="1628649"/>
            <a:ext cx="5534936" cy="843372"/>
          </a:xfrm>
          <a:prstGeom prst="rect">
            <a:avLst/>
          </a:prstGeom>
          <a:noFill/>
        </p:spPr>
        <p:txBody>
          <a:bodyPr wrap="square">
            <a:spAutoFit/>
          </a:bodyPr>
          <a:lstStyle/>
          <a:p>
            <a:pPr algn="ctr">
              <a:spcBef>
                <a:spcPts val="0"/>
              </a:spcBef>
              <a:spcAft>
                <a:spcPts val="0"/>
              </a:spcAft>
            </a:pP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457200" marR="0" lvl="1" algn="ctr">
              <a:lnSpc>
                <a:spcPct val="107000"/>
              </a:lnSpc>
              <a:spcBef>
                <a:spcPts val="0"/>
              </a:spcBef>
              <a:spcAft>
                <a:spcPts val="800"/>
              </a:spcAft>
              <a:buSzPts val="1000"/>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Utilisé pour importer des données depuis des fichiers JSON, CSV, ou TSV </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16" name="Picture 15">
            <a:extLst>
              <a:ext uri="{FF2B5EF4-FFF2-40B4-BE49-F238E27FC236}">
                <a16:creationId xmlns:a16="http://schemas.microsoft.com/office/drawing/2014/main" id="{166A2B78-2CA1-460B-8B96-BD1DEA7EC0F9}"/>
              </a:ext>
            </a:extLst>
          </p:cNvPr>
          <p:cNvPicPr>
            <a:picLocks noChangeAspect="1"/>
          </p:cNvPicPr>
          <p:nvPr/>
        </p:nvPicPr>
        <p:blipFill>
          <a:blip r:embed="rId3"/>
          <a:stretch>
            <a:fillRect/>
          </a:stretch>
        </p:blipFill>
        <p:spPr>
          <a:xfrm>
            <a:off x="-5943600" y="2217066"/>
            <a:ext cx="5534937" cy="70936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3445EDE3-9CE7-4BF1-A8E2-09AACF6E3C14}"/>
              </a:ext>
            </a:extLst>
          </p:cNvPr>
          <p:cNvPicPr>
            <a:picLocks noChangeAspect="1"/>
          </p:cNvPicPr>
          <p:nvPr/>
        </p:nvPicPr>
        <p:blipFill>
          <a:blip r:embed="rId4">
            <a:biLevel thresh="25000"/>
          </a:blip>
          <a:stretch>
            <a:fillRect/>
          </a:stretch>
        </p:blipFill>
        <p:spPr>
          <a:xfrm>
            <a:off x="9509760" y="3690607"/>
            <a:ext cx="8805631" cy="52430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C894179-D414-416D-BD81-F344AD8C4174}"/>
              </a:ext>
            </a:extLst>
          </p:cNvPr>
          <p:cNvPicPr>
            <a:picLocks noChangeAspect="1"/>
          </p:cNvPicPr>
          <p:nvPr/>
        </p:nvPicPr>
        <p:blipFill>
          <a:blip r:embed="rId5"/>
          <a:stretch>
            <a:fillRect/>
          </a:stretch>
        </p:blipFill>
        <p:spPr>
          <a:xfrm>
            <a:off x="404231" y="2969968"/>
            <a:ext cx="8335538" cy="695422"/>
          </a:xfrm>
          <a:prstGeom prst="rect">
            <a:avLst/>
          </a:prstGeom>
          <a:ln>
            <a:noFill/>
          </a:ln>
          <a:effectLst>
            <a:outerShdw blurRad="292100" dist="139700" dir="2700000" algn="tl" rotWithShape="0">
              <a:srgbClr val="333333">
                <a:alpha val="65000"/>
              </a:srgbClr>
            </a:outerShdw>
          </a:effectLst>
        </p:spPr>
      </p:pic>
      <p:sp>
        <p:nvSpPr>
          <p:cNvPr id="8" name="Google Shape;194;p28">
            <a:extLst>
              <a:ext uri="{FF2B5EF4-FFF2-40B4-BE49-F238E27FC236}">
                <a16:creationId xmlns:a16="http://schemas.microsoft.com/office/drawing/2014/main" id="{D0FCC1BF-5CD6-4F44-9ED9-8B3696F4B0D8}"/>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14</a:t>
            </a:r>
            <a:endParaRPr b="1" dirty="0">
              <a:solidFill>
                <a:schemeClr val="tx1"/>
              </a:solidFill>
              <a:latin typeface="Raleway" pitchFamily="2" charset="0"/>
            </a:endParaRPr>
          </a:p>
        </p:txBody>
      </p:sp>
    </p:spTree>
    <p:extLst>
      <p:ext uri="{BB962C8B-B14F-4D97-AF65-F5344CB8AC3E}">
        <p14:creationId xmlns:p14="http://schemas.microsoft.com/office/powerpoint/2010/main" val="1201227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1"/>
        <p:cNvGrpSpPr/>
        <p:nvPr/>
      </p:nvGrpSpPr>
      <p:grpSpPr>
        <a:xfrm>
          <a:off x="0" y="0"/>
          <a:ext cx="0" cy="0"/>
          <a:chOff x="0" y="0"/>
          <a:chExt cx="0" cy="0"/>
        </a:xfrm>
      </p:grpSpPr>
      <p:sp>
        <p:nvSpPr>
          <p:cNvPr id="1854" name="Google Shape;1854;p41"/>
          <p:cNvSpPr txBox="1">
            <a:spLocks noGrp="1"/>
          </p:cNvSpPr>
          <p:nvPr>
            <p:ph type="ctrTitle"/>
          </p:nvPr>
        </p:nvSpPr>
        <p:spPr>
          <a:xfrm flipH="1">
            <a:off x="1771378" y="2571750"/>
            <a:ext cx="5870752" cy="95036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fr-FR" sz="3200" b="1" dirty="0">
                <a:effectLst/>
                <a:latin typeface="Montserrat Black" panose="00000A00000000000000" pitchFamily="2" charset="0"/>
                <a:ea typeface="Calibri" panose="020F0502020204030204" pitchFamily="34" charset="0"/>
                <a:cs typeface="Times New Roman" panose="02020603050405020304" pitchFamily="18" charset="0"/>
              </a:rPr>
              <a:t>Import et export des données</a:t>
            </a:r>
            <a:endParaRPr lang="en-US" sz="4400" dirty="0">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5A818664-CF74-4407-8050-29EA3D6089FD}"/>
              </a:ext>
            </a:extLst>
          </p:cNvPr>
          <p:cNvGrpSpPr/>
          <p:nvPr/>
        </p:nvGrpSpPr>
        <p:grpSpPr>
          <a:xfrm>
            <a:off x="3656213" y="936703"/>
            <a:ext cx="1831573" cy="1554480"/>
            <a:chOff x="3831019" y="613974"/>
            <a:chExt cx="1831573" cy="1554480"/>
          </a:xfrm>
        </p:grpSpPr>
        <p:sp>
          <p:nvSpPr>
            <p:cNvPr id="6" name="Google Shape;1834;p40">
              <a:extLst>
                <a:ext uri="{FF2B5EF4-FFF2-40B4-BE49-F238E27FC236}">
                  <a16:creationId xmlns:a16="http://schemas.microsoft.com/office/drawing/2014/main" id="{5123D63E-9364-457B-A92E-65C731149CC1}"/>
                </a:ext>
              </a:extLst>
            </p:cNvPr>
            <p:cNvSpPr/>
            <p:nvPr/>
          </p:nvSpPr>
          <p:spPr>
            <a:xfrm>
              <a:off x="3946756" y="613974"/>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35;p40">
              <a:extLst>
                <a:ext uri="{FF2B5EF4-FFF2-40B4-BE49-F238E27FC236}">
                  <a16:creationId xmlns:a16="http://schemas.microsoft.com/office/drawing/2014/main" id="{5A37CD5E-0CD4-40AC-B40C-2F2B43933387}"/>
                </a:ext>
              </a:extLst>
            </p:cNvPr>
            <p:cNvSpPr/>
            <p:nvPr/>
          </p:nvSpPr>
          <p:spPr>
            <a:xfrm>
              <a:off x="3831019" y="625953"/>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1"/>
          <p:cNvSpPr txBox="1">
            <a:spLocks noGrp="1"/>
          </p:cNvSpPr>
          <p:nvPr>
            <p:ph type="title" idx="2"/>
          </p:nvPr>
        </p:nvSpPr>
        <p:spPr>
          <a:xfrm>
            <a:off x="4077154" y="1484322"/>
            <a:ext cx="985734" cy="6672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 name="Google Shape;194;p28">
            <a:extLst>
              <a:ext uri="{FF2B5EF4-FFF2-40B4-BE49-F238E27FC236}">
                <a16:creationId xmlns:a16="http://schemas.microsoft.com/office/drawing/2014/main" id="{1E66D45C-4494-41D1-8312-59226CDB3D2D}"/>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15</a:t>
            </a:r>
            <a:endParaRPr b="1" dirty="0">
              <a:solidFill>
                <a:schemeClr val="tx1"/>
              </a:solidFill>
              <a:latin typeface="Raleway" pitchFamily="2" charset="0"/>
            </a:endParaRPr>
          </a:p>
        </p:txBody>
      </p:sp>
    </p:spTree>
    <p:extLst>
      <p:ext uri="{BB962C8B-B14F-4D97-AF65-F5344CB8AC3E}">
        <p14:creationId xmlns:p14="http://schemas.microsoft.com/office/powerpoint/2010/main" val="1050986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2"/>
        <p:cNvGrpSpPr/>
        <p:nvPr/>
      </p:nvGrpSpPr>
      <p:grpSpPr>
        <a:xfrm>
          <a:off x="0" y="0"/>
          <a:ext cx="0" cy="0"/>
          <a:chOff x="0" y="0"/>
          <a:chExt cx="0" cy="0"/>
        </a:xfrm>
      </p:grpSpPr>
      <p:grpSp>
        <p:nvGrpSpPr>
          <p:cNvPr id="2033" name="Google Shape;2033;p52"/>
          <p:cNvGrpSpPr/>
          <p:nvPr/>
        </p:nvGrpSpPr>
        <p:grpSpPr>
          <a:xfrm>
            <a:off x="635764" y="1695702"/>
            <a:ext cx="8068926" cy="2641194"/>
            <a:chOff x="635764" y="1695702"/>
            <a:chExt cx="8068926" cy="2641194"/>
          </a:xfrm>
        </p:grpSpPr>
        <p:sp>
          <p:nvSpPr>
            <p:cNvPr id="2034" name="Google Shape;2034;p52"/>
            <p:cNvSpPr/>
            <p:nvPr/>
          </p:nvSpPr>
          <p:spPr>
            <a:xfrm rot="-7798543">
              <a:off x="774426" y="2830554"/>
              <a:ext cx="1028236" cy="687349"/>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6744165">
              <a:off x="7330371" y="2046883"/>
              <a:ext cx="1374931" cy="91906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2700000">
              <a:off x="5025613" y="3066318"/>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2700000">
              <a:off x="4854160" y="2714689"/>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5400000">
              <a:off x="2781375" y="2063418"/>
              <a:ext cx="1374921" cy="91906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5400000">
              <a:off x="2653971" y="2433294"/>
              <a:ext cx="1374921" cy="91906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6744261">
              <a:off x="8019196" y="3178340"/>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6744261">
              <a:off x="635521" y="2201365"/>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52"/>
          <p:cNvGrpSpPr>
            <a:grpSpLocks noChangeAspect="1"/>
          </p:cNvGrpSpPr>
          <p:nvPr/>
        </p:nvGrpSpPr>
        <p:grpSpPr>
          <a:xfrm>
            <a:off x="739177" y="1980121"/>
            <a:ext cx="1414894" cy="1622091"/>
            <a:chOff x="1340775" y="1694775"/>
            <a:chExt cx="2030290" cy="2327605"/>
          </a:xfrm>
        </p:grpSpPr>
        <p:sp>
          <p:nvSpPr>
            <p:cNvPr id="2043" name="Google Shape;2043;p52"/>
            <p:cNvSpPr/>
            <p:nvPr/>
          </p:nvSpPr>
          <p:spPr>
            <a:xfrm>
              <a:off x="1389565"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a:off x="1340775" y="1694775"/>
              <a:ext cx="1981500" cy="2275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52"/>
          <p:cNvGrpSpPr>
            <a:grpSpLocks noChangeAspect="1"/>
          </p:cNvGrpSpPr>
          <p:nvPr/>
        </p:nvGrpSpPr>
        <p:grpSpPr>
          <a:xfrm>
            <a:off x="2341202" y="1980121"/>
            <a:ext cx="1414894" cy="1622091"/>
            <a:chOff x="3588766" y="1694775"/>
            <a:chExt cx="2030290" cy="2327605"/>
          </a:xfrm>
        </p:grpSpPr>
        <p:sp>
          <p:nvSpPr>
            <p:cNvPr id="2046" name="Google Shape;2046;p52"/>
            <p:cNvSpPr/>
            <p:nvPr/>
          </p:nvSpPr>
          <p:spPr>
            <a:xfrm>
              <a:off x="3637556"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a:off x="3588766" y="1694775"/>
              <a:ext cx="1981500" cy="2275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52"/>
          <p:cNvGrpSpPr>
            <a:grpSpLocks noChangeAspect="1"/>
          </p:cNvGrpSpPr>
          <p:nvPr/>
        </p:nvGrpSpPr>
        <p:grpSpPr>
          <a:xfrm>
            <a:off x="3943227" y="1980121"/>
            <a:ext cx="1414894" cy="1622091"/>
            <a:chOff x="5836756" y="1694775"/>
            <a:chExt cx="2030290" cy="2327605"/>
          </a:xfrm>
        </p:grpSpPr>
        <p:sp>
          <p:nvSpPr>
            <p:cNvPr id="2049" name="Google Shape;2049;p52"/>
            <p:cNvSpPr/>
            <p:nvPr/>
          </p:nvSpPr>
          <p:spPr>
            <a:xfrm>
              <a:off x="5885546"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a:off x="5836756" y="1694775"/>
              <a:ext cx="1981500" cy="2275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1" name="Google Shape;2051;p52"/>
          <p:cNvSpPr/>
          <p:nvPr/>
        </p:nvSpPr>
        <p:spPr>
          <a:xfrm rot="5400000">
            <a:off x="4548717" y="5232273"/>
            <a:ext cx="54479" cy="29427"/>
          </a:xfrm>
          <a:custGeom>
            <a:avLst/>
            <a:gdLst/>
            <a:ahLst/>
            <a:cxnLst/>
            <a:rect l="l" t="t" r="r" b="b"/>
            <a:pathLst>
              <a:path w="1494" h="807" extrusionOk="0">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txBox="1">
            <a:spLocks noGrp="1" noChangeAspect="1"/>
          </p:cNvSpPr>
          <p:nvPr>
            <p:ph type="subTitle" idx="4"/>
          </p:nvPr>
        </p:nvSpPr>
        <p:spPr>
          <a:xfrm>
            <a:off x="654303" y="2522332"/>
            <a:ext cx="1539792" cy="384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Migration de </a:t>
            </a:r>
            <a:r>
              <a:rPr lang="en-US" sz="1200"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données</a:t>
            </a:r>
            <a:endParaRPr sz="1200" dirty="0">
              <a:solidFill>
                <a:schemeClr val="tx1"/>
              </a:solidFill>
              <a:latin typeface="Montserrat Black" panose="00000A00000000000000" pitchFamily="2" charset="0"/>
            </a:endParaRPr>
          </a:p>
        </p:txBody>
      </p:sp>
      <p:sp>
        <p:nvSpPr>
          <p:cNvPr id="2056" name="Google Shape;2056;p52"/>
          <p:cNvSpPr txBox="1">
            <a:spLocks noGrp="1" noChangeAspect="1"/>
          </p:cNvSpPr>
          <p:nvPr>
            <p:ph type="subTitle" idx="5"/>
          </p:nvPr>
        </p:nvSpPr>
        <p:spPr>
          <a:xfrm>
            <a:off x="2231597" y="2506415"/>
            <a:ext cx="1539792" cy="384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Tester </a:t>
            </a:r>
            <a:r>
              <a:rPr lang="en-US" sz="12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une</a:t>
            </a:r>
            <a:r>
              <a:rPr lang="en-US" sz="12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application</a:t>
            </a:r>
            <a:endParaRPr sz="1200" dirty="0">
              <a:solidFill>
                <a:schemeClr val="tx1"/>
              </a:solidFill>
              <a:latin typeface="Montserrat Black" panose="00000A00000000000000" pitchFamily="2" charset="0"/>
            </a:endParaRPr>
          </a:p>
        </p:txBody>
      </p:sp>
      <p:sp>
        <p:nvSpPr>
          <p:cNvPr id="2057" name="Google Shape;2057;p52"/>
          <p:cNvSpPr txBox="1">
            <a:spLocks noGrp="1" noChangeAspect="1"/>
          </p:cNvSpPr>
          <p:nvPr>
            <p:ph type="subTitle" idx="6"/>
          </p:nvPr>
        </p:nvSpPr>
        <p:spPr>
          <a:xfrm>
            <a:off x="3842572" y="2546255"/>
            <a:ext cx="1539792" cy="384948"/>
          </a:xfrm>
          <a:prstGeom prst="rect">
            <a:avLst/>
          </a:prstGeom>
        </p:spPr>
        <p:txBody>
          <a:bodyPr spcFirstLastPara="1" wrap="square" lIns="91425" tIns="91425" rIns="91425" bIns="91425" anchor="ctr" anchorCtr="0">
            <a:noAutofit/>
          </a:bodyPr>
          <a:lstStyle/>
          <a:p>
            <a:pPr marL="0" marR="0" lvl="0" indent="0">
              <a:lnSpc>
                <a:spcPct val="115000"/>
              </a:lnSpc>
              <a:spcBef>
                <a:spcPts val="800"/>
              </a:spcBef>
              <a:spcAft>
                <a:spcPts val="400"/>
              </a:spcAft>
            </a:pP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Analyse</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données</a:t>
            </a:r>
            <a:endPar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2058" name="Google Shape;2058;p52"/>
          <p:cNvSpPr txBox="1">
            <a:spLocks noGrp="1"/>
          </p:cNvSpPr>
          <p:nvPr>
            <p:ph type="title"/>
          </p:nvPr>
        </p:nvSpPr>
        <p:spPr>
          <a:xfrm>
            <a:off x="910100" y="50007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POUR QUOI ?</a:t>
            </a:r>
            <a:endParaRPr dirty="0"/>
          </a:p>
        </p:txBody>
      </p:sp>
      <p:grpSp>
        <p:nvGrpSpPr>
          <p:cNvPr id="61" name="Google Shape;2042;p52">
            <a:extLst>
              <a:ext uri="{FF2B5EF4-FFF2-40B4-BE49-F238E27FC236}">
                <a16:creationId xmlns:a16="http://schemas.microsoft.com/office/drawing/2014/main" id="{D0571D06-215A-4397-BC4E-941ED697290F}"/>
              </a:ext>
            </a:extLst>
          </p:cNvPr>
          <p:cNvGrpSpPr>
            <a:grpSpLocks noChangeAspect="1"/>
          </p:cNvGrpSpPr>
          <p:nvPr/>
        </p:nvGrpSpPr>
        <p:grpSpPr>
          <a:xfrm>
            <a:off x="5545252" y="1980121"/>
            <a:ext cx="1414894" cy="1622091"/>
            <a:chOff x="1340775" y="1694775"/>
            <a:chExt cx="2030290" cy="2327605"/>
          </a:xfrm>
        </p:grpSpPr>
        <p:sp>
          <p:nvSpPr>
            <p:cNvPr id="62" name="Google Shape;2043;p52">
              <a:extLst>
                <a:ext uri="{FF2B5EF4-FFF2-40B4-BE49-F238E27FC236}">
                  <a16:creationId xmlns:a16="http://schemas.microsoft.com/office/drawing/2014/main" id="{FEEDF0A3-23F2-4DEB-9829-A3917049925D}"/>
                </a:ext>
              </a:extLst>
            </p:cNvPr>
            <p:cNvSpPr/>
            <p:nvPr/>
          </p:nvSpPr>
          <p:spPr>
            <a:xfrm>
              <a:off x="1389565"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44;p52">
              <a:extLst>
                <a:ext uri="{FF2B5EF4-FFF2-40B4-BE49-F238E27FC236}">
                  <a16:creationId xmlns:a16="http://schemas.microsoft.com/office/drawing/2014/main" id="{341472A4-0139-4F4F-BF45-E73F2939C3AD}"/>
                </a:ext>
              </a:extLst>
            </p:cNvPr>
            <p:cNvSpPr/>
            <p:nvPr/>
          </p:nvSpPr>
          <p:spPr>
            <a:xfrm>
              <a:off x="1340775" y="1694775"/>
              <a:ext cx="1981500" cy="2275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2048;p52">
            <a:extLst>
              <a:ext uri="{FF2B5EF4-FFF2-40B4-BE49-F238E27FC236}">
                <a16:creationId xmlns:a16="http://schemas.microsoft.com/office/drawing/2014/main" id="{2AC61602-1833-4685-8A66-5A2FB44E9104}"/>
              </a:ext>
            </a:extLst>
          </p:cNvPr>
          <p:cNvGrpSpPr>
            <a:grpSpLocks noChangeAspect="1"/>
          </p:cNvGrpSpPr>
          <p:nvPr/>
        </p:nvGrpSpPr>
        <p:grpSpPr>
          <a:xfrm>
            <a:off x="7147277" y="1980121"/>
            <a:ext cx="1414894" cy="1622091"/>
            <a:chOff x="5836756" y="1694775"/>
            <a:chExt cx="2030290" cy="2327605"/>
          </a:xfrm>
        </p:grpSpPr>
        <p:sp>
          <p:nvSpPr>
            <p:cNvPr id="65" name="Google Shape;2049;p52">
              <a:extLst>
                <a:ext uri="{FF2B5EF4-FFF2-40B4-BE49-F238E27FC236}">
                  <a16:creationId xmlns:a16="http://schemas.microsoft.com/office/drawing/2014/main" id="{DC534E80-3114-451C-B782-0F943AA7D57A}"/>
                </a:ext>
              </a:extLst>
            </p:cNvPr>
            <p:cNvSpPr/>
            <p:nvPr/>
          </p:nvSpPr>
          <p:spPr>
            <a:xfrm>
              <a:off x="5885546"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50;p52">
              <a:extLst>
                <a:ext uri="{FF2B5EF4-FFF2-40B4-BE49-F238E27FC236}">
                  <a16:creationId xmlns:a16="http://schemas.microsoft.com/office/drawing/2014/main" id="{6C962B91-6D83-42D5-BB97-4F0AA599B948}"/>
                </a:ext>
              </a:extLst>
            </p:cNvPr>
            <p:cNvSpPr/>
            <p:nvPr/>
          </p:nvSpPr>
          <p:spPr>
            <a:xfrm>
              <a:off x="5836756" y="1694775"/>
              <a:ext cx="1981500" cy="2275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TextBox 67">
            <a:extLst>
              <a:ext uri="{FF2B5EF4-FFF2-40B4-BE49-F238E27FC236}">
                <a16:creationId xmlns:a16="http://schemas.microsoft.com/office/drawing/2014/main" id="{3760A206-60F5-4569-B2A8-E9BD7EBD1FDF}"/>
              </a:ext>
            </a:extLst>
          </p:cNvPr>
          <p:cNvSpPr txBox="1"/>
          <p:nvPr/>
        </p:nvSpPr>
        <p:spPr>
          <a:xfrm>
            <a:off x="5523444" y="2356178"/>
            <a:ext cx="1424853" cy="714363"/>
          </a:xfrm>
          <a:prstGeom prst="rect">
            <a:avLst/>
          </a:prstGeom>
          <a:noFill/>
        </p:spPr>
        <p:txBody>
          <a:bodyPr wrap="square">
            <a:spAutoFit/>
          </a:bodyPr>
          <a:lstStyle/>
          <a:p>
            <a:pPr marR="0" lvl="0" algn="ctr">
              <a:lnSpc>
                <a:spcPct val="115000"/>
              </a:lnSpc>
              <a:spcBef>
                <a:spcPts val="800"/>
              </a:spcBef>
              <a:spcAft>
                <a:spcPts val="400"/>
              </a:spcAft>
            </a:pP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Intégration</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données</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externes</a:t>
            </a:r>
            <a:endPar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5077AB19-DD6D-49D0-9484-E9E3A8996EB0}"/>
              </a:ext>
            </a:extLst>
          </p:cNvPr>
          <p:cNvSpPr txBox="1"/>
          <p:nvPr/>
        </p:nvSpPr>
        <p:spPr>
          <a:xfrm>
            <a:off x="7005766" y="2332123"/>
            <a:ext cx="1698924" cy="501997"/>
          </a:xfrm>
          <a:prstGeom prst="rect">
            <a:avLst/>
          </a:prstGeom>
          <a:noFill/>
        </p:spPr>
        <p:txBody>
          <a:bodyPr wrap="square">
            <a:spAutoFit/>
          </a:bodyPr>
          <a:lstStyle/>
          <a:p>
            <a:pPr marR="0" lvl="0" algn="ctr">
              <a:lnSpc>
                <a:spcPct val="115000"/>
              </a:lnSpc>
              <a:spcBef>
                <a:spcPts val="800"/>
              </a:spcBef>
              <a:spcAft>
                <a:spcPts val="400"/>
              </a:spcAft>
            </a:pP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Automatiser</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des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traitements</a:t>
            </a:r>
            <a:endPar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33" name="Google Shape;194;p28">
            <a:extLst>
              <a:ext uri="{FF2B5EF4-FFF2-40B4-BE49-F238E27FC236}">
                <a16:creationId xmlns:a16="http://schemas.microsoft.com/office/drawing/2014/main" id="{02ED283A-8E66-45A1-827F-3A508A229900}"/>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16</a:t>
            </a:r>
            <a:endParaRPr b="1" dirty="0">
              <a:solidFill>
                <a:schemeClr val="tx1"/>
              </a:solidFill>
              <a:latin typeface="Raleway" pitchFamily="2" charset="0"/>
            </a:endParaRPr>
          </a:p>
        </p:txBody>
      </p:sp>
    </p:spTree>
    <p:extLst>
      <p:ext uri="{BB962C8B-B14F-4D97-AF65-F5344CB8AC3E}">
        <p14:creationId xmlns:p14="http://schemas.microsoft.com/office/powerpoint/2010/main" val="592051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2"/>
        <p:cNvGrpSpPr/>
        <p:nvPr/>
      </p:nvGrpSpPr>
      <p:grpSpPr>
        <a:xfrm>
          <a:off x="0" y="0"/>
          <a:ext cx="0" cy="0"/>
          <a:chOff x="0" y="0"/>
          <a:chExt cx="0" cy="0"/>
        </a:xfrm>
      </p:grpSpPr>
      <p:grpSp>
        <p:nvGrpSpPr>
          <p:cNvPr id="2042" name="Google Shape;2042;p52"/>
          <p:cNvGrpSpPr>
            <a:grpSpLocks noChangeAspect="1"/>
          </p:cNvGrpSpPr>
          <p:nvPr/>
        </p:nvGrpSpPr>
        <p:grpSpPr>
          <a:xfrm>
            <a:off x="93313" y="1154378"/>
            <a:ext cx="1713646" cy="3666649"/>
            <a:chOff x="1340775" y="1694775"/>
            <a:chExt cx="2030290" cy="2327605"/>
          </a:xfrm>
        </p:grpSpPr>
        <p:sp>
          <p:nvSpPr>
            <p:cNvPr id="2043" name="Google Shape;2043;p52"/>
            <p:cNvSpPr/>
            <p:nvPr/>
          </p:nvSpPr>
          <p:spPr>
            <a:xfrm>
              <a:off x="1389565"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a:off x="1340775" y="1694775"/>
              <a:ext cx="1981500" cy="2275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52"/>
          <p:cNvGrpSpPr>
            <a:grpSpLocks noChangeAspect="1"/>
          </p:cNvGrpSpPr>
          <p:nvPr/>
        </p:nvGrpSpPr>
        <p:grpSpPr>
          <a:xfrm>
            <a:off x="1922315" y="1154378"/>
            <a:ext cx="1713646" cy="3666649"/>
            <a:chOff x="3588766" y="1694775"/>
            <a:chExt cx="2030290" cy="2327605"/>
          </a:xfrm>
        </p:grpSpPr>
        <p:sp>
          <p:nvSpPr>
            <p:cNvPr id="2046" name="Google Shape;2046;p52"/>
            <p:cNvSpPr/>
            <p:nvPr/>
          </p:nvSpPr>
          <p:spPr>
            <a:xfrm>
              <a:off x="3637556"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a:off x="3588766" y="1694775"/>
              <a:ext cx="1981500" cy="2275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52"/>
          <p:cNvGrpSpPr>
            <a:grpSpLocks noChangeAspect="1"/>
          </p:cNvGrpSpPr>
          <p:nvPr/>
        </p:nvGrpSpPr>
        <p:grpSpPr>
          <a:xfrm>
            <a:off x="3751318" y="1154378"/>
            <a:ext cx="1713646" cy="3666649"/>
            <a:chOff x="5836756" y="1694775"/>
            <a:chExt cx="2030290" cy="2327605"/>
          </a:xfrm>
        </p:grpSpPr>
        <p:sp>
          <p:nvSpPr>
            <p:cNvPr id="2049" name="Google Shape;2049;p52"/>
            <p:cNvSpPr/>
            <p:nvPr/>
          </p:nvSpPr>
          <p:spPr>
            <a:xfrm>
              <a:off x="5885546"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a:off x="5836756" y="1694775"/>
              <a:ext cx="1981500" cy="2275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1" name="Google Shape;2051;p52"/>
          <p:cNvSpPr/>
          <p:nvPr/>
        </p:nvSpPr>
        <p:spPr>
          <a:xfrm rot="5400000">
            <a:off x="4548717" y="5232273"/>
            <a:ext cx="54479" cy="29427"/>
          </a:xfrm>
          <a:custGeom>
            <a:avLst/>
            <a:gdLst/>
            <a:ahLst/>
            <a:cxnLst/>
            <a:rect l="l" t="t" r="r" b="b"/>
            <a:pathLst>
              <a:path w="1494" h="807" extrusionOk="0">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txBox="1">
            <a:spLocks noGrp="1" noChangeAspect="1"/>
          </p:cNvSpPr>
          <p:nvPr>
            <p:ph type="subTitle" idx="4"/>
          </p:nvPr>
        </p:nvSpPr>
        <p:spPr>
          <a:xfrm>
            <a:off x="206999" y="1304733"/>
            <a:ext cx="1539792" cy="384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Migration de </a:t>
            </a:r>
            <a:r>
              <a:rPr lang="en-US" sz="1200"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données</a:t>
            </a:r>
            <a:endParaRPr sz="1200" dirty="0">
              <a:solidFill>
                <a:schemeClr val="tx1"/>
              </a:solidFill>
              <a:latin typeface="Montserrat Black" panose="00000A00000000000000" pitchFamily="2" charset="0"/>
            </a:endParaRPr>
          </a:p>
        </p:txBody>
      </p:sp>
      <p:sp>
        <p:nvSpPr>
          <p:cNvPr id="2056" name="Google Shape;2056;p52"/>
          <p:cNvSpPr txBox="1">
            <a:spLocks noGrp="1" noChangeAspect="1"/>
          </p:cNvSpPr>
          <p:nvPr>
            <p:ph type="subTitle" idx="5"/>
          </p:nvPr>
        </p:nvSpPr>
        <p:spPr>
          <a:xfrm>
            <a:off x="2040508" y="1259544"/>
            <a:ext cx="1539792" cy="384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Tester </a:t>
            </a:r>
            <a:r>
              <a:rPr lang="en-US" sz="12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une</a:t>
            </a:r>
            <a:r>
              <a:rPr lang="en-US" sz="12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application</a:t>
            </a:r>
            <a:endParaRPr sz="1200" dirty="0">
              <a:solidFill>
                <a:schemeClr val="tx1"/>
              </a:solidFill>
              <a:latin typeface="Montserrat Black" panose="00000A00000000000000" pitchFamily="2" charset="0"/>
            </a:endParaRPr>
          </a:p>
        </p:txBody>
      </p:sp>
      <p:sp>
        <p:nvSpPr>
          <p:cNvPr id="2057" name="Google Shape;2057;p52"/>
          <p:cNvSpPr txBox="1">
            <a:spLocks noGrp="1" noChangeAspect="1"/>
          </p:cNvSpPr>
          <p:nvPr>
            <p:ph type="subTitle" idx="6"/>
          </p:nvPr>
        </p:nvSpPr>
        <p:spPr>
          <a:xfrm>
            <a:off x="3840654" y="1242278"/>
            <a:ext cx="1539792" cy="384948"/>
          </a:xfrm>
          <a:prstGeom prst="rect">
            <a:avLst/>
          </a:prstGeom>
        </p:spPr>
        <p:txBody>
          <a:bodyPr spcFirstLastPara="1" wrap="square" lIns="91425" tIns="91425" rIns="91425" bIns="91425" anchor="ctr" anchorCtr="0">
            <a:noAutofit/>
          </a:bodyPr>
          <a:lstStyle/>
          <a:p>
            <a:pPr marL="0" marR="0" lvl="0" indent="0">
              <a:lnSpc>
                <a:spcPct val="115000"/>
              </a:lnSpc>
              <a:spcBef>
                <a:spcPts val="800"/>
              </a:spcBef>
              <a:spcAft>
                <a:spcPts val="400"/>
              </a:spcAft>
            </a:pP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Analyse</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données</a:t>
            </a:r>
            <a:endPar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2058" name="Google Shape;2058;p52"/>
          <p:cNvSpPr txBox="1">
            <a:spLocks noGrp="1"/>
          </p:cNvSpPr>
          <p:nvPr>
            <p:ph type="title"/>
          </p:nvPr>
        </p:nvSpPr>
        <p:spPr>
          <a:xfrm>
            <a:off x="910100" y="50007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POUR QUOI ?</a:t>
            </a:r>
            <a:endParaRPr dirty="0"/>
          </a:p>
        </p:txBody>
      </p:sp>
      <p:grpSp>
        <p:nvGrpSpPr>
          <p:cNvPr id="61" name="Google Shape;2042;p52">
            <a:extLst>
              <a:ext uri="{FF2B5EF4-FFF2-40B4-BE49-F238E27FC236}">
                <a16:creationId xmlns:a16="http://schemas.microsoft.com/office/drawing/2014/main" id="{D0571D06-215A-4397-BC4E-941ED697290F}"/>
              </a:ext>
            </a:extLst>
          </p:cNvPr>
          <p:cNvGrpSpPr>
            <a:grpSpLocks noChangeAspect="1"/>
          </p:cNvGrpSpPr>
          <p:nvPr/>
        </p:nvGrpSpPr>
        <p:grpSpPr>
          <a:xfrm>
            <a:off x="5580321" y="1154378"/>
            <a:ext cx="1713646" cy="3666649"/>
            <a:chOff x="1340775" y="1694775"/>
            <a:chExt cx="2030290" cy="2327605"/>
          </a:xfrm>
        </p:grpSpPr>
        <p:sp>
          <p:nvSpPr>
            <p:cNvPr id="62" name="Google Shape;2043;p52">
              <a:extLst>
                <a:ext uri="{FF2B5EF4-FFF2-40B4-BE49-F238E27FC236}">
                  <a16:creationId xmlns:a16="http://schemas.microsoft.com/office/drawing/2014/main" id="{FEEDF0A3-23F2-4DEB-9829-A3917049925D}"/>
                </a:ext>
              </a:extLst>
            </p:cNvPr>
            <p:cNvSpPr/>
            <p:nvPr/>
          </p:nvSpPr>
          <p:spPr>
            <a:xfrm>
              <a:off x="1389565"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44;p52">
              <a:extLst>
                <a:ext uri="{FF2B5EF4-FFF2-40B4-BE49-F238E27FC236}">
                  <a16:creationId xmlns:a16="http://schemas.microsoft.com/office/drawing/2014/main" id="{341472A4-0139-4F4F-BF45-E73F2939C3AD}"/>
                </a:ext>
              </a:extLst>
            </p:cNvPr>
            <p:cNvSpPr/>
            <p:nvPr/>
          </p:nvSpPr>
          <p:spPr>
            <a:xfrm>
              <a:off x="1340775" y="1694775"/>
              <a:ext cx="1981500" cy="2275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2048;p52">
            <a:extLst>
              <a:ext uri="{FF2B5EF4-FFF2-40B4-BE49-F238E27FC236}">
                <a16:creationId xmlns:a16="http://schemas.microsoft.com/office/drawing/2014/main" id="{2AC61602-1833-4685-8A66-5A2FB44E9104}"/>
              </a:ext>
            </a:extLst>
          </p:cNvPr>
          <p:cNvGrpSpPr>
            <a:grpSpLocks noChangeAspect="1"/>
          </p:cNvGrpSpPr>
          <p:nvPr/>
        </p:nvGrpSpPr>
        <p:grpSpPr>
          <a:xfrm>
            <a:off x="7409323" y="1154378"/>
            <a:ext cx="1713646" cy="3666649"/>
            <a:chOff x="5836756" y="1694775"/>
            <a:chExt cx="2030290" cy="2327605"/>
          </a:xfrm>
        </p:grpSpPr>
        <p:sp>
          <p:nvSpPr>
            <p:cNvPr id="65" name="Google Shape;2049;p52">
              <a:extLst>
                <a:ext uri="{FF2B5EF4-FFF2-40B4-BE49-F238E27FC236}">
                  <a16:creationId xmlns:a16="http://schemas.microsoft.com/office/drawing/2014/main" id="{DC534E80-3114-451C-B782-0F943AA7D57A}"/>
                </a:ext>
              </a:extLst>
            </p:cNvPr>
            <p:cNvSpPr/>
            <p:nvPr/>
          </p:nvSpPr>
          <p:spPr>
            <a:xfrm>
              <a:off x="5885546"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50;p52">
              <a:extLst>
                <a:ext uri="{FF2B5EF4-FFF2-40B4-BE49-F238E27FC236}">
                  <a16:creationId xmlns:a16="http://schemas.microsoft.com/office/drawing/2014/main" id="{6C962B91-6D83-42D5-BB97-4F0AA599B948}"/>
                </a:ext>
              </a:extLst>
            </p:cNvPr>
            <p:cNvSpPr/>
            <p:nvPr/>
          </p:nvSpPr>
          <p:spPr>
            <a:xfrm>
              <a:off x="5836756" y="1694775"/>
              <a:ext cx="1981500" cy="2275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TextBox 67">
            <a:extLst>
              <a:ext uri="{FF2B5EF4-FFF2-40B4-BE49-F238E27FC236}">
                <a16:creationId xmlns:a16="http://schemas.microsoft.com/office/drawing/2014/main" id="{3760A206-60F5-4569-B2A8-E9BD7EBD1FDF}"/>
              </a:ext>
            </a:extLst>
          </p:cNvPr>
          <p:cNvSpPr txBox="1"/>
          <p:nvPr/>
        </p:nvSpPr>
        <p:spPr>
          <a:xfrm>
            <a:off x="5707968" y="1190044"/>
            <a:ext cx="1424853" cy="714363"/>
          </a:xfrm>
          <a:prstGeom prst="rect">
            <a:avLst/>
          </a:prstGeom>
          <a:noFill/>
        </p:spPr>
        <p:txBody>
          <a:bodyPr wrap="square">
            <a:spAutoFit/>
          </a:bodyPr>
          <a:lstStyle/>
          <a:p>
            <a:pPr marR="0" lvl="0" algn="ctr">
              <a:lnSpc>
                <a:spcPct val="115000"/>
              </a:lnSpc>
              <a:spcBef>
                <a:spcPts val="800"/>
              </a:spcBef>
              <a:spcAft>
                <a:spcPts val="400"/>
              </a:spcAft>
            </a:pP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Intégration</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données</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externes</a:t>
            </a:r>
            <a:endPar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5077AB19-DD6D-49D0-9484-E9E3A8996EB0}"/>
              </a:ext>
            </a:extLst>
          </p:cNvPr>
          <p:cNvSpPr txBox="1"/>
          <p:nvPr/>
        </p:nvSpPr>
        <p:spPr>
          <a:xfrm>
            <a:off x="7424045" y="1154378"/>
            <a:ext cx="1698924" cy="501997"/>
          </a:xfrm>
          <a:prstGeom prst="rect">
            <a:avLst/>
          </a:prstGeom>
          <a:noFill/>
        </p:spPr>
        <p:txBody>
          <a:bodyPr wrap="square">
            <a:spAutoFit/>
          </a:bodyPr>
          <a:lstStyle/>
          <a:p>
            <a:pPr marR="0" lvl="0" algn="ctr">
              <a:lnSpc>
                <a:spcPct val="115000"/>
              </a:lnSpc>
              <a:spcBef>
                <a:spcPts val="800"/>
              </a:spcBef>
              <a:spcAft>
                <a:spcPts val="400"/>
              </a:spcAft>
            </a:pP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Automatiser</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des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traitements</a:t>
            </a:r>
            <a:endPar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C54F7DD4-5063-48DB-B862-6179930385EF}"/>
              </a:ext>
            </a:extLst>
          </p:cNvPr>
          <p:cNvSpPr txBox="1"/>
          <p:nvPr/>
        </p:nvSpPr>
        <p:spPr>
          <a:xfrm>
            <a:off x="-209180" y="1762476"/>
            <a:ext cx="1915905" cy="2627322"/>
          </a:xfrm>
          <a:prstGeom prst="rect">
            <a:avLst/>
          </a:prstGeom>
          <a:noFill/>
        </p:spPr>
        <p:txBody>
          <a:bodyPr wrap="square">
            <a:spAutoFit/>
          </a:bodyPr>
          <a:lstStyle/>
          <a:p>
            <a:pPr marL="457200" marR="0">
              <a:lnSpc>
                <a:spcPct val="115000"/>
              </a:lnSpc>
              <a:spcBef>
                <a:spcPts val="0"/>
              </a:spcBef>
              <a:spcAft>
                <a:spcPts val="800"/>
              </a:spcAft>
            </a:pPr>
            <a:r>
              <a:rPr lang="fr-CA" sz="1200" kern="0" dirty="0">
                <a:effectLst/>
                <a:latin typeface="Lato" panose="020F0502020204030203" pitchFamily="34" charset="0"/>
                <a:ea typeface="Lato" panose="020F0502020204030203" pitchFamily="34" charset="0"/>
                <a:cs typeface="Lato" panose="020F0502020204030203" pitchFamily="34" charset="0"/>
              </a:rPr>
              <a:t>Importer permet de </a:t>
            </a:r>
            <a:r>
              <a:rPr lang="fr-CA" sz="1200" b="1" kern="0" dirty="0">
                <a:effectLst/>
                <a:latin typeface="Lato" panose="020F0502020204030203" pitchFamily="34" charset="0"/>
                <a:ea typeface="Lato" panose="020F0502020204030203" pitchFamily="34" charset="0"/>
                <a:cs typeface="Lato" panose="020F0502020204030203" pitchFamily="34" charset="0"/>
              </a:rPr>
              <a:t>transférer des données d'une autre base de données</a:t>
            </a:r>
            <a:r>
              <a:rPr lang="fr-CA" sz="1200" kern="0" dirty="0">
                <a:effectLst/>
                <a:latin typeface="Lato" panose="020F0502020204030203" pitchFamily="34" charset="0"/>
                <a:ea typeface="Lato" panose="020F0502020204030203" pitchFamily="34" charset="0"/>
                <a:cs typeface="Lato" panose="020F0502020204030203" pitchFamily="34" charset="0"/>
              </a:rPr>
              <a:t> (comme MySQL, PostgreSQL, Excel, etc.) vers MongoDB, souvent lors d'une </a:t>
            </a:r>
            <a:r>
              <a:rPr lang="fr-CA" sz="1200" b="1" kern="0" dirty="0">
                <a:effectLst/>
                <a:latin typeface="Lato" panose="020F0502020204030203" pitchFamily="34" charset="0"/>
                <a:ea typeface="Lato" panose="020F0502020204030203" pitchFamily="34" charset="0"/>
                <a:cs typeface="Lato" panose="020F0502020204030203" pitchFamily="34" charset="0"/>
              </a:rPr>
              <a:t>migration</a:t>
            </a:r>
            <a:r>
              <a:rPr lang="fr-CA" sz="1200" kern="0" dirty="0">
                <a:effectLst/>
                <a:latin typeface="Lato" panose="020F0502020204030203" pitchFamily="34" charset="0"/>
                <a:ea typeface="Lato" panose="020F0502020204030203" pitchFamily="34" charset="0"/>
                <a:cs typeface="Lato" panose="020F0502020204030203" pitchFamily="34" charset="0"/>
              </a:rPr>
              <a:t> technologique.</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1" name="TextBox 40">
            <a:extLst>
              <a:ext uri="{FF2B5EF4-FFF2-40B4-BE49-F238E27FC236}">
                <a16:creationId xmlns:a16="http://schemas.microsoft.com/office/drawing/2014/main" id="{CC8C6D1E-28F1-4AD8-8D6E-BEDC408CCAA9}"/>
              </a:ext>
            </a:extLst>
          </p:cNvPr>
          <p:cNvSpPr txBox="1"/>
          <p:nvPr/>
        </p:nvSpPr>
        <p:spPr>
          <a:xfrm>
            <a:off x="1954843" y="1800226"/>
            <a:ext cx="1619579" cy="716991"/>
          </a:xfrm>
          <a:prstGeom prst="rect">
            <a:avLst/>
          </a:prstGeom>
          <a:noFill/>
        </p:spPr>
        <p:txBody>
          <a:bodyPr wrap="square">
            <a:spAutoFit/>
          </a:bodyPr>
          <a:lstStyle/>
          <a:p>
            <a:pPr marL="0" marR="0">
              <a:lnSpc>
                <a:spcPct val="115000"/>
              </a:lnSpc>
              <a:spcBef>
                <a:spcPts val="0"/>
              </a:spcBef>
              <a:spcAft>
                <a:spcPts val="800"/>
              </a:spcAft>
            </a:pPr>
            <a:r>
              <a:rPr lang="fr-CA" sz="1200" kern="100" dirty="0">
                <a:effectLst/>
                <a:latin typeface="Lato" panose="020F0502020204030203" pitchFamily="34" charset="0"/>
                <a:ea typeface="Lato" panose="020F0502020204030203" pitchFamily="34" charset="0"/>
                <a:cs typeface="Lato" panose="020F0502020204030203" pitchFamily="34" charset="0"/>
              </a:rPr>
              <a:t>On importe des jeux de données (</a:t>
            </a:r>
            <a:r>
              <a:rPr lang="fr-CA" sz="1200" kern="100" dirty="0" err="1">
                <a:effectLst/>
                <a:latin typeface="Lato" panose="020F0502020204030203" pitchFamily="34" charset="0"/>
                <a:ea typeface="Lato" panose="020F0502020204030203" pitchFamily="34" charset="0"/>
                <a:cs typeface="Lato" panose="020F0502020204030203" pitchFamily="34" charset="0"/>
              </a:rPr>
              <a:t>datasets</a:t>
            </a:r>
            <a:r>
              <a:rPr lang="fr-CA" sz="1200" kern="100" dirty="0">
                <a:effectLst/>
                <a:latin typeface="Lato" panose="020F0502020204030203" pitchFamily="34" charset="0"/>
                <a:ea typeface="Lato" panose="020F0502020204030203" pitchFamily="34" charset="0"/>
                <a:cs typeface="Lato" panose="020F0502020204030203" pitchFamily="34" charset="0"/>
              </a:rPr>
              <a:t>) pour :</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3" name="TextBox 42">
            <a:extLst>
              <a:ext uri="{FF2B5EF4-FFF2-40B4-BE49-F238E27FC236}">
                <a16:creationId xmlns:a16="http://schemas.microsoft.com/office/drawing/2014/main" id="{6B3345C4-8C25-41BF-9E2A-61639C95A456}"/>
              </a:ext>
            </a:extLst>
          </p:cNvPr>
          <p:cNvSpPr txBox="1"/>
          <p:nvPr/>
        </p:nvSpPr>
        <p:spPr>
          <a:xfrm>
            <a:off x="1523434" y="2594526"/>
            <a:ext cx="2017805" cy="1770934"/>
          </a:xfrm>
          <a:prstGeom prst="rect">
            <a:avLst/>
          </a:prstGeom>
          <a:noFill/>
        </p:spPr>
        <p:txBody>
          <a:bodyPr wrap="square">
            <a:spAutoFit/>
          </a:bodyPr>
          <a:lstStyle/>
          <a:p>
            <a:pPr marL="628650" marR="0" lvl="1" indent="-171450">
              <a:lnSpc>
                <a:spcPct val="115000"/>
              </a:lnSpc>
              <a:spcBef>
                <a:spcPts val="0"/>
              </a:spcBef>
              <a:spcAft>
                <a:spcPts val="0"/>
              </a:spcAft>
              <a:buSzPts val="1000"/>
              <a:buFont typeface="Arial" panose="020B0604020202020204" pitchFamily="34" charset="0"/>
              <a:buChar char="•"/>
              <a:tabLst>
                <a:tab pos="914400" algn="l"/>
              </a:tabLst>
            </a:pPr>
            <a:r>
              <a:rPr lang="fr-CA" sz="1200" b="1" kern="100" dirty="0">
                <a:effectLst/>
                <a:latin typeface="Lato" panose="020F0502020204030203" pitchFamily="34" charset="0"/>
                <a:ea typeface="Lato" panose="020F0502020204030203" pitchFamily="34" charset="0"/>
                <a:cs typeface="Lato" panose="020F0502020204030203" pitchFamily="34" charset="0"/>
              </a:rPr>
              <a:t>Faire des tests</a:t>
            </a:r>
            <a:r>
              <a:rPr lang="fr-CA" sz="1200" kern="100" dirty="0">
                <a:effectLst/>
                <a:latin typeface="Lato" panose="020F0502020204030203" pitchFamily="34" charset="0"/>
                <a:ea typeface="Lato" panose="020F0502020204030203" pitchFamily="34" charset="0"/>
                <a:cs typeface="Lato" panose="020F0502020204030203" pitchFamily="34" charset="0"/>
              </a:rPr>
              <a:t> fonctionnels ou de performance.</a:t>
            </a:r>
            <a:endParaRPr lang="en-US" sz="1200" kern="100" dirty="0">
              <a:effectLst/>
              <a:latin typeface="Lato" panose="020F0502020204030203" pitchFamily="34" charset="0"/>
              <a:ea typeface="Lato" panose="020F0502020204030203" pitchFamily="34" charset="0"/>
              <a:cs typeface="Lato" panose="020F0502020204030203" pitchFamily="34" charset="0"/>
            </a:endParaRPr>
          </a:p>
          <a:p>
            <a:pPr marL="628650" marR="0" lvl="1" indent="-171450">
              <a:lnSpc>
                <a:spcPct val="115000"/>
              </a:lnSpc>
              <a:spcBef>
                <a:spcPts val="0"/>
              </a:spcBef>
              <a:spcAft>
                <a:spcPts val="800"/>
              </a:spcAft>
              <a:buSzPts val="1000"/>
              <a:buFont typeface="Arial" panose="020B0604020202020204" pitchFamily="34" charset="0"/>
              <a:buChar char="•"/>
              <a:tabLst>
                <a:tab pos="914400" algn="l"/>
              </a:tabLst>
            </a:pPr>
            <a:r>
              <a:rPr lang="fr-CA" sz="1200" b="1" kern="100" dirty="0">
                <a:effectLst/>
                <a:latin typeface="Lato" panose="020F0502020204030203" pitchFamily="34" charset="0"/>
                <a:ea typeface="Lato" panose="020F0502020204030203" pitchFamily="34" charset="0"/>
                <a:cs typeface="Lato" panose="020F0502020204030203" pitchFamily="34" charset="0"/>
              </a:rPr>
              <a:t>Remplir la base de données de test</a:t>
            </a:r>
            <a:r>
              <a:rPr lang="fr-CA" sz="1200" kern="100" dirty="0">
                <a:effectLst/>
                <a:latin typeface="Lato" panose="020F0502020204030203" pitchFamily="34" charset="0"/>
                <a:ea typeface="Lato" panose="020F0502020204030203" pitchFamily="34" charset="0"/>
                <a:cs typeface="Lato" panose="020F0502020204030203" pitchFamily="34" charset="0"/>
              </a:rPr>
              <a:t> avec des données réalistes (</a:t>
            </a:r>
            <a:r>
              <a:rPr lang="fr-CA" sz="1200" kern="100" dirty="0" err="1">
                <a:effectLst/>
                <a:latin typeface="Lato" panose="020F0502020204030203" pitchFamily="34" charset="0"/>
                <a:ea typeface="Lato" panose="020F0502020204030203" pitchFamily="34" charset="0"/>
                <a:cs typeface="Lato" panose="020F0502020204030203" pitchFamily="34" charset="0"/>
              </a:rPr>
              <a:t>mock</a:t>
            </a:r>
            <a:r>
              <a:rPr lang="fr-CA" sz="1200" kern="100" dirty="0">
                <a:effectLst/>
                <a:latin typeface="Lato" panose="020F0502020204030203" pitchFamily="34" charset="0"/>
                <a:ea typeface="Lato" panose="020F0502020204030203" pitchFamily="34" charset="0"/>
                <a:cs typeface="Lato" panose="020F0502020204030203" pitchFamily="34" charset="0"/>
              </a:rPr>
              <a:t> data).</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5" name="TextBox 44">
            <a:extLst>
              <a:ext uri="{FF2B5EF4-FFF2-40B4-BE49-F238E27FC236}">
                <a16:creationId xmlns:a16="http://schemas.microsoft.com/office/drawing/2014/main" id="{26E9ACD5-8496-4203-86F6-AC80BA82267B}"/>
              </a:ext>
            </a:extLst>
          </p:cNvPr>
          <p:cNvSpPr txBox="1"/>
          <p:nvPr/>
        </p:nvSpPr>
        <p:spPr>
          <a:xfrm>
            <a:off x="3463195" y="1794431"/>
            <a:ext cx="1960588" cy="2408032"/>
          </a:xfrm>
          <a:prstGeom prst="rect">
            <a:avLst/>
          </a:prstGeom>
          <a:noFill/>
        </p:spPr>
        <p:txBody>
          <a:bodyPr wrap="square">
            <a:spAutoFit/>
          </a:bodyPr>
          <a:lstStyle/>
          <a:p>
            <a:pPr marL="457200" marR="0">
              <a:lnSpc>
                <a:spcPct val="115000"/>
              </a:lnSpc>
              <a:spcBef>
                <a:spcPts val="0"/>
              </a:spcBef>
              <a:spcAft>
                <a:spcPts val="800"/>
              </a:spcAft>
            </a:pPr>
            <a:r>
              <a:rPr lang="fr-CA" sz="1200" kern="0" dirty="0">
                <a:effectLst/>
                <a:latin typeface="Lato" panose="020F0502020204030203" pitchFamily="34" charset="0"/>
                <a:ea typeface="Lato" panose="020F0502020204030203" pitchFamily="34" charset="0"/>
                <a:cs typeface="Lato" panose="020F0502020204030203" pitchFamily="34" charset="0"/>
              </a:rPr>
              <a:t>MongoDB est parfois utilisé comme outil de </a:t>
            </a:r>
            <a:r>
              <a:rPr lang="fr-CA" sz="1200" b="1" kern="0" dirty="0">
                <a:effectLst/>
                <a:latin typeface="Lato" panose="020F0502020204030203" pitchFamily="34" charset="0"/>
                <a:ea typeface="Lato" panose="020F0502020204030203" pitchFamily="34" charset="0"/>
                <a:cs typeface="Lato" panose="020F0502020204030203" pitchFamily="34" charset="0"/>
              </a:rPr>
              <a:t>stockage temporaire</a:t>
            </a:r>
            <a:r>
              <a:rPr lang="fr-CA" sz="1200" kern="0" dirty="0">
                <a:effectLst/>
                <a:latin typeface="Lato" panose="020F0502020204030203" pitchFamily="34" charset="0"/>
                <a:ea typeface="Lato" panose="020F0502020204030203" pitchFamily="34" charset="0"/>
                <a:cs typeface="Lato" panose="020F0502020204030203" pitchFamily="34" charset="0"/>
              </a:rPr>
              <a:t> ou principal pour analyser de grandes quantités de données (Big Data, logs, fichiers JSON, CSV, etc.).</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7" name="TextBox 46">
            <a:extLst>
              <a:ext uri="{FF2B5EF4-FFF2-40B4-BE49-F238E27FC236}">
                <a16:creationId xmlns:a16="http://schemas.microsoft.com/office/drawing/2014/main" id="{6D51CA07-445B-4D7C-A8CA-060ECBE3EE16}"/>
              </a:ext>
            </a:extLst>
          </p:cNvPr>
          <p:cNvSpPr txBox="1"/>
          <p:nvPr/>
        </p:nvSpPr>
        <p:spPr>
          <a:xfrm>
            <a:off x="5237673" y="1883169"/>
            <a:ext cx="1995313" cy="2620397"/>
          </a:xfrm>
          <a:prstGeom prst="rect">
            <a:avLst/>
          </a:prstGeom>
          <a:noFill/>
        </p:spPr>
        <p:txBody>
          <a:bodyPr wrap="square">
            <a:spAutoFit/>
          </a:bodyPr>
          <a:lstStyle/>
          <a:p>
            <a:pPr marL="457200" marR="0">
              <a:lnSpc>
                <a:spcPct val="115000"/>
              </a:lnSpc>
              <a:spcBef>
                <a:spcPts val="0"/>
              </a:spcBef>
              <a:spcAft>
                <a:spcPts val="800"/>
              </a:spcAft>
            </a:pPr>
            <a:r>
              <a:rPr lang="fr-CA" sz="1200" kern="0" dirty="0">
                <a:effectLst/>
                <a:latin typeface="Lato" panose="020F0502020204030203" pitchFamily="34" charset="0"/>
                <a:ea typeface="Lato" panose="020F0502020204030203" pitchFamily="34" charset="0"/>
                <a:cs typeface="Lato" panose="020F0502020204030203" pitchFamily="34" charset="0"/>
              </a:rPr>
              <a:t>On peut avoir besoin d’importer des </a:t>
            </a:r>
            <a:r>
              <a:rPr lang="fr-CA" sz="1200" b="1" kern="0" dirty="0">
                <a:effectLst/>
                <a:latin typeface="Lato" panose="020F0502020204030203" pitchFamily="34" charset="0"/>
                <a:ea typeface="Lato" panose="020F0502020204030203" pitchFamily="34" charset="0"/>
                <a:cs typeface="Lato" panose="020F0502020204030203" pitchFamily="34" charset="0"/>
              </a:rPr>
              <a:t>données provenant d'API, de fichiers CSV/JSON, ou d’autres systèmes</a:t>
            </a:r>
            <a:r>
              <a:rPr lang="fr-CA" sz="1200" kern="0" dirty="0">
                <a:effectLst/>
                <a:latin typeface="Lato" panose="020F0502020204030203" pitchFamily="34" charset="0"/>
                <a:ea typeface="Lato" panose="020F0502020204030203" pitchFamily="34" charset="0"/>
                <a:cs typeface="Lato" panose="020F0502020204030203" pitchFamily="34" charset="0"/>
              </a:rPr>
              <a:t> pour les exploiter dans une application MongoDB (ex : tableau de bord, visualisation, etc.).</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9" name="TextBox 48">
            <a:extLst>
              <a:ext uri="{FF2B5EF4-FFF2-40B4-BE49-F238E27FC236}">
                <a16:creationId xmlns:a16="http://schemas.microsoft.com/office/drawing/2014/main" id="{B1E495CD-4B11-4657-8199-F79489143A35}"/>
              </a:ext>
            </a:extLst>
          </p:cNvPr>
          <p:cNvSpPr txBox="1"/>
          <p:nvPr/>
        </p:nvSpPr>
        <p:spPr>
          <a:xfrm>
            <a:off x="7025691" y="1796619"/>
            <a:ext cx="2018622" cy="1566454"/>
          </a:xfrm>
          <a:prstGeom prst="rect">
            <a:avLst/>
          </a:prstGeom>
          <a:noFill/>
        </p:spPr>
        <p:txBody>
          <a:bodyPr wrap="square">
            <a:spAutoFit/>
          </a:bodyPr>
          <a:lstStyle/>
          <a:p>
            <a:pPr marL="457200" marR="0">
              <a:lnSpc>
                <a:spcPct val="115000"/>
              </a:lnSpc>
              <a:spcBef>
                <a:spcPts val="0"/>
              </a:spcBef>
              <a:spcAft>
                <a:spcPts val="800"/>
              </a:spcAft>
            </a:pPr>
            <a:r>
              <a:rPr lang="fr-CA" sz="1200" kern="100" dirty="0">
                <a:effectLst/>
                <a:latin typeface="Lato" panose="020F0502020204030203" pitchFamily="34" charset="0"/>
                <a:ea typeface="Lato" panose="020F0502020204030203" pitchFamily="34" charset="0"/>
                <a:cs typeface="Lato" panose="020F0502020204030203" pitchFamily="34" charset="0"/>
              </a:rPr>
              <a:t>Quand on travaille avec des scripts ou des pipelines ETL, on importe régulièrement des données dans MongoDB pour :</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51" name="TextBox 50">
            <a:extLst>
              <a:ext uri="{FF2B5EF4-FFF2-40B4-BE49-F238E27FC236}">
                <a16:creationId xmlns:a16="http://schemas.microsoft.com/office/drawing/2014/main" id="{A042E0D2-43FA-4C48-89E1-396349EADB4E}"/>
              </a:ext>
            </a:extLst>
          </p:cNvPr>
          <p:cNvSpPr txBox="1"/>
          <p:nvPr/>
        </p:nvSpPr>
        <p:spPr>
          <a:xfrm>
            <a:off x="7450504" y="3370618"/>
            <a:ext cx="1736885" cy="929357"/>
          </a:xfrm>
          <a:prstGeom prst="rect">
            <a:avLst/>
          </a:prstGeom>
          <a:noFill/>
        </p:spPr>
        <p:txBody>
          <a:bodyPr wrap="square">
            <a:spAutoFit/>
          </a:bodyPr>
          <a:lstStyle/>
          <a:p>
            <a:pPr marL="171450" marR="0" lvl="0" indent="-171450">
              <a:lnSpc>
                <a:spcPct val="115000"/>
              </a:lnSpc>
              <a:spcBef>
                <a:spcPts val="0"/>
              </a:spcBef>
              <a:spcAft>
                <a:spcPts val="0"/>
              </a:spcAft>
              <a:buFont typeface="Arial" panose="020B0604020202020204" pitchFamily="34" charset="0"/>
              <a:buChar char="•"/>
            </a:pPr>
            <a:r>
              <a:rPr lang="en-US" sz="1200" kern="100" dirty="0">
                <a:effectLst/>
                <a:latin typeface="Lato" panose="020F0502020204030203" pitchFamily="34" charset="0"/>
                <a:ea typeface="Lato" panose="020F0502020204030203" pitchFamily="34" charset="0"/>
                <a:cs typeface="Lato" panose="020F0502020204030203" pitchFamily="34" charset="0"/>
              </a:rPr>
              <a:t>Les </a:t>
            </a:r>
            <a:r>
              <a:rPr lang="en-US" sz="1200" b="1" kern="100" dirty="0">
                <a:effectLst/>
                <a:latin typeface="Lato" panose="020F0502020204030203" pitchFamily="34" charset="0"/>
                <a:ea typeface="Lato" panose="020F0502020204030203" pitchFamily="34" charset="0"/>
                <a:cs typeface="Lato" panose="020F0502020204030203" pitchFamily="34" charset="0"/>
              </a:rPr>
              <a:t>transformer</a:t>
            </a:r>
            <a:endParaRPr lang="en-US" sz="1200" kern="100" dirty="0">
              <a:effectLst/>
              <a:latin typeface="Lato" panose="020F0502020204030203" pitchFamily="34" charset="0"/>
              <a:ea typeface="Lato" panose="020F0502020204030203" pitchFamily="34" charset="0"/>
              <a:cs typeface="Lato" panose="020F0502020204030203" pitchFamily="34" charset="0"/>
            </a:endParaRPr>
          </a:p>
          <a:p>
            <a:pPr marL="171450" marR="0" lvl="0" indent="-171450">
              <a:lnSpc>
                <a:spcPct val="115000"/>
              </a:lnSpc>
              <a:spcBef>
                <a:spcPts val="0"/>
              </a:spcBef>
              <a:spcAft>
                <a:spcPts val="0"/>
              </a:spcAft>
              <a:buFont typeface="Arial" panose="020B0604020202020204" pitchFamily="34" charset="0"/>
              <a:buChar char="•"/>
            </a:pPr>
            <a:r>
              <a:rPr lang="en-US" sz="1200" kern="100" dirty="0">
                <a:effectLst/>
                <a:latin typeface="Lato" panose="020F0502020204030203" pitchFamily="34" charset="0"/>
                <a:ea typeface="Lato" panose="020F0502020204030203" pitchFamily="34" charset="0"/>
                <a:cs typeface="Lato" panose="020F0502020204030203" pitchFamily="34" charset="0"/>
              </a:rPr>
              <a:t>Les </a:t>
            </a:r>
            <a:r>
              <a:rPr lang="en-US" sz="1200" b="1" kern="100" dirty="0" err="1">
                <a:effectLst/>
                <a:latin typeface="Lato" panose="020F0502020204030203" pitchFamily="34" charset="0"/>
                <a:ea typeface="Lato" panose="020F0502020204030203" pitchFamily="34" charset="0"/>
                <a:cs typeface="Lato" panose="020F0502020204030203" pitchFamily="34" charset="0"/>
              </a:rPr>
              <a:t>traiter</a:t>
            </a:r>
            <a:endParaRPr lang="en-US" sz="1200" kern="100" dirty="0">
              <a:effectLst/>
              <a:latin typeface="Lato" panose="020F0502020204030203" pitchFamily="34" charset="0"/>
              <a:ea typeface="Lato" panose="020F0502020204030203" pitchFamily="34" charset="0"/>
              <a:cs typeface="Lato" panose="020F0502020204030203" pitchFamily="34" charset="0"/>
            </a:endParaRPr>
          </a:p>
          <a:p>
            <a:pPr marL="171450" marR="0" lvl="0" indent="-171450">
              <a:lnSpc>
                <a:spcPct val="115000"/>
              </a:lnSpc>
              <a:spcBef>
                <a:spcPts val="0"/>
              </a:spcBef>
              <a:spcAft>
                <a:spcPts val="800"/>
              </a:spcAft>
              <a:buFont typeface="Arial" panose="020B0604020202020204" pitchFamily="34" charset="0"/>
              <a:buChar char="•"/>
            </a:pPr>
            <a:r>
              <a:rPr lang="en-US" sz="1200" kern="100" dirty="0" err="1">
                <a:effectLst/>
                <a:latin typeface="Lato" panose="020F0502020204030203" pitchFamily="34" charset="0"/>
                <a:ea typeface="Lato" panose="020F0502020204030203" pitchFamily="34" charset="0"/>
                <a:cs typeface="Lato" panose="020F0502020204030203" pitchFamily="34" charset="0"/>
              </a:rPr>
              <a:t>Puis</a:t>
            </a:r>
            <a:r>
              <a:rPr lang="en-US" sz="1200" kern="100" dirty="0">
                <a:effectLst/>
                <a:latin typeface="Lato" panose="020F0502020204030203" pitchFamily="34" charset="0"/>
                <a:ea typeface="Lato" panose="020F0502020204030203" pitchFamily="34" charset="0"/>
                <a:cs typeface="Lato" panose="020F0502020204030203" pitchFamily="34" charset="0"/>
              </a:rPr>
              <a:t> les </a:t>
            </a:r>
            <a:r>
              <a:rPr lang="en-US" sz="1200" b="1" kern="100" dirty="0">
                <a:effectLst/>
                <a:latin typeface="Lato" panose="020F0502020204030203" pitchFamily="34" charset="0"/>
                <a:ea typeface="Lato" panose="020F0502020204030203" pitchFamily="34" charset="0"/>
                <a:cs typeface="Lato" panose="020F0502020204030203" pitchFamily="34" charset="0"/>
              </a:rPr>
              <a:t>exporter </a:t>
            </a:r>
            <a:r>
              <a:rPr lang="en-US" sz="1200" b="1" kern="100" dirty="0" err="1">
                <a:effectLst/>
                <a:latin typeface="Lato" panose="020F0502020204030203" pitchFamily="34" charset="0"/>
                <a:ea typeface="Lato" panose="020F0502020204030203" pitchFamily="34" charset="0"/>
                <a:cs typeface="Lato" panose="020F0502020204030203" pitchFamily="34" charset="0"/>
              </a:rPr>
              <a:t>ailleurs</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pic>
        <p:nvPicPr>
          <p:cNvPr id="75" name="Picture 74">
            <a:extLst>
              <a:ext uri="{FF2B5EF4-FFF2-40B4-BE49-F238E27FC236}">
                <a16:creationId xmlns:a16="http://schemas.microsoft.com/office/drawing/2014/main" id="{AC73EBA7-4F75-497F-91F7-B5C74EEE1693}"/>
              </a:ext>
            </a:extLst>
          </p:cNvPr>
          <p:cNvPicPr>
            <a:picLocks noChangeAspect="1"/>
          </p:cNvPicPr>
          <p:nvPr/>
        </p:nvPicPr>
        <p:blipFill>
          <a:blip r:embed="rId3"/>
          <a:stretch>
            <a:fillRect/>
          </a:stretch>
        </p:blipFill>
        <p:spPr>
          <a:xfrm>
            <a:off x="-7696611" y="1808870"/>
            <a:ext cx="7483090" cy="731520"/>
          </a:xfrm>
          <a:prstGeom prst="rect">
            <a:avLst/>
          </a:prstGeom>
        </p:spPr>
      </p:pic>
      <p:pic>
        <p:nvPicPr>
          <p:cNvPr id="76" name="Picture 75">
            <a:extLst>
              <a:ext uri="{FF2B5EF4-FFF2-40B4-BE49-F238E27FC236}">
                <a16:creationId xmlns:a16="http://schemas.microsoft.com/office/drawing/2014/main" id="{4D334782-DFC2-4502-9C5E-FB63B7351D82}"/>
              </a:ext>
            </a:extLst>
          </p:cNvPr>
          <p:cNvPicPr/>
          <p:nvPr/>
        </p:nvPicPr>
        <p:blipFill>
          <a:blip r:embed="rId4"/>
          <a:stretch>
            <a:fillRect/>
          </a:stretch>
        </p:blipFill>
        <p:spPr>
          <a:xfrm>
            <a:off x="-6217200" y="2986760"/>
            <a:ext cx="5943600" cy="767715"/>
          </a:xfrm>
          <a:prstGeom prst="rect">
            <a:avLst/>
          </a:prstGeom>
        </p:spPr>
      </p:pic>
      <p:sp>
        <p:nvSpPr>
          <p:cNvPr id="33" name="Google Shape;194;p28">
            <a:extLst>
              <a:ext uri="{FF2B5EF4-FFF2-40B4-BE49-F238E27FC236}">
                <a16:creationId xmlns:a16="http://schemas.microsoft.com/office/drawing/2014/main" id="{34B5E993-5FBE-4F67-871E-281BACB4E80C}"/>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17</a:t>
            </a:r>
            <a:endParaRPr b="1" dirty="0">
              <a:solidFill>
                <a:schemeClr val="tx1"/>
              </a:solidFill>
              <a:latin typeface="Raleway" pitchFamily="2" charset="0"/>
            </a:endParaRPr>
          </a:p>
        </p:txBody>
      </p:sp>
    </p:spTree>
    <p:extLst>
      <p:ext uri="{BB962C8B-B14F-4D97-AF65-F5344CB8AC3E}">
        <p14:creationId xmlns:p14="http://schemas.microsoft.com/office/powerpoint/2010/main" val="3749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p:bldP spid="43" grpId="0"/>
      <p:bldP spid="45" grpId="0"/>
      <p:bldP spid="47" grpId="0"/>
      <p:bldP spid="49"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2"/>
        <p:cNvGrpSpPr/>
        <p:nvPr/>
      </p:nvGrpSpPr>
      <p:grpSpPr>
        <a:xfrm>
          <a:off x="0" y="0"/>
          <a:ext cx="0" cy="0"/>
          <a:chOff x="0" y="0"/>
          <a:chExt cx="0" cy="0"/>
        </a:xfrm>
      </p:grpSpPr>
      <p:grpSp>
        <p:nvGrpSpPr>
          <p:cNvPr id="2033" name="Google Shape;2033;p52"/>
          <p:cNvGrpSpPr/>
          <p:nvPr/>
        </p:nvGrpSpPr>
        <p:grpSpPr>
          <a:xfrm>
            <a:off x="744775" y="6308578"/>
            <a:ext cx="8068926" cy="2641194"/>
            <a:chOff x="635764" y="1695702"/>
            <a:chExt cx="8068926" cy="2641194"/>
          </a:xfrm>
        </p:grpSpPr>
        <p:sp>
          <p:nvSpPr>
            <p:cNvPr id="2034" name="Google Shape;2034;p52"/>
            <p:cNvSpPr/>
            <p:nvPr/>
          </p:nvSpPr>
          <p:spPr>
            <a:xfrm rot="-7798543">
              <a:off x="774426" y="2830554"/>
              <a:ext cx="1028236" cy="687349"/>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6744165">
              <a:off x="7330371" y="2046883"/>
              <a:ext cx="1374931" cy="91906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2700000">
              <a:off x="5025613" y="3066318"/>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2700000">
              <a:off x="4854160" y="2714689"/>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5400000">
              <a:off x="2781375" y="2063418"/>
              <a:ext cx="1374921" cy="91906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5400000">
              <a:off x="2653971" y="2433294"/>
              <a:ext cx="1374921" cy="91906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6744261">
              <a:off x="8019196" y="3178340"/>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6744261">
              <a:off x="635521" y="2201365"/>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52"/>
          <p:cNvGrpSpPr>
            <a:grpSpLocks noChangeAspect="1"/>
          </p:cNvGrpSpPr>
          <p:nvPr/>
        </p:nvGrpSpPr>
        <p:grpSpPr>
          <a:xfrm>
            <a:off x="202324" y="5767254"/>
            <a:ext cx="1713646" cy="3666649"/>
            <a:chOff x="1340775" y="1694775"/>
            <a:chExt cx="2030290" cy="2327605"/>
          </a:xfrm>
        </p:grpSpPr>
        <p:sp>
          <p:nvSpPr>
            <p:cNvPr id="2043" name="Google Shape;2043;p52"/>
            <p:cNvSpPr/>
            <p:nvPr/>
          </p:nvSpPr>
          <p:spPr>
            <a:xfrm>
              <a:off x="1389565"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a:off x="1340775" y="1694775"/>
              <a:ext cx="1981500" cy="2275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52"/>
          <p:cNvGrpSpPr>
            <a:grpSpLocks noChangeAspect="1"/>
          </p:cNvGrpSpPr>
          <p:nvPr/>
        </p:nvGrpSpPr>
        <p:grpSpPr>
          <a:xfrm>
            <a:off x="2031326" y="5767254"/>
            <a:ext cx="1713646" cy="3666649"/>
            <a:chOff x="3588766" y="1694775"/>
            <a:chExt cx="2030290" cy="2327605"/>
          </a:xfrm>
        </p:grpSpPr>
        <p:sp>
          <p:nvSpPr>
            <p:cNvPr id="2046" name="Google Shape;2046;p52"/>
            <p:cNvSpPr/>
            <p:nvPr/>
          </p:nvSpPr>
          <p:spPr>
            <a:xfrm>
              <a:off x="3637556"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a:off x="3588766" y="1694775"/>
              <a:ext cx="1981500" cy="2275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52"/>
          <p:cNvGrpSpPr>
            <a:grpSpLocks noChangeAspect="1"/>
          </p:cNvGrpSpPr>
          <p:nvPr/>
        </p:nvGrpSpPr>
        <p:grpSpPr>
          <a:xfrm>
            <a:off x="3860329" y="5767254"/>
            <a:ext cx="1713646" cy="3666649"/>
            <a:chOff x="5836756" y="1694775"/>
            <a:chExt cx="2030290" cy="2327605"/>
          </a:xfrm>
        </p:grpSpPr>
        <p:sp>
          <p:nvSpPr>
            <p:cNvPr id="2049" name="Google Shape;2049;p52"/>
            <p:cNvSpPr/>
            <p:nvPr/>
          </p:nvSpPr>
          <p:spPr>
            <a:xfrm>
              <a:off x="5885546"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a:off x="5836756" y="1694775"/>
              <a:ext cx="1981500" cy="2275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1" name="Google Shape;2051;p52"/>
          <p:cNvSpPr/>
          <p:nvPr/>
        </p:nvSpPr>
        <p:spPr>
          <a:xfrm rot="5400000">
            <a:off x="4701117" y="5244973"/>
            <a:ext cx="54479" cy="29427"/>
          </a:xfrm>
          <a:custGeom>
            <a:avLst/>
            <a:gdLst/>
            <a:ahLst/>
            <a:cxnLst/>
            <a:rect l="l" t="t" r="r" b="b"/>
            <a:pathLst>
              <a:path w="1494" h="807" extrusionOk="0">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txBox="1">
            <a:spLocks noGrp="1" noChangeAspect="1"/>
          </p:cNvSpPr>
          <p:nvPr>
            <p:ph type="subTitle" idx="4"/>
          </p:nvPr>
        </p:nvSpPr>
        <p:spPr>
          <a:xfrm>
            <a:off x="316010" y="5917609"/>
            <a:ext cx="1539792" cy="384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Migration de </a:t>
            </a:r>
            <a:r>
              <a:rPr lang="en-US" sz="1200" dirty="0" err="1">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rPr>
              <a:t>données</a:t>
            </a:r>
            <a:endParaRPr sz="1200" dirty="0">
              <a:solidFill>
                <a:schemeClr val="tx1"/>
              </a:solidFill>
              <a:latin typeface="Montserrat Black" panose="00000A00000000000000" pitchFamily="2" charset="0"/>
            </a:endParaRPr>
          </a:p>
        </p:txBody>
      </p:sp>
      <p:sp>
        <p:nvSpPr>
          <p:cNvPr id="2056" name="Google Shape;2056;p52"/>
          <p:cNvSpPr txBox="1">
            <a:spLocks noGrp="1" noChangeAspect="1"/>
          </p:cNvSpPr>
          <p:nvPr>
            <p:ph type="subTitle" idx="5"/>
          </p:nvPr>
        </p:nvSpPr>
        <p:spPr>
          <a:xfrm>
            <a:off x="2149519" y="5872420"/>
            <a:ext cx="1539792" cy="384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Tester </a:t>
            </a:r>
            <a:r>
              <a:rPr lang="en-US" sz="12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une</a:t>
            </a:r>
            <a:r>
              <a:rPr lang="en-US" sz="12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application</a:t>
            </a:r>
            <a:endParaRPr sz="1200" dirty="0">
              <a:solidFill>
                <a:schemeClr val="tx1"/>
              </a:solidFill>
              <a:latin typeface="Montserrat Black" panose="00000A00000000000000" pitchFamily="2" charset="0"/>
            </a:endParaRPr>
          </a:p>
        </p:txBody>
      </p:sp>
      <p:sp>
        <p:nvSpPr>
          <p:cNvPr id="2057" name="Google Shape;2057;p52"/>
          <p:cNvSpPr txBox="1">
            <a:spLocks noGrp="1" noChangeAspect="1"/>
          </p:cNvSpPr>
          <p:nvPr>
            <p:ph type="subTitle" idx="6"/>
          </p:nvPr>
        </p:nvSpPr>
        <p:spPr>
          <a:xfrm>
            <a:off x="3949665" y="5855154"/>
            <a:ext cx="1539792" cy="384948"/>
          </a:xfrm>
          <a:prstGeom prst="rect">
            <a:avLst/>
          </a:prstGeom>
        </p:spPr>
        <p:txBody>
          <a:bodyPr spcFirstLastPara="1" wrap="square" lIns="91425" tIns="91425" rIns="91425" bIns="91425" anchor="ctr" anchorCtr="0">
            <a:noAutofit/>
          </a:bodyPr>
          <a:lstStyle/>
          <a:p>
            <a:pPr marL="0" marR="0" lvl="0" indent="0">
              <a:lnSpc>
                <a:spcPct val="115000"/>
              </a:lnSpc>
              <a:spcBef>
                <a:spcPts val="800"/>
              </a:spcBef>
              <a:spcAft>
                <a:spcPts val="400"/>
              </a:spcAft>
            </a:pP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Analyse</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données</a:t>
            </a:r>
            <a:endPar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2058" name="Google Shape;2058;p52"/>
          <p:cNvSpPr txBox="1">
            <a:spLocks noGrp="1"/>
          </p:cNvSpPr>
          <p:nvPr>
            <p:ph type="title"/>
          </p:nvPr>
        </p:nvSpPr>
        <p:spPr>
          <a:xfrm>
            <a:off x="251560" y="207970"/>
            <a:ext cx="7299900" cy="572700"/>
          </a:xfrm>
          <a:prstGeom prst="rect">
            <a:avLst/>
          </a:prstGeom>
        </p:spPr>
        <p:txBody>
          <a:bodyPr spcFirstLastPara="1" wrap="square" lIns="91425" tIns="91425" rIns="91425" bIns="91425" anchor="t" anchorCtr="0">
            <a:noAutofit/>
          </a:bodyPr>
          <a:lstStyle/>
          <a:p>
            <a:r>
              <a:rPr lang="fr-CA" sz="3200" b="1" dirty="0"/>
              <a:t>Méthodes d’importation des données dans MongoDB</a:t>
            </a:r>
            <a:endParaRPr lang="en-US" sz="3200" b="1" dirty="0"/>
          </a:p>
        </p:txBody>
      </p:sp>
      <p:grpSp>
        <p:nvGrpSpPr>
          <p:cNvPr id="61" name="Google Shape;2042;p52">
            <a:extLst>
              <a:ext uri="{FF2B5EF4-FFF2-40B4-BE49-F238E27FC236}">
                <a16:creationId xmlns:a16="http://schemas.microsoft.com/office/drawing/2014/main" id="{D0571D06-215A-4397-BC4E-941ED697290F}"/>
              </a:ext>
            </a:extLst>
          </p:cNvPr>
          <p:cNvGrpSpPr>
            <a:grpSpLocks noChangeAspect="1"/>
          </p:cNvGrpSpPr>
          <p:nvPr/>
        </p:nvGrpSpPr>
        <p:grpSpPr>
          <a:xfrm>
            <a:off x="5689332" y="5767254"/>
            <a:ext cx="1713646" cy="3666649"/>
            <a:chOff x="1340775" y="1694775"/>
            <a:chExt cx="2030290" cy="2327605"/>
          </a:xfrm>
        </p:grpSpPr>
        <p:sp>
          <p:nvSpPr>
            <p:cNvPr id="62" name="Google Shape;2043;p52">
              <a:extLst>
                <a:ext uri="{FF2B5EF4-FFF2-40B4-BE49-F238E27FC236}">
                  <a16:creationId xmlns:a16="http://schemas.microsoft.com/office/drawing/2014/main" id="{FEEDF0A3-23F2-4DEB-9829-A3917049925D}"/>
                </a:ext>
              </a:extLst>
            </p:cNvPr>
            <p:cNvSpPr/>
            <p:nvPr/>
          </p:nvSpPr>
          <p:spPr>
            <a:xfrm>
              <a:off x="1389565"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44;p52">
              <a:extLst>
                <a:ext uri="{FF2B5EF4-FFF2-40B4-BE49-F238E27FC236}">
                  <a16:creationId xmlns:a16="http://schemas.microsoft.com/office/drawing/2014/main" id="{341472A4-0139-4F4F-BF45-E73F2939C3AD}"/>
                </a:ext>
              </a:extLst>
            </p:cNvPr>
            <p:cNvSpPr/>
            <p:nvPr/>
          </p:nvSpPr>
          <p:spPr>
            <a:xfrm>
              <a:off x="1340775" y="1694775"/>
              <a:ext cx="1981500" cy="2275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2048;p52">
            <a:extLst>
              <a:ext uri="{FF2B5EF4-FFF2-40B4-BE49-F238E27FC236}">
                <a16:creationId xmlns:a16="http://schemas.microsoft.com/office/drawing/2014/main" id="{2AC61602-1833-4685-8A66-5A2FB44E9104}"/>
              </a:ext>
            </a:extLst>
          </p:cNvPr>
          <p:cNvGrpSpPr>
            <a:grpSpLocks noChangeAspect="1"/>
          </p:cNvGrpSpPr>
          <p:nvPr/>
        </p:nvGrpSpPr>
        <p:grpSpPr>
          <a:xfrm>
            <a:off x="7518334" y="5767254"/>
            <a:ext cx="1713646" cy="3666649"/>
            <a:chOff x="5836756" y="1694775"/>
            <a:chExt cx="2030290" cy="2327605"/>
          </a:xfrm>
        </p:grpSpPr>
        <p:sp>
          <p:nvSpPr>
            <p:cNvPr id="65" name="Google Shape;2049;p52">
              <a:extLst>
                <a:ext uri="{FF2B5EF4-FFF2-40B4-BE49-F238E27FC236}">
                  <a16:creationId xmlns:a16="http://schemas.microsoft.com/office/drawing/2014/main" id="{DC534E80-3114-451C-B782-0F943AA7D57A}"/>
                </a:ext>
              </a:extLst>
            </p:cNvPr>
            <p:cNvSpPr/>
            <p:nvPr/>
          </p:nvSpPr>
          <p:spPr>
            <a:xfrm>
              <a:off x="5885546" y="1746580"/>
              <a:ext cx="1981500" cy="227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50;p52">
              <a:extLst>
                <a:ext uri="{FF2B5EF4-FFF2-40B4-BE49-F238E27FC236}">
                  <a16:creationId xmlns:a16="http://schemas.microsoft.com/office/drawing/2014/main" id="{6C962B91-6D83-42D5-BB97-4F0AA599B948}"/>
                </a:ext>
              </a:extLst>
            </p:cNvPr>
            <p:cNvSpPr/>
            <p:nvPr/>
          </p:nvSpPr>
          <p:spPr>
            <a:xfrm>
              <a:off x="5836756" y="1694775"/>
              <a:ext cx="1981500" cy="2275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TextBox 67">
            <a:extLst>
              <a:ext uri="{FF2B5EF4-FFF2-40B4-BE49-F238E27FC236}">
                <a16:creationId xmlns:a16="http://schemas.microsoft.com/office/drawing/2014/main" id="{3760A206-60F5-4569-B2A8-E9BD7EBD1FDF}"/>
              </a:ext>
            </a:extLst>
          </p:cNvPr>
          <p:cNvSpPr txBox="1"/>
          <p:nvPr/>
        </p:nvSpPr>
        <p:spPr>
          <a:xfrm>
            <a:off x="5816979" y="5802920"/>
            <a:ext cx="1424853" cy="714363"/>
          </a:xfrm>
          <a:prstGeom prst="rect">
            <a:avLst/>
          </a:prstGeom>
          <a:noFill/>
        </p:spPr>
        <p:txBody>
          <a:bodyPr wrap="square">
            <a:spAutoFit/>
          </a:bodyPr>
          <a:lstStyle/>
          <a:p>
            <a:pPr marR="0" lvl="0" algn="ctr">
              <a:lnSpc>
                <a:spcPct val="115000"/>
              </a:lnSpc>
              <a:spcBef>
                <a:spcPts val="800"/>
              </a:spcBef>
              <a:spcAft>
                <a:spcPts val="400"/>
              </a:spcAft>
            </a:pP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Intégration</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données</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externes</a:t>
            </a:r>
            <a:endPar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5077AB19-DD6D-49D0-9484-E9E3A8996EB0}"/>
              </a:ext>
            </a:extLst>
          </p:cNvPr>
          <p:cNvSpPr txBox="1"/>
          <p:nvPr/>
        </p:nvSpPr>
        <p:spPr>
          <a:xfrm>
            <a:off x="7533056" y="5767254"/>
            <a:ext cx="1698924" cy="501997"/>
          </a:xfrm>
          <a:prstGeom prst="rect">
            <a:avLst/>
          </a:prstGeom>
          <a:noFill/>
        </p:spPr>
        <p:txBody>
          <a:bodyPr wrap="square">
            <a:spAutoFit/>
          </a:bodyPr>
          <a:lstStyle/>
          <a:p>
            <a:pPr marR="0" lvl="0" algn="ctr">
              <a:lnSpc>
                <a:spcPct val="115000"/>
              </a:lnSpc>
              <a:spcBef>
                <a:spcPts val="800"/>
              </a:spcBef>
              <a:spcAft>
                <a:spcPts val="400"/>
              </a:spcAft>
            </a:pP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Automatiser</a:t>
            </a:r>
            <a:r>
              <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des </a:t>
            </a:r>
            <a:r>
              <a:rPr lang="en-US" sz="1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traitements</a:t>
            </a:r>
            <a:endParaRPr lang="en-US" sz="1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C54F7DD4-5063-48DB-B862-6179930385EF}"/>
              </a:ext>
            </a:extLst>
          </p:cNvPr>
          <p:cNvSpPr txBox="1"/>
          <p:nvPr/>
        </p:nvSpPr>
        <p:spPr>
          <a:xfrm>
            <a:off x="-100169" y="6375352"/>
            <a:ext cx="1915905" cy="2627322"/>
          </a:xfrm>
          <a:prstGeom prst="rect">
            <a:avLst/>
          </a:prstGeom>
          <a:noFill/>
        </p:spPr>
        <p:txBody>
          <a:bodyPr wrap="square">
            <a:spAutoFit/>
          </a:bodyPr>
          <a:lstStyle/>
          <a:p>
            <a:pPr marL="457200" marR="0">
              <a:lnSpc>
                <a:spcPct val="115000"/>
              </a:lnSpc>
              <a:spcBef>
                <a:spcPts val="0"/>
              </a:spcBef>
              <a:spcAft>
                <a:spcPts val="800"/>
              </a:spcAft>
            </a:pPr>
            <a:r>
              <a:rPr lang="fr-CA" sz="1200" kern="0" dirty="0">
                <a:effectLst/>
                <a:latin typeface="Lato" panose="020F0502020204030203" pitchFamily="34" charset="0"/>
                <a:ea typeface="Lato" panose="020F0502020204030203" pitchFamily="34" charset="0"/>
                <a:cs typeface="Lato" panose="020F0502020204030203" pitchFamily="34" charset="0"/>
              </a:rPr>
              <a:t>Importer permet de </a:t>
            </a:r>
            <a:r>
              <a:rPr lang="fr-CA" sz="1200" b="1" kern="0" dirty="0">
                <a:effectLst/>
                <a:latin typeface="Lato" panose="020F0502020204030203" pitchFamily="34" charset="0"/>
                <a:ea typeface="Lato" panose="020F0502020204030203" pitchFamily="34" charset="0"/>
                <a:cs typeface="Lato" panose="020F0502020204030203" pitchFamily="34" charset="0"/>
              </a:rPr>
              <a:t>transférer des données d'une autre base de données</a:t>
            </a:r>
            <a:r>
              <a:rPr lang="fr-CA" sz="1200" kern="0" dirty="0">
                <a:effectLst/>
                <a:latin typeface="Lato" panose="020F0502020204030203" pitchFamily="34" charset="0"/>
                <a:ea typeface="Lato" panose="020F0502020204030203" pitchFamily="34" charset="0"/>
                <a:cs typeface="Lato" panose="020F0502020204030203" pitchFamily="34" charset="0"/>
              </a:rPr>
              <a:t> (comme MySQL, PostgreSQL, Excel, etc.) vers MongoDB, souvent lors d'une </a:t>
            </a:r>
            <a:r>
              <a:rPr lang="fr-CA" sz="1200" b="1" kern="0" dirty="0">
                <a:effectLst/>
                <a:latin typeface="Lato" panose="020F0502020204030203" pitchFamily="34" charset="0"/>
                <a:ea typeface="Lato" panose="020F0502020204030203" pitchFamily="34" charset="0"/>
                <a:cs typeface="Lato" panose="020F0502020204030203" pitchFamily="34" charset="0"/>
              </a:rPr>
              <a:t>migration</a:t>
            </a:r>
            <a:r>
              <a:rPr lang="fr-CA" sz="1200" kern="0" dirty="0">
                <a:effectLst/>
                <a:latin typeface="Lato" panose="020F0502020204030203" pitchFamily="34" charset="0"/>
                <a:ea typeface="Lato" panose="020F0502020204030203" pitchFamily="34" charset="0"/>
                <a:cs typeface="Lato" panose="020F0502020204030203" pitchFamily="34" charset="0"/>
              </a:rPr>
              <a:t> technologique.</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1" name="TextBox 40">
            <a:extLst>
              <a:ext uri="{FF2B5EF4-FFF2-40B4-BE49-F238E27FC236}">
                <a16:creationId xmlns:a16="http://schemas.microsoft.com/office/drawing/2014/main" id="{CC8C6D1E-28F1-4AD8-8D6E-BEDC408CCAA9}"/>
              </a:ext>
            </a:extLst>
          </p:cNvPr>
          <p:cNvSpPr txBox="1"/>
          <p:nvPr/>
        </p:nvSpPr>
        <p:spPr>
          <a:xfrm>
            <a:off x="2063854" y="6413102"/>
            <a:ext cx="1619579" cy="716991"/>
          </a:xfrm>
          <a:prstGeom prst="rect">
            <a:avLst/>
          </a:prstGeom>
          <a:noFill/>
        </p:spPr>
        <p:txBody>
          <a:bodyPr wrap="square">
            <a:spAutoFit/>
          </a:bodyPr>
          <a:lstStyle/>
          <a:p>
            <a:pPr marL="0" marR="0">
              <a:lnSpc>
                <a:spcPct val="115000"/>
              </a:lnSpc>
              <a:spcBef>
                <a:spcPts val="0"/>
              </a:spcBef>
              <a:spcAft>
                <a:spcPts val="800"/>
              </a:spcAft>
            </a:pPr>
            <a:r>
              <a:rPr lang="fr-CA" sz="1200" kern="100" dirty="0">
                <a:effectLst/>
                <a:latin typeface="Lato" panose="020F0502020204030203" pitchFamily="34" charset="0"/>
                <a:ea typeface="Lato" panose="020F0502020204030203" pitchFamily="34" charset="0"/>
                <a:cs typeface="Lato" panose="020F0502020204030203" pitchFamily="34" charset="0"/>
              </a:rPr>
              <a:t>On importe des jeux de données (</a:t>
            </a:r>
            <a:r>
              <a:rPr lang="fr-CA" sz="1200" kern="100" dirty="0" err="1">
                <a:effectLst/>
                <a:latin typeface="Lato" panose="020F0502020204030203" pitchFamily="34" charset="0"/>
                <a:ea typeface="Lato" panose="020F0502020204030203" pitchFamily="34" charset="0"/>
                <a:cs typeface="Lato" panose="020F0502020204030203" pitchFamily="34" charset="0"/>
              </a:rPr>
              <a:t>datasets</a:t>
            </a:r>
            <a:r>
              <a:rPr lang="fr-CA" sz="1200" kern="100" dirty="0">
                <a:effectLst/>
                <a:latin typeface="Lato" panose="020F0502020204030203" pitchFamily="34" charset="0"/>
                <a:ea typeface="Lato" panose="020F0502020204030203" pitchFamily="34" charset="0"/>
                <a:cs typeface="Lato" panose="020F0502020204030203" pitchFamily="34" charset="0"/>
              </a:rPr>
              <a:t>) pour :</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3" name="TextBox 42">
            <a:extLst>
              <a:ext uri="{FF2B5EF4-FFF2-40B4-BE49-F238E27FC236}">
                <a16:creationId xmlns:a16="http://schemas.microsoft.com/office/drawing/2014/main" id="{6B3345C4-8C25-41BF-9E2A-61639C95A456}"/>
              </a:ext>
            </a:extLst>
          </p:cNvPr>
          <p:cNvSpPr txBox="1"/>
          <p:nvPr/>
        </p:nvSpPr>
        <p:spPr>
          <a:xfrm>
            <a:off x="1632445" y="7207402"/>
            <a:ext cx="2017805" cy="1770934"/>
          </a:xfrm>
          <a:prstGeom prst="rect">
            <a:avLst/>
          </a:prstGeom>
          <a:noFill/>
        </p:spPr>
        <p:txBody>
          <a:bodyPr wrap="square">
            <a:spAutoFit/>
          </a:bodyPr>
          <a:lstStyle/>
          <a:p>
            <a:pPr marL="628650" marR="0" lvl="1" indent="-171450">
              <a:lnSpc>
                <a:spcPct val="115000"/>
              </a:lnSpc>
              <a:spcBef>
                <a:spcPts val="0"/>
              </a:spcBef>
              <a:spcAft>
                <a:spcPts val="0"/>
              </a:spcAft>
              <a:buSzPts val="1000"/>
              <a:buFont typeface="Arial" panose="020B0604020202020204" pitchFamily="34" charset="0"/>
              <a:buChar char="•"/>
              <a:tabLst>
                <a:tab pos="914400" algn="l"/>
              </a:tabLst>
            </a:pPr>
            <a:r>
              <a:rPr lang="fr-CA" sz="1200" b="1" kern="100" dirty="0">
                <a:effectLst/>
                <a:latin typeface="Lato" panose="020F0502020204030203" pitchFamily="34" charset="0"/>
                <a:ea typeface="Lato" panose="020F0502020204030203" pitchFamily="34" charset="0"/>
                <a:cs typeface="Lato" panose="020F0502020204030203" pitchFamily="34" charset="0"/>
              </a:rPr>
              <a:t>Faire des tests</a:t>
            </a:r>
            <a:r>
              <a:rPr lang="fr-CA" sz="1200" kern="100" dirty="0">
                <a:effectLst/>
                <a:latin typeface="Lato" panose="020F0502020204030203" pitchFamily="34" charset="0"/>
                <a:ea typeface="Lato" panose="020F0502020204030203" pitchFamily="34" charset="0"/>
                <a:cs typeface="Lato" panose="020F0502020204030203" pitchFamily="34" charset="0"/>
              </a:rPr>
              <a:t> fonctionnels ou de performance.</a:t>
            </a:r>
            <a:endParaRPr lang="en-US" sz="1200" kern="100" dirty="0">
              <a:effectLst/>
              <a:latin typeface="Lato" panose="020F0502020204030203" pitchFamily="34" charset="0"/>
              <a:ea typeface="Lato" panose="020F0502020204030203" pitchFamily="34" charset="0"/>
              <a:cs typeface="Lato" panose="020F0502020204030203" pitchFamily="34" charset="0"/>
            </a:endParaRPr>
          </a:p>
          <a:p>
            <a:pPr marL="628650" marR="0" lvl="1" indent="-171450">
              <a:lnSpc>
                <a:spcPct val="115000"/>
              </a:lnSpc>
              <a:spcBef>
                <a:spcPts val="0"/>
              </a:spcBef>
              <a:spcAft>
                <a:spcPts val="800"/>
              </a:spcAft>
              <a:buSzPts val="1000"/>
              <a:buFont typeface="Arial" panose="020B0604020202020204" pitchFamily="34" charset="0"/>
              <a:buChar char="•"/>
              <a:tabLst>
                <a:tab pos="914400" algn="l"/>
              </a:tabLst>
            </a:pPr>
            <a:r>
              <a:rPr lang="fr-CA" sz="1200" b="1" kern="100" dirty="0">
                <a:effectLst/>
                <a:latin typeface="Lato" panose="020F0502020204030203" pitchFamily="34" charset="0"/>
                <a:ea typeface="Lato" panose="020F0502020204030203" pitchFamily="34" charset="0"/>
                <a:cs typeface="Lato" panose="020F0502020204030203" pitchFamily="34" charset="0"/>
              </a:rPr>
              <a:t>Remplir la base de données de test</a:t>
            </a:r>
            <a:r>
              <a:rPr lang="fr-CA" sz="1200" kern="100" dirty="0">
                <a:effectLst/>
                <a:latin typeface="Lato" panose="020F0502020204030203" pitchFamily="34" charset="0"/>
                <a:ea typeface="Lato" panose="020F0502020204030203" pitchFamily="34" charset="0"/>
                <a:cs typeface="Lato" panose="020F0502020204030203" pitchFamily="34" charset="0"/>
              </a:rPr>
              <a:t> avec des données réalistes (</a:t>
            </a:r>
            <a:r>
              <a:rPr lang="fr-CA" sz="1200" kern="100" dirty="0" err="1">
                <a:effectLst/>
                <a:latin typeface="Lato" panose="020F0502020204030203" pitchFamily="34" charset="0"/>
                <a:ea typeface="Lato" panose="020F0502020204030203" pitchFamily="34" charset="0"/>
                <a:cs typeface="Lato" panose="020F0502020204030203" pitchFamily="34" charset="0"/>
              </a:rPr>
              <a:t>mock</a:t>
            </a:r>
            <a:r>
              <a:rPr lang="fr-CA" sz="1200" kern="100" dirty="0">
                <a:effectLst/>
                <a:latin typeface="Lato" panose="020F0502020204030203" pitchFamily="34" charset="0"/>
                <a:ea typeface="Lato" panose="020F0502020204030203" pitchFamily="34" charset="0"/>
                <a:cs typeface="Lato" panose="020F0502020204030203" pitchFamily="34" charset="0"/>
              </a:rPr>
              <a:t> data).</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5" name="TextBox 44">
            <a:extLst>
              <a:ext uri="{FF2B5EF4-FFF2-40B4-BE49-F238E27FC236}">
                <a16:creationId xmlns:a16="http://schemas.microsoft.com/office/drawing/2014/main" id="{26E9ACD5-8496-4203-86F6-AC80BA82267B}"/>
              </a:ext>
            </a:extLst>
          </p:cNvPr>
          <p:cNvSpPr txBox="1"/>
          <p:nvPr/>
        </p:nvSpPr>
        <p:spPr>
          <a:xfrm>
            <a:off x="3640185" y="6496045"/>
            <a:ext cx="1960588" cy="2408032"/>
          </a:xfrm>
          <a:prstGeom prst="rect">
            <a:avLst/>
          </a:prstGeom>
          <a:noFill/>
        </p:spPr>
        <p:txBody>
          <a:bodyPr wrap="square">
            <a:spAutoFit/>
          </a:bodyPr>
          <a:lstStyle/>
          <a:p>
            <a:pPr marL="457200" marR="0">
              <a:lnSpc>
                <a:spcPct val="115000"/>
              </a:lnSpc>
              <a:spcBef>
                <a:spcPts val="0"/>
              </a:spcBef>
              <a:spcAft>
                <a:spcPts val="800"/>
              </a:spcAft>
            </a:pPr>
            <a:r>
              <a:rPr lang="fr-CA" sz="1200" kern="0" dirty="0">
                <a:effectLst/>
                <a:latin typeface="Lato" panose="020F0502020204030203" pitchFamily="34" charset="0"/>
                <a:ea typeface="Lato" panose="020F0502020204030203" pitchFamily="34" charset="0"/>
                <a:cs typeface="Lato" panose="020F0502020204030203" pitchFamily="34" charset="0"/>
              </a:rPr>
              <a:t>MongoDB est parfois utilisé comme outil de </a:t>
            </a:r>
            <a:r>
              <a:rPr lang="fr-CA" sz="1200" b="1" kern="0" dirty="0">
                <a:effectLst/>
                <a:latin typeface="Lato" panose="020F0502020204030203" pitchFamily="34" charset="0"/>
                <a:ea typeface="Lato" panose="020F0502020204030203" pitchFamily="34" charset="0"/>
                <a:cs typeface="Lato" panose="020F0502020204030203" pitchFamily="34" charset="0"/>
              </a:rPr>
              <a:t>stockage temporaire</a:t>
            </a:r>
            <a:r>
              <a:rPr lang="fr-CA" sz="1200" kern="0" dirty="0">
                <a:effectLst/>
                <a:latin typeface="Lato" panose="020F0502020204030203" pitchFamily="34" charset="0"/>
                <a:ea typeface="Lato" panose="020F0502020204030203" pitchFamily="34" charset="0"/>
                <a:cs typeface="Lato" panose="020F0502020204030203" pitchFamily="34" charset="0"/>
              </a:rPr>
              <a:t> ou principal pour analyser de grandes quantités de données (Big Data, logs, fichiers JSON, CSV, etc.).</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7" name="TextBox 46">
            <a:extLst>
              <a:ext uri="{FF2B5EF4-FFF2-40B4-BE49-F238E27FC236}">
                <a16:creationId xmlns:a16="http://schemas.microsoft.com/office/drawing/2014/main" id="{6D51CA07-445B-4D7C-A8CA-060ECBE3EE16}"/>
              </a:ext>
            </a:extLst>
          </p:cNvPr>
          <p:cNvSpPr txBox="1"/>
          <p:nvPr/>
        </p:nvSpPr>
        <p:spPr>
          <a:xfrm>
            <a:off x="5346684" y="6496045"/>
            <a:ext cx="1995313" cy="2620397"/>
          </a:xfrm>
          <a:prstGeom prst="rect">
            <a:avLst/>
          </a:prstGeom>
          <a:noFill/>
        </p:spPr>
        <p:txBody>
          <a:bodyPr wrap="square">
            <a:spAutoFit/>
          </a:bodyPr>
          <a:lstStyle/>
          <a:p>
            <a:pPr marL="457200" marR="0">
              <a:lnSpc>
                <a:spcPct val="115000"/>
              </a:lnSpc>
              <a:spcBef>
                <a:spcPts val="0"/>
              </a:spcBef>
              <a:spcAft>
                <a:spcPts val="800"/>
              </a:spcAft>
            </a:pPr>
            <a:r>
              <a:rPr lang="fr-CA" sz="1200" kern="0" dirty="0">
                <a:effectLst/>
                <a:latin typeface="Lato" panose="020F0502020204030203" pitchFamily="34" charset="0"/>
                <a:ea typeface="Lato" panose="020F0502020204030203" pitchFamily="34" charset="0"/>
                <a:cs typeface="Lato" panose="020F0502020204030203" pitchFamily="34" charset="0"/>
              </a:rPr>
              <a:t>On peut avoir besoin d’importer des </a:t>
            </a:r>
            <a:r>
              <a:rPr lang="fr-CA" sz="1200" b="1" kern="0" dirty="0">
                <a:effectLst/>
                <a:latin typeface="Lato" panose="020F0502020204030203" pitchFamily="34" charset="0"/>
                <a:ea typeface="Lato" panose="020F0502020204030203" pitchFamily="34" charset="0"/>
                <a:cs typeface="Lato" panose="020F0502020204030203" pitchFamily="34" charset="0"/>
              </a:rPr>
              <a:t>données provenant d'API, de fichiers CSV/JSON, ou d’autres systèmes</a:t>
            </a:r>
            <a:r>
              <a:rPr lang="fr-CA" sz="1200" kern="0" dirty="0">
                <a:effectLst/>
                <a:latin typeface="Lato" panose="020F0502020204030203" pitchFamily="34" charset="0"/>
                <a:ea typeface="Lato" panose="020F0502020204030203" pitchFamily="34" charset="0"/>
                <a:cs typeface="Lato" panose="020F0502020204030203" pitchFamily="34" charset="0"/>
              </a:rPr>
              <a:t> pour les exploiter dans une application MongoDB (ex : tableau de bord, visualisation, etc.).</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9" name="TextBox 48">
            <a:extLst>
              <a:ext uri="{FF2B5EF4-FFF2-40B4-BE49-F238E27FC236}">
                <a16:creationId xmlns:a16="http://schemas.microsoft.com/office/drawing/2014/main" id="{B1E495CD-4B11-4657-8199-F79489143A35}"/>
              </a:ext>
            </a:extLst>
          </p:cNvPr>
          <p:cNvSpPr txBox="1"/>
          <p:nvPr/>
        </p:nvSpPr>
        <p:spPr>
          <a:xfrm>
            <a:off x="7134702" y="6409495"/>
            <a:ext cx="2018622" cy="1566454"/>
          </a:xfrm>
          <a:prstGeom prst="rect">
            <a:avLst/>
          </a:prstGeom>
          <a:noFill/>
        </p:spPr>
        <p:txBody>
          <a:bodyPr wrap="square">
            <a:spAutoFit/>
          </a:bodyPr>
          <a:lstStyle/>
          <a:p>
            <a:pPr marL="457200" marR="0">
              <a:lnSpc>
                <a:spcPct val="115000"/>
              </a:lnSpc>
              <a:spcBef>
                <a:spcPts val="0"/>
              </a:spcBef>
              <a:spcAft>
                <a:spcPts val="800"/>
              </a:spcAft>
            </a:pPr>
            <a:r>
              <a:rPr lang="fr-CA" sz="1200" kern="100" dirty="0">
                <a:effectLst/>
                <a:latin typeface="Lato" panose="020F0502020204030203" pitchFamily="34" charset="0"/>
                <a:ea typeface="Lato" panose="020F0502020204030203" pitchFamily="34" charset="0"/>
                <a:cs typeface="Lato" panose="020F0502020204030203" pitchFamily="34" charset="0"/>
              </a:rPr>
              <a:t>Quand on travaille avec des scripts ou des pipelines ETL, on importe régulièrement des données dans MongoDB pour :</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51" name="TextBox 50">
            <a:extLst>
              <a:ext uri="{FF2B5EF4-FFF2-40B4-BE49-F238E27FC236}">
                <a16:creationId xmlns:a16="http://schemas.microsoft.com/office/drawing/2014/main" id="{A042E0D2-43FA-4C48-89E1-396349EADB4E}"/>
              </a:ext>
            </a:extLst>
          </p:cNvPr>
          <p:cNvSpPr txBox="1"/>
          <p:nvPr/>
        </p:nvSpPr>
        <p:spPr>
          <a:xfrm>
            <a:off x="7559515" y="7983494"/>
            <a:ext cx="1736885" cy="929357"/>
          </a:xfrm>
          <a:prstGeom prst="rect">
            <a:avLst/>
          </a:prstGeom>
          <a:noFill/>
        </p:spPr>
        <p:txBody>
          <a:bodyPr wrap="square">
            <a:spAutoFit/>
          </a:bodyPr>
          <a:lstStyle/>
          <a:p>
            <a:pPr marL="171450" marR="0" lvl="0" indent="-171450">
              <a:lnSpc>
                <a:spcPct val="115000"/>
              </a:lnSpc>
              <a:spcBef>
                <a:spcPts val="0"/>
              </a:spcBef>
              <a:spcAft>
                <a:spcPts val="0"/>
              </a:spcAft>
              <a:buFont typeface="Arial" panose="020B0604020202020204" pitchFamily="34" charset="0"/>
              <a:buChar char="•"/>
            </a:pPr>
            <a:r>
              <a:rPr lang="en-US" sz="1200" kern="100" dirty="0">
                <a:effectLst/>
                <a:latin typeface="Lato" panose="020F0502020204030203" pitchFamily="34" charset="0"/>
                <a:ea typeface="Lato" panose="020F0502020204030203" pitchFamily="34" charset="0"/>
                <a:cs typeface="Lato" panose="020F0502020204030203" pitchFamily="34" charset="0"/>
              </a:rPr>
              <a:t>Les </a:t>
            </a:r>
            <a:r>
              <a:rPr lang="en-US" sz="1200" b="1" kern="100" dirty="0">
                <a:effectLst/>
                <a:latin typeface="Lato" panose="020F0502020204030203" pitchFamily="34" charset="0"/>
                <a:ea typeface="Lato" panose="020F0502020204030203" pitchFamily="34" charset="0"/>
                <a:cs typeface="Lato" panose="020F0502020204030203" pitchFamily="34" charset="0"/>
              </a:rPr>
              <a:t>transformer</a:t>
            </a:r>
            <a:endParaRPr lang="en-US" sz="1200" kern="100" dirty="0">
              <a:effectLst/>
              <a:latin typeface="Lato" panose="020F0502020204030203" pitchFamily="34" charset="0"/>
              <a:ea typeface="Lato" panose="020F0502020204030203" pitchFamily="34" charset="0"/>
              <a:cs typeface="Lato" panose="020F0502020204030203" pitchFamily="34" charset="0"/>
            </a:endParaRPr>
          </a:p>
          <a:p>
            <a:pPr marL="171450" marR="0" lvl="0" indent="-171450">
              <a:lnSpc>
                <a:spcPct val="115000"/>
              </a:lnSpc>
              <a:spcBef>
                <a:spcPts val="0"/>
              </a:spcBef>
              <a:spcAft>
                <a:spcPts val="0"/>
              </a:spcAft>
              <a:buFont typeface="Arial" panose="020B0604020202020204" pitchFamily="34" charset="0"/>
              <a:buChar char="•"/>
            </a:pPr>
            <a:r>
              <a:rPr lang="en-US" sz="1200" kern="100" dirty="0">
                <a:effectLst/>
                <a:latin typeface="Lato" panose="020F0502020204030203" pitchFamily="34" charset="0"/>
                <a:ea typeface="Lato" panose="020F0502020204030203" pitchFamily="34" charset="0"/>
                <a:cs typeface="Lato" panose="020F0502020204030203" pitchFamily="34" charset="0"/>
              </a:rPr>
              <a:t>Les </a:t>
            </a:r>
            <a:r>
              <a:rPr lang="en-US" sz="1200" b="1" kern="100" dirty="0" err="1">
                <a:effectLst/>
                <a:latin typeface="Lato" panose="020F0502020204030203" pitchFamily="34" charset="0"/>
                <a:ea typeface="Lato" panose="020F0502020204030203" pitchFamily="34" charset="0"/>
                <a:cs typeface="Lato" panose="020F0502020204030203" pitchFamily="34" charset="0"/>
              </a:rPr>
              <a:t>traiter</a:t>
            </a:r>
            <a:endParaRPr lang="en-US" sz="1200" kern="100" dirty="0">
              <a:effectLst/>
              <a:latin typeface="Lato" panose="020F0502020204030203" pitchFamily="34" charset="0"/>
              <a:ea typeface="Lato" panose="020F0502020204030203" pitchFamily="34" charset="0"/>
              <a:cs typeface="Lato" panose="020F0502020204030203" pitchFamily="34" charset="0"/>
            </a:endParaRPr>
          </a:p>
          <a:p>
            <a:pPr marL="171450" marR="0" lvl="0" indent="-171450">
              <a:lnSpc>
                <a:spcPct val="115000"/>
              </a:lnSpc>
              <a:spcBef>
                <a:spcPts val="0"/>
              </a:spcBef>
              <a:spcAft>
                <a:spcPts val="800"/>
              </a:spcAft>
              <a:buFont typeface="Arial" panose="020B0604020202020204" pitchFamily="34" charset="0"/>
              <a:buChar char="•"/>
            </a:pPr>
            <a:r>
              <a:rPr lang="en-US" sz="1200" kern="100" dirty="0" err="1">
                <a:effectLst/>
                <a:latin typeface="Lato" panose="020F0502020204030203" pitchFamily="34" charset="0"/>
                <a:ea typeface="Lato" panose="020F0502020204030203" pitchFamily="34" charset="0"/>
                <a:cs typeface="Lato" panose="020F0502020204030203" pitchFamily="34" charset="0"/>
              </a:rPr>
              <a:t>Puis</a:t>
            </a:r>
            <a:r>
              <a:rPr lang="en-US" sz="1200" kern="100" dirty="0">
                <a:effectLst/>
                <a:latin typeface="Lato" panose="020F0502020204030203" pitchFamily="34" charset="0"/>
                <a:ea typeface="Lato" panose="020F0502020204030203" pitchFamily="34" charset="0"/>
                <a:cs typeface="Lato" panose="020F0502020204030203" pitchFamily="34" charset="0"/>
              </a:rPr>
              <a:t> les </a:t>
            </a:r>
            <a:r>
              <a:rPr lang="en-US" sz="1200" b="1" kern="100" dirty="0">
                <a:effectLst/>
                <a:latin typeface="Lato" panose="020F0502020204030203" pitchFamily="34" charset="0"/>
                <a:ea typeface="Lato" panose="020F0502020204030203" pitchFamily="34" charset="0"/>
                <a:cs typeface="Lato" panose="020F0502020204030203" pitchFamily="34" charset="0"/>
              </a:rPr>
              <a:t>exporter </a:t>
            </a:r>
            <a:r>
              <a:rPr lang="en-US" sz="1200" b="1" kern="100" dirty="0" err="1">
                <a:effectLst/>
                <a:latin typeface="Lato" panose="020F0502020204030203" pitchFamily="34" charset="0"/>
                <a:ea typeface="Lato" panose="020F0502020204030203" pitchFamily="34" charset="0"/>
                <a:cs typeface="Lato" panose="020F0502020204030203" pitchFamily="34" charset="0"/>
              </a:rPr>
              <a:t>ailleurs</a:t>
            </a:r>
            <a:endParaRPr lang="en-US" sz="1200" kern="100" dirty="0">
              <a:effectLst/>
              <a:latin typeface="Lato" panose="020F0502020204030203" pitchFamily="34" charset="0"/>
              <a:ea typeface="Lato" panose="020F0502020204030203" pitchFamily="34" charset="0"/>
              <a:cs typeface="Lato" panose="020F0502020204030203" pitchFamily="34" charset="0"/>
            </a:endParaRPr>
          </a:p>
        </p:txBody>
      </p:sp>
      <p:sp>
        <p:nvSpPr>
          <p:cNvPr id="44" name="TextBox 43">
            <a:extLst>
              <a:ext uri="{FF2B5EF4-FFF2-40B4-BE49-F238E27FC236}">
                <a16:creationId xmlns:a16="http://schemas.microsoft.com/office/drawing/2014/main" id="{A0EE74BD-B0C0-4D9F-8BA7-2D67DF67C095}"/>
              </a:ext>
            </a:extLst>
          </p:cNvPr>
          <p:cNvSpPr txBox="1"/>
          <p:nvPr/>
        </p:nvSpPr>
        <p:spPr>
          <a:xfrm>
            <a:off x="347005" y="1458606"/>
            <a:ext cx="5342327" cy="316369"/>
          </a:xfrm>
          <a:prstGeom prst="rect">
            <a:avLst/>
          </a:prstGeom>
          <a:noFill/>
        </p:spPr>
        <p:txBody>
          <a:bodyPr wrap="square">
            <a:spAutoFit/>
          </a:bodyPr>
          <a:lstStyle/>
          <a:p>
            <a:pPr marR="0" lvl="0">
              <a:lnSpc>
                <a:spcPct val="115000"/>
              </a:lnSpc>
              <a:spcBef>
                <a:spcPts val="800"/>
              </a:spcBef>
              <a:spcAft>
                <a:spcPts val="400"/>
              </a:spcAft>
            </a:pPr>
            <a:r>
              <a:rPr lang="fr-CA" sz="14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1. Avec la commande </a:t>
            </a:r>
            <a:r>
              <a:rPr lang="fr-CA" sz="14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mongoimport</a:t>
            </a:r>
            <a:r>
              <a:rPr lang="fr-CA" sz="14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(en ligne de commande)</a:t>
            </a:r>
            <a:endParaRPr lang="en-US" sz="14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48" name="TextBox 47">
            <a:extLst>
              <a:ext uri="{FF2B5EF4-FFF2-40B4-BE49-F238E27FC236}">
                <a16:creationId xmlns:a16="http://schemas.microsoft.com/office/drawing/2014/main" id="{A8EE4045-793B-49D2-9CDD-344226C50E34}"/>
              </a:ext>
            </a:extLst>
          </p:cNvPr>
          <p:cNvSpPr txBox="1"/>
          <p:nvPr/>
        </p:nvSpPr>
        <p:spPr>
          <a:xfrm>
            <a:off x="1668013" y="2738125"/>
            <a:ext cx="4762500" cy="276999"/>
          </a:xfrm>
          <a:prstGeom prst="rect">
            <a:avLst/>
          </a:prstGeom>
          <a:noFill/>
        </p:spPr>
        <p:txBody>
          <a:bodyPr wrap="square">
            <a:spAutoFit/>
          </a:bodyPr>
          <a:lstStyle/>
          <a:p>
            <a:r>
              <a:rPr lang="fr-CA"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Si le fichier ayant une tableau </a:t>
            </a:r>
            <a:r>
              <a:rPr lang="fr-CA" sz="12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json</a:t>
            </a:r>
            <a:r>
              <a:rPr lang="fr-CA"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 </a:t>
            </a:r>
            <a:endParaRPr lang="en-US" sz="12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pic>
        <p:nvPicPr>
          <p:cNvPr id="55" name="Picture 54">
            <a:extLst>
              <a:ext uri="{FF2B5EF4-FFF2-40B4-BE49-F238E27FC236}">
                <a16:creationId xmlns:a16="http://schemas.microsoft.com/office/drawing/2014/main" id="{D332424A-CB8B-49E1-A6FC-FC537178184B}"/>
              </a:ext>
            </a:extLst>
          </p:cNvPr>
          <p:cNvPicPr>
            <a:picLocks noChangeAspect="1"/>
          </p:cNvPicPr>
          <p:nvPr/>
        </p:nvPicPr>
        <p:blipFill>
          <a:blip r:embed="rId3"/>
          <a:stretch>
            <a:fillRect/>
          </a:stretch>
        </p:blipFill>
        <p:spPr>
          <a:xfrm>
            <a:off x="1262268" y="1938154"/>
            <a:ext cx="7483090" cy="731520"/>
          </a:xfrm>
          <a:prstGeom prst="rect">
            <a:avLst/>
          </a:prstGeom>
        </p:spPr>
      </p:pic>
      <p:pic>
        <p:nvPicPr>
          <p:cNvPr id="56" name="Picture 55">
            <a:extLst>
              <a:ext uri="{FF2B5EF4-FFF2-40B4-BE49-F238E27FC236}">
                <a16:creationId xmlns:a16="http://schemas.microsoft.com/office/drawing/2014/main" id="{1313EE63-148D-4D3A-8B07-383C461D152D}"/>
              </a:ext>
            </a:extLst>
          </p:cNvPr>
          <p:cNvPicPr/>
          <p:nvPr/>
        </p:nvPicPr>
        <p:blipFill>
          <a:blip r:embed="rId4"/>
          <a:stretch>
            <a:fillRect/>
          </a:stretch>
        </p:blipFill>
        <p:spPr>
          <a:xfrm>
            <a:off x="2741679" y="3116044"/>
            <a:ext cx="5943600" cy="767715"/>
          </a:xfrm>
          <a:prstGeom prst="rect">
            <a:avLst/>
          </a:prstGeom>
        </p:spPr>
      </p:pic>
      <p:pic>
        <p:nvPicPr>
          <p:cNvPr id="67" name="Picture 66">
            <a:extLst>
              <a:ext uri="{FF2B5EF4-FFF2-40B4-BE49-F238E27FC236}">
                <a16:creationId xmlns:a16="http://schemas.microsoft.com/office/drawing/2014/main" id="{C5F30FB2-4445-4536-B2F7-0A136892D894}"/>
              </a:ext>
            </a:extLst>
          </p:cNvPr>
          <p:cNvPicPr>
            <a:picLocks noChangeAspect="1"/>
          </p:cNvPicPr>
          <p:nvPr/>
        </p:nvPicPr>
        <p:blipFill>
          <a:blip r:embed="rId5"/>
          <a:stretch>
            <a:fillRect/>
          </a:stretch>
        </p:blipFill>
        <p:spPr>
          <a:xfrm>
            <a:off x="9296400" y="1897253"/>
            <a:ext cx="7214992" cy="731520"/>
          </a:xfrm>
          <a:prstGeom prst="rect">
            <a:avLst/>
          </a:prstGeom>
        </p:spPr>
      </p:pic>
      <p:pic>
        <p:nvPicPr>
          <p:cNvPr id="69" name="Picture 68">
            <a:extLst>
              <a:ext uri="{FF2B5EF4-FFF2-40B4-BE49-F238E27FC236}">
                <a16:creationId xmlns:a16="http://schemas.microsoft.com/office/drawing/2014/main" id="{3FF5D9F2-C0C3-4A6D-B6C0-0F11B1507FF9}"/>
              </a:ext>
            </a:extLst>
          </p:cNvPr>
          <p:cNvPicPr/>
          <p:nvPr/>
        </p:nvPicPr>
        <p:blipFill>
          <a:blip r:embed="rId6"/>
          <a:stretch>
            <a:fillRect/>
          </a:stretch>
        </p:blipFill>
        <p:spPr>
          <a:xfrm>
            <a:off x="10567792" y="3319093"/>
            <a:ext cx="5943600" cy="669925"/>
          </a:xfrm>
          <a:prstGeom prst="rect">
            <a:avLst/>
          </a:prstGeom>
        </p:spPr>
      </p:pic>
      <p:sp>
        <p:nvSpPr>
          <p:cNvPr id="46" name="Google Shape;194;p28">
            <a:extLst>
              <a:ext uri="{FF2B5EF4-FFF2-40B4-BE49-F238E27FC236}">
                <a16:creationId xmlns:a16="http://schemas.microsoft.com/office/drawing/2014/main" id="{7F2479BB-95FD-4D47-864A-2BF4113F9CCB}"/>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18</a:t>
            </a:r>
            <a:endParaRPr b="1" dirty="0">
              <a:solidFill>
                <a:schemeClr val="tx1"/>
              </a:solidFill>
              <a:latin typeface="Raleway" pitchFamily="2" charset="0"/>
            </a:endParaRPr>
          </a:p>
        </p:txBody>
      </p:sp>
    </p:spTree>
    <p:extLst>
      <p:ext uri="{BB962C8B-B14F-4D97-AF65-F5344CB8AC3E}">
        <p14:creationId xmlns:p14="http://schemas.microsoft.com/office/powerpoint/2010/main" val="300266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2"/>
        <p:cNvGrpSpPr/>
        <p:nvPr/>
      </p:nvGrpSpPr>
      <p:grpSpPr>
        <a:xfrm>
          <a:off x="0" y="0"/>
          <a:ext cx="0" cy="0"/>
          <a:chOff x="0" y="0"/>
          <a:chExt cx="0" cy="0"/>
        </a:xfrm>
      </p:grpSpPr>
      <p:sp>
        <p:nvSpPr>
          <p:cNvPr id="2051" name="Google Shape;2051;p52"/>
          <p:cNvSpPr/>
          <p:nvPr/>
        </p:nvSpPr>
        <p:spPr>
          <a:xfrm rot="5400000">
            <a:off x="4701117" y="5244973"/>
            <a:ext cx="54479" cy="29427"/>
          </a:xfrm>
          <a:custGeom>
            <a:avLst/>
            <a:gdLst/>
            <a:ahLst/>
            <a:cxnLst/>
            <a:rect l="l" t="t" r="r" b="b"/>
            <a:pathLst>
              <a:path w="1494" h="807" extrusionOk="0">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txBox="1">
            <a:spLocks noGrp="1"/>
          </p:cNvSpPr>
          <p:nvPr>
            <p:ph type="title"/>
          </p:nvPr>
        </p:nvSpPr>
        <p:spPr>
          <a:xfrm>
            <a:off x="251560" y="207970"/>
            <a:ext cx="7299900" cy="572700"/>
          </a:xfrm>
          <a:prstGeom prst="rect">
            <a:avLst/>
          </a:prstGeom>
        </p:spPr>
        <p:txBody>
          <a:bodyPr spcFirstLastPara="1" wrap="square" lIns="91425" tIns="91425" rIns="91425" bIns="91425" anchor="t" anchorCtr="0">
            <a:noAutofit/>
          </a:bodyPr>
          <a:lstStyle/>
          <a:p>
            <a:r>
              <a:rPr lang="fr-CA" sz="3200" b="1" dirty="0"/>
              <a:t>Méthodes d’importation des données dans MongoDB</a:t>
            </a:r>
            <a:endParaRPr lang="en-US" sz="3200" b="1" dirty="0"/>
          </a:p>
        </p:txBody>
      </p:sp>
      <p:sp>
        <p:nvSpPr>
          <p:cNvPr id="44" name="TextBox 43">
            <a:extLst>
              <a:ext uri="{FF2B5EF4-FFF2-40B4-BE49-F238E27FC236}">
                <a16:creationId xmlns:a16="http://schemas.microsoft.com/office/drawing/2014/main" id="{A0EE74BD-B0C0-4D9F-8BA7-2D67DF67C095}"/>
              </a:ext>
            </a:extLst>
          </p:cNvPr>
          <p:cNvSpPr txBox="1"/>
          <p:nvPr/>
        </p:nvSpPr>
        <p:spPr>
          <a:xfrm>
            <a:off x="347005" y="1458606"/>
            <a:ext cx="5342327" cy="316369"/>
          </a:xfrm>
          <a:prstGeom prst="rect">
            <a:avLst/>
          </a:prstGeom>
          <a:noFill/>
        </p:spPr>
        <p:txBody>
          <a:bodyPr wrap="square">
            <a:spAutoFit/>
          </a:bodyPr>
          <a:lstStyle/>
          <a:p>
            <a:pPr>
              <a:lnSpc>
                <a:spcPct val="115000"/>
              </a:lnSpc>
              <a:spcBef>
                <a:spcPts val="800"/>
              </a:spcBef>
              <a:spcAft>
                <a:spcPts val="400"/>
              </a:spcAft>
            </a:pPr>
            <a:r>
              <a:rPr lang="fr-CA" b="1" kern="100" dirty="0">
                <a:solidFill>
                  <a:schemeClr val="tx1"/>
                </a:solidFill>
                <a:latin typeface="Lato" panose="020F0502020204030203" pitchFamily="34" charset="0"/>
                <a:ea typeface="Lato" panose="020F0502020204030203" pitchFamily="34" charset="0"/>
                <a:cs typeface="Lato" panose="020F0502020204030203" pitchFamily="34" charset="0"/>
              </a:rPr>
              <a:t>2. </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Pour un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fichier</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CSV</a:t>
            </a:r>
          </a:p>
        </p:txBody>
      </p:sp>
      <p:sp>
        <p:nvSpPr>
          <p:cNvPr id="48" name="TextBox 47">
            <a:extLst>
              <a:ext uri="{FF2B5EF4-FFF2-40B4-BE49-F238E27FC236}">
                <a16:creationId xmlns:a16="http://schemas.microsoft.com/office/drawing/2014/main" id="{A8EE4045-793B-49D2-9CDD-344226C50E34}"/>
              </a:ext>
            </a:extLst>
          </p:cNvPr>
          <p:cNvSpPr txBox="1"/>
          <p:nvPr/>
        </p:nvSpPr>
        <p:spPr>
          <a:xfrm>
            <a:off x="1659958" y="2897508"/>
            <a:ext cx="5891502" cy="284373"/>
          </a:xfrm>
          <a:prstGeom prst="rect">
            <a:avLst/>
          </a:prstGeom>
          <a:noFill/>
        </p:spPr>
        <p:txBody>
          <a:bodyPr wrap="square">
            <a:spAutoFit/>
          </a:bodyPr>
          <a:lstStyle/>
          <a:p>
            <a:pPr marL="0" marR="0">
              <a:lnSpc>
                <a:spcPct val="115000"/>
              </a:lnSpc>
              <a:spcBef>
                <a:spcPts val="0"/>
              </a:spcBef>
              <a:spcAft>
                <a:spcPts val="800"/>
              </a:spcAft>
            </a:pPr>
            <a:r>
              <a:rPr lang="fr-CA" sz="1200" b="1" kern="100" dirty="0">
                <a:effectLst/>
                <a:latin typeface="Lato" panose="020F0502020204030203" pitchFamily="34" charset="0"/>
                <a:ea typeface="Lato" panose="020F0502020204030203" pitchFamily="34" charset="0"/>
                <a:cs typeface="Lato" panose="020F0502020204030203" pitchFamily="34" charset="0"/>
              </a:rPr>
              <a:t>“—</a:t>
            </a:r>
            <a:r>
              <a:rPr lang="fr-CA" sz="1200" b="1" kern="100" dirty="0" err="1">
                <a:effectLst/>
                <a:latin typeface="Lato" panose="020F0502020204030203" pitchFamily="34" charset="0"/>
                <a:ea typeface="Lato" panose="020F0502020204030203" pitchFamily="34" charset="0"/>
                <a:cs typeface="Lato" panose="020F0502020204030203" pitchFamily="34" charset="0"/>
              </a:rPr>
              <a:t>headerline</a:t>
            </a:r>
            <a:r>
              <a:rPr lang="fr-CA" sz="1200" b="1" kern="100" dirty="0">
                <a:effectLst/>
                <a:latin typeface="Lato" panose="020F0502020204030203" pitchFamily="34" charset="0"/>
                <a:ea typeface="Lato" panose="020F0502020204030203" pitchFamily="34" charset="0"/>
                <a:cs typeface="Lato" panose="020F0502020204030203" pitchFamily="34" charset="0"/>
              </a:rPr>
              <a:t> ‘’ pour utiliser la première ligne comme noms de champs.</a:t>
            </a:r>
            <a:endParaRPr lang="en-US" sz="1200" b="1" kern="100" dirty="0">
              <a:effectLst/>
              <a:latin typeface="Lato" panose="020F0502020204030203" pitchFamily="34" charset="0"/>
              <a:ea typeface="Lato" panose="020F0502020204030203" pitchFamily="34" charset="0"/>
              <a:cs typeface="Lato" panose="020F0502020204030203" pitchFamily="34" charset="0"/>
            </a:endParaRPr>
          </a:p>
        </p:txBody>
      </p:sp>
      <p:pic>
        <p:nvPicPr>
          <p:cNvPr id="54" name="Picture 53">
            <a:extLst>
              <a:ext uri="{FF2B5EF4-FFF2-40B4-BE49-F238E27FC236}">
                <a16:creationId xmlns:a16="http://schemas.microsoft.com/office/drawing/2014/main" id="{7707654E-7DEE-4CAF-92E8-66DA4C259E73}"/>
              </a:ext>
            </a:extLst>
          </p:cNvPr>
          <p:cNvPicPr>
            <a:picLocks noChangeAspect="1"/>
          </p:cNvPicPr>
          <p:nvPr/>
        </p:nvPicPr>
        <p:blipFill>
          <a:blip r:embed="rId3"/>
          <a:stretch>
            <a:fillRect/>
          </a:stretch>
        </p:blipFill>
        <p:spPr>
          <a:xfrm>
            <a:off x="3600196" y="5286926"/>
            <a:ext cx="5224619" cy="3038763"/>
          </a:xfrm>
          <a:prstGeom prst="rect">
            <a:avLst/>
          </a:prstGeom>
          <a:ln>
            <a:noFill/>
          </a:ln>
          <a:effectLst>
            <a:outerShdw blurRad="292100" dist="139700" dir="2700000" algn="tl" rotWithShape="0">
              <a:srgbClr val="333333">
                <a:alpha val="65000"/>
              </a:srgbClr>
            </a:outerShdw>
          </a:effectLst>
        </p:spPr>
      </p:pic>
      <p:pic>
        <p:nvPicPr>
          <p:cNvPr id="55" name="Picture 54">
            <a:extLst>
              <a:ext uri="{FF2B5EF4-FFF2-40B4-BE49-F238E27FC236}">
                <a16:creationId xmlns:a16="http://schemas.microsoft.com/office/drawing/2014/main" id="{1E3E657D-A765-4C49-9817-9301B6D82A86}"/>
              </a:ext>
            </a:extLst>
          </p:cNvPr>
          <p:cNvPicPr>
            <a:picLocks noChangeAspect="1"/>
          </p:cNvPicPr>
          <p:nvPr/>
        </p:nvPicPr>
        <p:blipFill>
          <a:blip r:embed="rId4"/>
          <a:stretch>
            <a:fillRect/>
          </a:stretch>
        </p:blipFill>
        <p:spPr>
          <a:xfrm>
            <a:off x="-7780132" y="1921437"/>
            <a:ext cx="7483090" cy="731520"/>
          </a:xfrm>
          <a:prstGeom prst="rect">
            <a:avLst/>
          </a:prstGeom>
        </p:spPr>
      </p:pic>
      <p:pic>
        <p:nvPicPr>
          <p:cNvPr id="56" name="Picture 55">
            <a:extLst>
              <a:ext uri="{FF2B5EF4-FFF2-40B4-BE49-F238E27FC236}">
                <a16:creationId xmlns:a16="http://schemas.microsoft.com/office/drawing/2014/main" id="{AA9B43A4-3A25-4B89-9179-6C3F004937DF}"/>
              </a:ext>
            </a:extLst>
          </p:cNvPr>
          <p:cNvPicPr/>
          <p:nvPr/>
        </p:nvPicPr>
        <p:blipFill>
          <a:blip r:embed="rId5"/>
          <a:stretch>
            <a:fillRect/>
          </a:stretch>
        </p:blipFill>
        <p:spPr>
          <a:xfrm>
            <a:off x="-6300721" y="3099327"/>
            <a:ext cx="5943600" cy="767715"/>
          </a:xfrm>
          <a:prstGeom prst="rect">
            <a:avLst/>
          </a:prstGeom>
        </p:spPr>
      </p:pic>
      <p:pic>
        <p:nvPicPr>
          <p:cNvPr id="57" name="Picture 56">
            <a:extLst>
              <a:ext uri="{FF2B5EF4-FFF2-40B4-BE49-F238E27FC236}">
                <a16:creationId xmlns:a16="http://schemas.microsoft.com/office/drawing/2014/main" id="{43B123AB-139B-4757-A715-50ADC184DF62}"/>
              </a:ext>
            </a:extLst>
          </p:cNvPr>
          <p:cNvPicPr>
            <a:picLocks noChangeAspect="1"/>
          </p:cNvPicPr>
          <p:nvPr/>
        </p:nvPicPr>
        <p:blipFill>
          <a:blip r:embed="rId6"/>
          <a:stretch>
            <a:fillRect/>
          </a:stretch>
        </p:blipFill>
        <p:spPr>
          <a:xfrm>
            <a:off x="1340892" y="1915086"/>
            <a:ext cx="7214992" cy="731520"/>
          </a:xfrm>
          <a:prstGeom prst="rect">
            <a:avLst/>
          </a:prstGeom>
        </p:spPr>
      </p:pic>
      <p:pic>
        <p:nvPicPr>
          <p:cNvPr id="58" name="Picture 57">
            <a:extLst>
              <a:ext uri="{FF2B5EF4-FFF2-40B4-BE49-F238E27FC236}">
                <a16:creationId xmlns:a16="http://schemas.microsoft.com/office/drawing/2014/main" id="{98AD7B26-82BD-49BE-BF9F-68422723192B}"/>
              </a:ext>
            </a:extLst>
          </p:cNvPr>
          <p:cNvPicPr/>
          <p:nvPr/>
        </p:nvPicPr>
        <p:blipFill>
          <a:blip r:embed="rId7"/>
          <a:stretch>
            <a:fillRect/>
          </a:stretch>
        </p:blipFill>
        <p:spPr>
          <a:xfrm>
            <a:off x="2612284" y="3336926"/>
            <a:ext cx="5943600" cy="669925"/>
          </a:xfrm>
          <a:prstGeom prst="rect">
            <a:avLst/>
          </a:prstGeom>
        </p:spPr>
      </p:pic>
      <p:sp>
        <p:nvSpPr>
          <p:cNvPr id="11" name="Google Shape;194;p28">
            <a:extLst>
              <a:ext uri="{FF2B5EF4-FFF2-40B4-BE49-F238E27FC236}">
                <a16:creationId xmlns:a16="http://schemas.microsoft.com/office/drawing/2014/main" id="{CACF53E7-B1F9-4A9D-BF95-CE74629C3784}"/>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19</a:t>
            </a:r>
            <a:endParaRPr b="1" dirty="0">
              <a:solidFill>
                <a:schemeClr val="tx1"/>
              </a:solidFill>
              <a:latin typeface="Raleway" pitchFamily="2" charset="0"/>
            </a:endParaRPr>
          </a:p>
        </p:txBody>
      </p:sp>
    </p:spTree>
    <p:extLst>
      <p:ext uri="{BB962C8B-B14F-4D97-AF65-F5344CB8AC3E}">
        <p14:creationId xmlns:p14="http://schemas.microsoft.com/office/powerpoint/2010/main" val="268816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2"/>
        <p:cNvGrpSpPr/>
        <p:nvPr/>
      </p:nvGrpSpPr>
      <p:grpSpPr>
        <a:xfrm>
          <a:off x="0" y="0"/>
          <a:ext cx="0" cy="0"/>
          <a:chOff x="0" y="0"/>
          <a:chExt cx="0" cy="0"/>
        </a:xfrm>
      </p:grpSpPr>
      <p:pic>
        <p:nvPicPr>
          <p:cNvPr id="53" name="Picture 52">
            <a:extLst>
              <a:ext uri="{FF2B5EF4-FFF2-40B4-BE49-F238E27FC236}">
                <a16:creationId xmlns:a16="http://schemas.microsoft.com/office/drawing/2014/main" id="{90662D44-ABA0-46A9-97AA-D1B479AFE4A9}"/>
              </a:ext>
            </a:extLst>
          </p:cNvPr>
          <p:cNvPicPr>
            <a:picLocks noChangeAspect="1"/>
          </p:cNvPicPr>
          <p:nvPr/>
        </p:nvPicPr>
        <p:blipFill>
          <a:blip r:embed="rId3"/>
          <a:stretch>
            <a:fillRect/>
          </a:stretch>
        </p:blipFill>
        <p:spPr>
          <a:xfrm>
            <a:off x="10236197" y="3293698"/>
            <a:ext cx="6811197" cy="767715"/>
          </a:xfrm>
          <a:prstGeom prst="rect">
            <a:avLst/>
          </a:prstGeom>
          <a:ln>
            <a:noFill/>
          </a:ln>
          <a:effectLst/>
        </p:spPr>
      </p:pic>
      <p:sp>
        <p:nvSpPr>
          <p:cNvPr id="2051" name="Google Shape;2051;p52"/>
          <p:cNvSpPr/>
          <p:nvPr/>
        </p:nvSpPr>
        <p:spPr>
          <a:xfrm rot="5400000">
            <a:off x="4701117" y="5244973"/>
            <a:ext cx="54479" cy="29427"/>
          </a:xfrm>
          <a:custGeom>
            <a:avLst/>
            <a:gdLst/>
            <a:ahLst/>
            <a:cxnLst/>
            <a:rect l="l" t="t" r="r" b="b"/>
            <a:pathLst>
              <a:path w="1494" h="807" extrusionOk="0">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txBox="1">
            <a:spLocks noGrp="1"/>
          </p:cNvSpPr>
          <p:nvPr>
            <p:ph type="title"/>
          </p:nvPr>
        </p:nvSpPr>
        <p:spPr>
          <a:xfrm>
            <a:off x="251560" y="207970"/>
            <a:ext cx="7299900" cy="572700"/>
          </a:xfrm>
          <a:prstGeom prst="rect">
            <a:avLst/>
          </a:prstGeom>
        </p:spPr>
        <p:txBody>
          <a:bodyPr spcFirstLastPara="1" wrap="square" lIns="91425" tIns="91425" rIns="91425" bIns="91425" anchor="t" anchorCtr="0">
            <a:noAutofit/>
          </a:bodyPr>
          <a:lstStyle/>
          <a:p>
            <a:r>
              <a:rPr lang="fr-CA" sz="3200" b="1" dirty="0"/>
              <a:t>Méthodes d’importation des données dans MongoDB</a:t>
            </a:r>
            <a:endParaRPr lang="en-US" sz="3200" b="1" dirty="0"/>
          </a:p>
        </p:txBody>
      </p:sp>
      <p:sp>
        <p:nvSpPr>
          <p:cNvPr id="44" name="TextBox 43">
            <a:extLst>
              <a:ext uri="{FF2B5EF4-FFF2-40B4-BE49-F238E27FC236}">
                <a16:creationId xmlns:a16="http://schemas.microsoft.com/office/drawing/2014/main" id="{A0EE74BD-B0C0-4D9F-8BA7-2D67DF67C095}"/>
              </a:ext>
            </a:extLst>
          </p:cNvPr>
          <p:cNvSpPr txBox="1"/>
          <p:nvPr/>
        </p:nvSpPr>
        <p:spPr>
          <a:xfrm>
            <a:off x="347005" y="1458606"/>
            <a:ext cx="5342327" cy="316369"/>
          </a:xfrm>
          <a:prstGeom prst="rect">
            <a:avLst/>
          </a:prstGeom>
          <a:noFill/>
        </p:spPr>
        <p:txBody>
          <a:bodyPr wrap="square">
            <a:spAutoFit/>
          </a:bodyPr>
          <a:lstStyle/>
          <a:p>
            <a:pPr marR="0" lvl="0">
              <a:lnSpc>
                <a:spcPct val="115000"/>
              </a:lnSpc>
              <a:spcBef>
                <a:spcPts val="800"/>
              </a:spcBef>
              <a:spcAft>
                <a:spcPts val="400"/>
              </a:spcAft>
            </a:pPr>
            <a:r>
              <a:rPr lang="en-US" b="1" kern="100" dirty="0">
                <a:solidFill>
                  <a:schemeClr val="tx1"/>
                </a:solidFill>
                <a:latin typeface="Lato" panose="020F0502020204030203" pitchFamily="34" charset="0"/>
                <a:ea typeface="Lato" panose="020F0502020204030203" pitchFamily="34" charset="0"/>
                <a:cs typeface="Lato" panose="020F0502020204030203" pitchFamily="34" charset="0"/>
              </a:rPr>
              <a:t>3.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Depuis</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MongoDB Compass</a:t>
            </a:r>
          </a:p>
        </p:txBody>
      </p:sp>
      <p:sp>
        <p:nvSpPr>
          <p:cNvPr id="48" name="TextBox 47">
            <a:extLst>
              <a:ext uri="{FF2B5EF4-FFF2-40B4-BE49-F238E27FC236}">
                <a16:creationId xmlns:a16="http://schemas.microsoft.com/office/drawing/2014/main" id="{A8EE4045-793B-49D2-9CDD-344226C50E34}"/>
              </a:ext>
            </a:extLst>
          </p:cNvPr>
          <p:cNvSpPr txBox="1"/>
          <p:nvPr/>
        </p:nvSpPr>
        <p:spPr>
          <a:xfrm>
            <a:off x="597019" y="2375026"/>
            <a:ext cx="2975357" cy="811889"/>
          </a:xfrm>
          <a:prstGeom prst="rect">
            <a:avLst/>
          </a:prstGeom>
          <a:noFill/>
        </p:spPr>
        <p:txBody>
          <a:bodyPr wrap="square">
            <a:spAutoFit/>
          </a:bodyPr>
          <a:lstStyle/>
          <a:p>
            <a:pPr marL="0" marR="0">
              <a:lnSpc>
                <a:spcPct val="115000"/>
              </a:lnSpc>
              <a:spcBef>
                <a:spcPts val="0"/>
              </a:spcBef>
              <a:spcAft>
                <a:spcPts val="800"/>
              </a:spcAft>
            </a:pPr>
            <a:r>
              <a:rPr lang="fr-FR" b="1" dirty="0">
                <a:solidFill>
                  <a:schemeClr val="tx1"/>
                </a:solidFill>
                <a:latin typeface="Lato" panose="020F0502020204030203" pitchFamily="34" charset="0"/>
                <a:ea typeface="Lato" panose="020F0502020204030203" pitchFamily="34" charset="0"/>
                <a:cs typeface="Lato" panose="020F0502020204030203" pitchFamily="34" charset="0"/>
              </a:rPr>
              <a:t>Vous choisissez une collection et appuyez sur ‘’ADD DATA’’ -&gt; ‘’import JSON or CSV file’’</a:t>
            </a:r>
            <a:endParaRPr lang="en-US" sz="11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52" name="Picture 51">
            <a:extLst>
              <a:ext uri="{FF2B5EF4-FFF2-40B4-BE49-F238E27FC236}">
                <a16:creationId xmlns:a16="http://schemas.microsoft.com/office/drawing/2014/main" id="{097FC24F-AC13-4818-B8E8-A5D1FF711EC8}"/>
              </a:ext>
            </a:extLst>
          </p:cNvPr>
          <p:cNvPicPr>
            <a:picLocks noChangeAspect="1"/>
          </p:cNvPicPr>
          <p:nvPr/>
        </p:nvPicPr>
        <p:blipFill>
          <a:blip r:embed="rId4"/>
          <a:stretch>
            <a:fillRect/>
          </a:stretch>
        </p:blipFill>
        <p:spPr>
          <a:xfrm>
            <a:off x="9287932" y="1868481"/>
            <a:ext cx="7825749" cy="793444"/>
          </a:xfrm>
          <a:prstGeom prst="rect">
            <a:avLst/>
          </a:prstGeom>
          <a:ln>
            <a:noFill/>
          </a:ln>
          <a:effectLst/>
        </p:spPr>
      </p:pic>
      <p:pic>
        <p:nvPicPr>
          <p:cNvPr id="15" name="Picture 14">
            <a:extLst>
              <a:ext uri="{FF2B5EF4-FFF2-40B4-BE49-F238E27FC236}">
                <a16:creationId xmlns:a16="http://schemas.microsoft.com/office/drawing/2014/main" id="{53C1D6E9-EDEC-4650-B550-5A9C617F61A8}"/>
              </a:ext>
            </a:extLst>
          </p:cNvPr>
          <p:cNvPicPr/>
          <p:nvPr/>
        </p:nvPicPr>
        <p:blipFill rotWithShape="1">
          <a:blip r:embed="rId5" cstate="print">
            <a:extLst>
              <a:ext uri="{28A0092B-C50C-407E-A947-70E740481C1C}">
                <a14:useLocalDpi xmlns:a14="http://schemas.microsoft.com/office/drawing/2010/main" val="0"/>
              </a:ext>
            </a:extLst>
          </a:blip>
          <a:srcRect l="9866" t="7344" r="9599" b="7554"/>
          <a:stretch/>
        </p:blipFill>
        <p:spPr bwMode="auto">
          <a:xfrm>
            <a:off x="5763220" y="5260445"/>
            <a:ext cx="2650067" cy="346286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E9F7ED0-87D4-45E1-BC2B-78B7025A7E81}"/>
              </a:ext>
            </a:extLst>
          </p:cNvPr>
          <p:cNvPicPr>
            <a:picLocks noChangeAspect="1"/>
          </p:cNvPicPr>
          <p:nvPr/>
        </p:nvPicPr>
        <p:blipFill>
          <a:blip r:embed="rId6"/>
          <a:stretch>
            <a:fillRect/>
          </a:stretch>
        </p:blipFill>
        <p:spPr>
          <a:xfrm>
            <a:off x="-5438619" y="2904851"/>
            <a:ext cx="5222796" cy="56412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8606AAC-8738-4107-9A14-87F3393A6014}"/>
              </a:ext>
            </a:extLst>
          </p:cNvPr>
          <p:cNvPicPr>
            <a:picLocks noChangeAspect="1"/>
          </p:cNvPicPr>
          <p:nvPr/>
        </p:nvPicPr>
        <p:blipFill>
          <a:blip r:embed="rId7"/>
          <a:stretch>
            <a:fillRect/>
          </a:stretch>
        </p:blipFill>
        <p:spPr>
          <a:xfrm>
            <a:off x="3572376" y="1458606"/>
            <a:ext cx="5224619" cy="3038763"/>
          </a:xfrm>
          <a:prstGeom prst="rect">
            <a:avLst/>
          </a:prstGeom>
          <a:ln>
            <a:noFill/>
          </a:ln>
          <a:effectLst>
            <a:outerShdw blurRad="292100" dist="139700" dir="2700000" algn="tl" rotWithShape="0">
              <a:srgbClr val="333333">
                <a:alpha val="65000"/>
              </a:srgbClr>
            </a:outerShdw>
          </a:effectLst>
        </p:spPr>
      </p:pic>
      <p:sp>
        <p:nvSpPr>
          <p:cNvPr id="11" name="Google Shape;194;p28">
            <a:extLst>
              <a:ext uri="{FF2B5EF4-FFF2-40B4-BE49-F238E27FC236}">
                <a16:creationId xmlns:a16="http://schemas.microsoft.com/office/drawing/2014/main" id="{C078316C-E6D8-45F2-ADE0-79DC2C6A9028}"/>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20</a:t>
            </a:r>
            <a:endParaRPr b="1" dirty="0">
              <a:solidFill>
                <a:schemeClr val="tx1"/>
              </a:solidFill>
              <a:latin typeface="Raleway" pitchFamily="2" charset="0"/>
            </a:endParaRPr>
          </a:p>
        </p:txBody>
      </p:sp>
    </p:spTree>
    <p:extLst>
      <p:ext uri="{BB962C8B-B14F-4D97-AF65-F5344CB8AC3E}">
        <p14:creationId xmlns:p14="http://schemas.microsoft.com/office/powerpoint/2010/main" val="814916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2"/>
        <p:cNvGrpSpPr/>
        <p:nvPr/>
      </p:nvGrpSpPr>
      <p:grpSpPr>
        <a:xfrm>
          <a:off x="0" y="0"/>
          <a:ext cx="0" cy="0"/>
          <a:chOff x="0" y="0"/>
          <a:chExt cx="0" cy="0"/>
        </a:xfrm>
      </p:grpSpPr>
      <p:pic>
        <p:nvPicPr>
          <p:cNvPr id="12" name="Picture 11">
            <a:extLst>
              <a:ext uri="{FF2B5EF4-FFF2-40B4-BE49-F238E27FC236}">
                <a16:creationId xmlns:a16="http://schemas.microsoft.com/office/drawing/2014/main" id="{28606AAC-8738-4107-9A14-87F3393A6014}"/>
              </a:ext>
            </a:extLst>
          </p:cNvPr>
          <p:cNvPicPr>
            <a:picLocks noChangeAspect="1"/>
          </p:cNvPicPr>
          <p:nvPr/>
        </p:nvPicPr>
        <p:blipFill>
          <a:blip r:embed="rId3"/>
          <a:stretch>
            <a:fillRect/>
          </a:stretch>
        </p:blipFill>
        <p:spPr>
          <a:xfrm>
            <a:off x="9355110" y="1534806"/>
            <a:ext cx="5224619" cy="3038763"/>
          </a:xfrm>
          <a:prstGeom prst="rect">
            <a:avLst/>
          </a:prstGeom>
          <a:ln>
            <a:noFill/>
          </a:ln>
          <a:effectLst>
            <a:outerShdw blurRad="292100" dist="139700" dir="2700000" algn="tl" rotWithShape="0">
              <a:srgbClr val="333333">
                <a:alpha val="65000"/>
              </a:srgbClr>
            </a:outerShdw>
          </a:effectLst>
        </p:spPr>
      </p:pic>
      <p:sp>
        <p:nvSpPr>
          <p:cNvPr id="2051" name="Google Shape;2051;p52"/>
          <p:cNvSpPr/>
          <p:nvPr/>
        </p:nvSpPr>
        <p:spPr>
          <a:xfrm rot="5400000">
            <a:off x="4701117" y="5244973"/>
            <a:ext cx="54479" cy="29427"/>
          </a:xfrm>
          <a:custGeom>
            <a:avLst/>
            <a:gdLst/>
            <a:ahLst/>
            <a:cxnLst/>
            <a:rect l="l" t="t" r="r" b="b"/>
            <a:pathLst>
              <a:path w="1494" h="807" extrusionOk="0">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txBox="1">
            <a:spLocks noGrp="1"/>
          </p:cNvSpPr>
          <p:nvPr>
            <p:ph type="title"/>
          </p:nvPr>
        </p:nvSpPr>
        <p:spPr>
          <a:xfrm>
            <a:off x="251560" y="207970"/>
            <a:ext cx="7299900" cy="572700"/>
          </a:xfrm>
          <a:prstGeom prst="rect">
            <a:avLst/>
          </a:prstGeom>
        </p:spPr>
        <p:txBody>
          <a:bodyPr spcFirstLastPara="1" wrap="square" lIns="91425" tIns="91425" rIns="91425" bIns="91425" anchor="t" anchorCtr="0">
            <a:noAutofit/>
          </a:bodyPr>
          <a:lstStyle/>
          <a:p>
            <a:r>
              <a:rPr lang="fr-CA" sz="3200" b="1" dirty="0"/>
              <a:t>Méthodes d’importation des données dans MongoDB</a:t>
            </a:r>
            <a:endParaRPr lang="en-US" sz="3200" b="1" dirty="0"/>
          </a:p>
        </p:txBody>
      </p:sp>
      <p:sp>
        <p:nvSpPr>
          <p:cNvPr id="44" name="TextBox 43">
            <a:extLst>
              <a:ext uri="{FF2B5EF4-FFF2-40B4-BE49-F238E27FC236}">
                <a16:creationId xmlns:a16="http://schemas.microsoft.com/office/drawing/2014/main" id="{A0EE74BD-B0C0-4D9F-8BA7-2D67DF67C095}"/>
              </a:ext>
            </a:extLst>
          </p:cNvPr>
          <p:cNvSpPr txBox="1"/>
          <p:nvPr/>
        </p:nvSpPr>
        <p:spPr>
          <a:xfrm>
            <a:off x="347005" y="1458606"/>
            <a:ext cx="5342327" cy="316369"/>
          </a:xfrm>
          <a:prstGeom prst="rect">
            <a:avLst/>
          </a:prstGeom>
          <a:noFill/>
        </p:spPr>
        <p:txBody>
          <a:bodyPr wrap="square">
            <a:spAutoFit/>
          </a:bodyPr>
          <a:lstStyle/>
          <a:p>
            <a:pPr marR="0" lvl="0">
              <a:lnSpc>
                <a:spcPct val="115000"/>
              </a:lnSpc>
              <a:spcBef>
                <a:spcPts val="800"/>
              </a:spcBef>
              <a:spcAft>
                <a:spcPts val="400"/>
              </a:spcAft>
            </a:pPr>
            <a:r>
              <a:rPr lang="fr-CA"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4. Depuis un script (Python, Node.js, etc.)</a:t>
            </a:r>
            <a:endPar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48" name="TextBox 47">
            <a:extLst>
              <a:ext uri="{FF2B5EF4-FFF2-40B4-BE49-F238E27FC236}">
                <a16:creationId xmlns:a16="http://schemas.microsoft.com/office/drawing/2014/main" id="{A8EE4045-793B-49D2-9CDD-344226C50E34}"/>
              </a:ext>
            </a:extLst>
          </p:cNvPr>
          <p:cNvSpPr txBox="1"/>
          <p:nvPr/>
        </p:nvSpPr>
        <p:spPr>
          <a:xfrm>
            <a:off x="742626" y="2170846"/>
            <a:ext cx="4296069" cy="564129"/>
          </a:xfrm>
          <a:prstGeom prst="rect">
            <a:avLst/>
          </a:prstGeom>
          <a:noFill/>
        </p:spPr>
        <p:txBody>
          <a:bodyPr wrap="square">
            <a:spAutoFit/>
          </a:bodyPr>
          <a:lstStyle/>
          <a:p>
            <a:pPr marL="0" marR="0" algn="ctr">
              <a:lnSpc>
                <a:spcPct val="115000"/>
              </a:lnSpc>
              <a:spcBef>
                <a:spcPts val="0"/>
              </a:spcBef>
              <a:spcAft>
                <a:spcPts val="800"/>
              </a:spcAft>
            </a:pPr>
            <a:r>
              <a:rPr lang="fr-FR" b="1" dirty="0">
                <a:solidFill>
                  <a:schemeClr val="tx1"/>
                </a:solidFill>
                <a:latin typeface="Lato" panose="020F0502020204030203" pitchFamily="34" charset="0"/>
                <a:ea typeface="Lato" panose="020F0502020204030203" pitchFamily="34" charset="0"/>
                <a:cs typeface="Lato" panose="020F0502020204030203" pitchFamily="34" charset="0"/>
              </a:rPr>
              <a:t>On peut également importer les données depuis des scripts en utilisant des bibliothèques telles que :</a:t>
            </a:r>
            <a:endParaRPr lang="en-US" sz="11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9" name="Picture 8">
            <a:extLst>
              <a:ext uri="{FF2B5EF4-FFF2-40B4-BE49-F238E27FC236}">
                <a16:creationId xmlns:a16="http://schemas.microsoft.com/office/drawing/2014/main" id="{1A62327E-7BEA-4536-968C-55DEB9F22862}"/>
              </a:ext>
            </a:extLst>
          </p:cNvPr>
          <p:cNvPicPr>
            <a:picLocks noChangeAspect="1"/>
          </p:cNvPicPr>
          <p:nvPr/>
        </p:nvPicPr>
        <p:blipFill>
          <a:blip r:embed="rId4"/>
          <a:stretch>
            <a:fillRect/>
          </a:stretch>
        </p:blipFill>
        <p:spPr>
          <a:xfrm>
            <a:off x="347005" y="2896688"/>
            <a:ext cx="5222796" cy="564129"/>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F8CAE05-B22E-4FAB-A5D5-0B82026D0416}"/>
              </a:ext>
            </a:extLst>
          </p:cNvPr>
          <p:cNvSpPr txBox="1"/>
          <p:nvPr/>
        </p:nvSpPr>
        <p:spPr>
          <a:xfrm>
            <a:off x="6201423" y="1180337"/>
            <a:ext cx="1884244" cy="316369"/>
          </a:xfrm>
          <a:prstGeom prst="rect">
            <a:avLst/>
          </a:prstGeom>
          <a:noFill/>
        </p:spPr>
        <p:txBody>
          <a:bodyPr wrap="square">
            <a:spAutoFit/>
          </a:bodyPr>
          <a:lstStyle/>
          <a:p>
            <a:pPr marR="0" lvl="0">
              <a:lnSpc>
                <a:spcPct val="115000"/>
              </a:lnSpc>
              <a:spcBef>
                <a:spcPts val="0"/>
              </a:spcBef>
              <a:spcAft>
                <a:spcPts val="800"/>
              </a:spcAft>
            </a:pPr>
            <a:r>
              <a:rPr lang="fr-CA" sz="14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Example de code</a:t>
            </a:r>
            <a:endParaRPr lang="en-US" sz="14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007C48CB-998D-4D5D-B424-61BCF6B3AFB5}"/>
              </a:ext>
            </a:extLst>
          </p:cNvPr>
          <p:cNvPicPr/>
          <p:nvPr/>
        </p:nvPicPr>
        <p:blipFill rotWithShape="1">
          <a:blip r:embed="rId5" cstate="print">
            <a:extLst>
              <a:ext uri="{28A0092B-C50C-407E-A947-70E740481C1C}">
                <a14:useLocalDpi xmlns:a14="http://schemas.microsoft.com/office/drawing/2010/main" val="0"/>
              </a:ext>
            </a:extLst>
          </a:blip>
          <a:srcRect l="9866" t="7344" r="9599" b="7554"/>
          <a:stretch/>
        </p:blipFill>
        <p:spPr bwMode="auto">
          <a:xfrm>
            <a:off x="5689332" y="1534806"/>
            <a:ext cx="2650067" cy="3462867"/>
          </a:xfrm>
          <a:prstGeom prst="rect">
            <a:avLst/>
          </a:prstGeom>
          <a:ln>
            <a:noFill/>
          </a:ln>
          <a:effectLst>
            <a:outerShdw blurRad="292100" dist="139700" dir="2700000" algn="tl" rotWithShape="0">
              <a:srgbClr val="333333">
                <a:alpha val="65000"/>
              </a:srgbClr>
            </a:outerShdw>
          </a:effectLst>
        </p:spPr>
      </p:pic>
      <p:sp>
        <p:nvSpPr>
          <p:cNvPr id="11" name="Google Shape;194;p28">
            <a:extLst>
              <a:ext uri="{FF2B5EF4-FFF2-40B4-BE49-F238E27FC236}">
                <a16:creationId xmlns:a16="http://schemas.microsoft.com/office/drawing/2014/main" id="{F11F68DB-5A26-4B13-AB33-FCA16D5DF6B1}"/>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21</a:t>
            </a:r>
            <a:endParaRPr b="1" dirty="0">
              <a:solidFill>
                <a:schemeClr val="tx1"/>
              </a:solidFill>
              <a:latin typeface="Raleway" pitchFamily="2" charset="0"/>
            </a:endParaRPr>
          </a:p>
        </p:txBody>
      </p:sp>
    </p:spTree>
    <p:extLst>
      <p:ext uri="{BB962C8B-B14F-4D97-AF65-F5344CB8AC3E}">
        <p14:creationId xmlns:p14="http://schemas.microsoft.com/office/powerpoint/2010/main" val="1047613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22"/>
        <p:cNvGrpSpPr/>
        <p:nvPr/>
      </p:nvGrpSpPr>
      <p:grpSpPr>
        <a:xfrm>
          <a:off x="0" y="0"/>
          <a:ext cx="0" cy="0"/>
          <a:chOff x="0" y="0"/>
          <a:chExt cx="0" cy="0"/>
        </a:xfrm>
      </p:grpSpPr>
      <p:sp>
        <p:nvSpPr>
          <p:cNvPr id="19" name="Google Shape;3439;p62">
            <a:hlinkClick r:id="" action="ppaction://hlinkshowjump?jump=nextslide"/>
            <a:extLst>
              <a:ext uri="{FF2B5EF4-FFF2-40B4-BE49-F238E27FC236}">
                <a16:creationId xmlns:a16="http://schemas.microsoft.com/office/drawing/2014/main" id="{DE00DB71-6D0A-415B-8AF4-E43AB9B494FA}"/>
              </a:ext>
            </a:extLst>
          </p:cNvPr>
          <p:cNvSpPr/>
          <p:nvPr/>
        </p:nvSpPr>
        <p:spPr>
          <a:xfrm rot="2700000" flipH="1">
            <a:off x="6035574" y="2698462"/>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39;p62">
            <a:hlinkClick r:id="" action="ppaction://hlinkshowjump?jump=nextslide"/>
            <a:extLst>
              <a:ext uri="{FF2B5EF4-FFF2-40B4-BE49-F238E27FC236}">
                <a16:creationId xmlns:a16="http://schemas.microsoft.com/office/drawing/2014/main" id="{8800F49D-B206-4BCA-BCBF-A03BB88078EF}"/>
              </a:ext>
            </a:extLst>
          </p:cNvPr>
          <p:cNvSpPr/>
          <p:nvPr/>
        </p:nvSpPr>
        <p:spPr>
          <a:xfrm rot="18900000">
            <a:off x="-365760" y="2698463"/>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roup 39">
            <a:extLst>
              <a:ext uri="{FF2B5EF4-FFF2-40B4-BE49-F238E27FC236}">
                <a16:creationId xmlns:a16="http://schemas.microsoft.com/office/drawing/2014/main" id="{867D5D12-BF1D-457E-A742-E935F967FFCC}"/>
              </a:ext>
            </a:extLst>
          </p:cNvPr>
          <p:cNvGrpSpPr>
            <a:grpSpLocks noChangeAspect="1"/>
          </p:cNvGrpSpPr>
          <p:nvPr/>
        </p:nvGrpSpPr>
        <p:grpSpPr>
          <a:xfrm>
            <a:off x="3225779" y="2038108"/>
            <a:ext cx="18753045" cy="1554480"/>
            <a:chOff x="-2714436" y="1834165"/>
            <a:chExt cx="15512630" cy="1285875"/>
          </a:xfrm>
        </p:grpSpPr>
        <mc:AlternateContent xmlns:mc="http://schemas.openxmlformats.org/markup-compatibility/2006" xmlns:psez="http://schemas.microsoft.com/office/powerpoint/2016/sectionzoom">
          <mc:Choice Requires="psez">
            <p:graphicFrame>
              <p:nvGraphicFramePr>
                <p:cNvPr id="74" name="Section Zoom 73">
                  <a:extLst>
                    <a:ext uri="{FF2B5EF4-FFF2-40B4-BE49-F238E27FC236}">
                      <a16:creationId xmlns:a16="http://schemas.microsoft.com/office/drawing/2014/main" id="{09036678-FBC3-496D-84B5-219874ED3AF3}"/>
                    </a:ext>
                  </a:extLst>
                </p:cNvPr>
                <p:cNvGraphicFramePr>
                  <a:graphicFrameLocks noChangeAspect="1"/>
                </p:cNvGraphicFramePr>
                <p:nvPr>
                  <p:extLst>
                    <p:ext uri="{D42A27DB-BD31-4B8C-83A1-F6EECF244321}">
                      <p14:modId xmlns:p14="http://schemas.microsoft.com/office/powerpoint/2010/main" val="2764779816"/>
                    </p:ext>
                  </p:extLst>
                </p:nvPr>
              </p:nvGraphicFramePr>
              <p:xfrm>
                <a:off x="-2714436" y="1834165"/>
                <a:ext cx="2286000" cy="1285875"/>
              </p:xfrm>
              <a:graphic>
                <a:graphicData uri="http://schemas.microsoft.com/office/powerpoint/2016/sectionzoom">
                  <psez:sectionZm>
                    <psez:sectionZmObj sectionId="{F1F34502-F553-44D5-8279-DE0F0AF19493}">
                      <psez:zmPr id="{59CA7869-0BD8-43B3-82DA-42E9218E0499}" transitionDur="1000">
                        <p166:blipFill xmlns:p166="http://schemas.microsoft.com/office/powerpoint/2016/6/main">
                          <a:blip r:embed="rId3"/>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4" name="Section Zoom 73">
                  <a:hlinkClick r:id="rId4" action="ppaction://hlinksldjump"/>
                  <a:extLst>
                    <a:ext uri="{FF2B5EF4-FFF2-40B4-BE49-F238E27FC236}">
                      <a16:creationId xmlns:a16="http://schemas.microsoft.com/office/drawing/2014/main" id="{09036678-FBC3-496D-84B5-219874ED3AF3}"/>
                    </a:ext>
                  </a:extLst>
                </p:cNvPr>
                <p:cNvPicPr>
                  <a:picLocks noGrp="1" noRot="1" noChangeAspect="1" noMove="1" noResize="1" noEditPoints="1" noAdjustHandles="1" noChangeArrowheads="1" noChangeShapeType="1"/>
                </p:cNvPicPr>
                <p:nvPr/>
              </p:nvPicPr>
              <p:blipFill>
                <a:blip r:embed="rId5"/>
                <a:stretch>
                  <a:fillRect/>
                </a:stretch>
              </p:blipFill>
              <p:spPr>
                <a:xfrm>
                  <a:off x="3225779"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5" name="Section Zoom 74">
                  <a:extLst>
                    <a:ext uri="{FF2B5EF4-FFF2-40B4-BE49-F238E27FC236}">
                      <a16:creationId xmlns:a16="http://schemas.microsoft.com/office/drawing/2014/main" id="{894A5576-0842-4ED8-BC5D-C9A73D507FB2}"/>
                    </a:ext>
                  </a:extLst>
                </p:cNvPr>
                <p:cNvGraphicFramePr>
                  <a:graphicFrameLocks noChangeAspect="1"/>
                </p:cNvGraphicFramePr>
                <p:nvPr>
                  <p:extLst>
                    <p:ext uri="{D42A27DB-BD31-4B8C-83A1-F6EECF244321}">
                      <p14:modId xmlns:p14="http://schemas.microsoft.com/office/powerpoint/2010/main" val="1167948157"/>
                    </p:ext>
                  </p:extLst>
                </p:nvPr>
              </p:nvGraphicFramePr>
              <p:xfrm>
                <a:off x="-69110" y="1834165"/>
                <a:ext cx="2286000" cy="1285875"/>
              </p:xfrm>
              <a:graphic>
                <a:graphicData uri="http://schemas.microsoft.com/office/powerpoint/2016/sectionzoom">
                  <psez:sectionZm>
                    <psez:sectionZmObj sectionId="{179642EB-4B11-47D0-96FB-C50DBCD71B03}">
                      <psez:zmPr id="{A51199E4-B112-4D8D-88DC-998EFDE7D655}" transitionDur="1000">
                        <p166:blipFill xmlns:p166="http://schemas.microsoft.com/office/powerpoint/2016/6/main">
                          <a:blip r:embed="rId6"/>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5" name="Section Zoom 74">
                  <a:hlinkClick r:id="rId7" action="ppaction://hlinksldjump"/>
                  <a:extLst>
                    <a:ext uri="{FF2B5EF4-FFF2-40B4-BE49-F238E27FC236}">
                      <a16:creationId xmlns:a16="http://schemas.microsoft.com/office/drawing/2014/main" id="{894A5576-0842-4ED8-BC5D-C9A73D507FB2}"/>
                    </a:ext>
                  </a:extLst>
                </p:cNvPr>
                <p:cNvPicPr>
                  <a:picLocks noGrp="1" noRot="1" noChangeAspect="1" noMove="1" noResize="1" noEditPoints="1" noAdjustHandles="1" noChangeArrowheads="1" noChangeShapeType="1"/>
                </p:cNvPicPr>
                <p:nvPr/>
              </p:nvPicPr>
              <p:blipFill>
                <a:blip r:embed="rId8"/>
                <a:stretch>
                  <a:fillRect/>
                </a:stretch>
              </p:blipFill>
              <p:spPr>
                <a:xfrm>
                  <a:off x="6423684"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6" name="Section Zoom 75">
                  <a:extLst>
                    <a:ext uri="{FF2B5EF4-FFF2-40B4-BE49-F238E27FC236}">
                      <a16:creationId xmlns:a16="http://schemas.microsoft.com/office/drawing/2014/main" id="{F63FEBBD-915B-479B-BAC2-DD914E3BBB65}"/>
                    </a:ext>
                  </a:extLst>
                </p:cNvPr>
                <p:cNvGraphicFramePr>
                  <a:graphicFrameLocks noChangeAspect="1"/>
                </p:cNvGraphicFramePr>
                <p:nvPr>
                  <p:extLst>
                    <p:ext uri="{D42A27DB-BD31-4B8C-83A1-F6EECF244321}">
                      <p14:modId xmlns:p14="http://schemas.microsoft.com/office/powerpoint/2010/main" val="3696914788"/>
                    </p:ext>
                  </p:extLst>
                </p:nvPr>
              </p:nvGraphicFramePr>
              <p:xfrm>
                <a:off x="2576216" y="1834165"/>
                <a:ext cx="2286000" cy="1285875"/>
              </p:xfrm>
              <a:graphic>
                <a:graphicData uri="http://schemas.microsoft.com/office/powerpoint/2016/sectionzoom">
                  <psez:sectionZm>
                    <psez:sectionZmObj sectionId="{0858E5C9-7436-474A-9E98-979075E9933D}">
                      <psez:zmPr id="{C78C7E07-68DE-4912-9BE2-A4530633DAB3}" transitionDur="1000">
                        <p166:blipFill xmlns:p166="http://schemas.microsoft.com/office/powerpoint/2016/6/main">
                          <a:blip r:embed="rId9"/>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6" name="Section Zoom 75">
                  <a:hlinkClick r:id="rId10" action="ppaction://hlinksldjump"/>
                  <a:extLst>
                    <a:ext uri="{FF2B5EF4-FFF2-40B4-BE49-F238E27FC236}">
                      <a16:creationId xmlns:a16="http://schemas.microsoft.com/office/drawing/2014/main" id="{F63FEBBD-915B-479B-BAC2-DD914E3BBB65}"/>
                    </a:ext>
                  </a:extLst>
                </p:cNvPr>
                <p:cNvPicPr>
                  <a:picLocks noGrp="1" noRot="1" noChangeAspect="1" noMove="1" noResize="1" noEditPoints="1" noAdjustHandles="1" noChangeArrowheads="1" noChangeShapeType="1"/>
                </p:cNvPicPr>
                <p:nvPr/>
              </p:nvPicPr>
              <p:blipFill>
                <a:blip r:embed="rId11"/>
                <a:stretch>
                  <a:fillRect/>
                </a:stretch>
              </p:blipFill>
              <p:spPr>
                <a:xfrm>
                  <a:off x="9621589"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7" name="Section Zoom 76">
                  <a:extLst>
                    <a:ext uri="{FF2B5EF4-FFF2-40B4-BE49-F238E27FC236}">
                      <a16:creationId xmlns:a16="http://schemas.microsoft.com/office/drawing/2014/main" id="{FDE2500B-5145-4BF3-A342-F7995839DF98}"/>
                    </a:ext>
                  </a:extLst>
                </p:cNvPr>
                <p:cNvGraphicFramePr>
                  <a:graphicFrameLocks noChangeAspect="1"/>
                </p:cNvGraphicFramePr>
                <p:nvPr>
                  <p:extLst>
                    <p:ext uri="{D42A27DB-BD31-4B8C-83A1-F6EECF244321}">
                      <p14:modId xmlns:p14="http://schemas.microsoft.com/office/powerpoint/2010/main" val="3752195082"/>
                    </p:ext>
                  </p:extLst>
                </p:nvPr>
              </p:nvGraphicFramePr>
              <p:xfrm>
                <a:off x="5221542" y="1834165"/>
                <a:ext cx="2286000" cy="1285875"/>
              </p:xfrm>
              <a:graphic>
                <a:graphicData uri="http://schemas.microsoft.com/office/powerpoint/2016/sectionzoom">
                  <psez:sectionZm>
                    <psez:sectionZmObj sectionId="{D2489B13-9730-4D56-AC50-C03539A23C4B}">
                      <psez:zmPr id="{917517B4-FF96-4631-B1B3-2A68E1C49BF3}" transitionDur="1000">
                        <p166:blipFill xmlns:p166="http://schemas.microsoft.com/office/powerpoint/2016/6/main">
                          <a:blip r:embed="rId12"/>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7" name="Section Zoom 76">
                  <a:hlinkClick r:id="rId13" action="ppaction://hlinksldjump"/>
                  <a:extLst>
                    <a:ext uri="{FF2B5EF4-FFF2-40B4-BE49-F238E27FC236}">
                      <a16:creationId xmlns:a16="http://schemas.microsoft.com/office/drawing/2014/main" id="{FDE2500B-5145-4BF3-A342-F7995839DF98}"/>
                    </a:ext>
                  </a:extLst>
                </p:cNvPr>
                <p:cNvPicPr>
                  <a:picLocks noGrp="1" noRot="1" noChangeAspect="1" noMove="1" noResize="1" noEditPoints="1" noAdjustHandles="1" noChangeArrowheads="1" noChangeShapeType="1"/>
                </p:cNvPicPr>
                <p:nvPr/>
              </p:nvPicPr>
              <p:blipFill>
                <a:blip r:embed="rId14"/>
                <a:stretch>
                  <a:fillRect/>
                </a:stretch>
              </p:blipFill>
              <p:spPr>
                <a:xfrm>
                  <a:off x="12819494"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8" name="Section Zoom 77">
                  <a:extLst>
                    <a:ext uri="{FF2B5EF4-FFF2-40B4-BE49-F238E27FC236}">
                      <a16:creationId xmlns:a16="http://schemas.microsoft.com/office/drawing/2014/main" id="{7F888856-9846-4A2D-B191-F94BE97C27CD}"/>
                    </a:ext>
                  </a:extLst>
                </p:cNvPr>
                <p:cNvGraphicFramePr>
                  <a:graphicFrameLocks noChangeAspect="1"/>
                </p:cNvGraphicFramePr>
                <p:nvPr>
                  <p:extLst>
                    <p:ext uri="{D42A27DB-BD31-4B8C-83A1-F6EECF244321}">
                      <p14:modId xmlns:p14="http://schemas.microsoft.com/office/powerpoint/2010/main" val="1652092289"/>
                    </p:ext>
                  </p:extLst>
                </p:nvPr>
              </p:nvGraphicFramePr>
              <p:xfrm>
                <a:off x="7866868" y="1834165"/>
                <a:ext cx="2286000" cy="1285875"/>
              </p:xfrm>
              <a:graphic>
                <a:graphicData uri="http://schemas.microsoft.com/office/powerpoint/2016/sectionzoom">
                  <psez:sectionZm>
                    <psez:sectionZmObj sectionId="{C1A9242E-40FC-49FA-BEB0-B186A1F29D09}">
                      <psez:zmPr id="{87C5E31A-5190-4746-88C6-7DFF98AFC42D}" transitionDur="1000">
                        <p166:blipFill xmlns:p166="http://schemas.microsoft.com/office/powerpoint/2016/6/main">
                          <a:blip r:embed="rId15"/>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8" name="Section Zoom 77">
                  <a:hlinkClick r:id="rId16" action="ppaction://hlinksldjump"/>
                  <a:extLst>
                    <a:ext uri="{FF2B5EF4-FFF2-40B4-BE49-F238E27FC236}">
                      <a16:creationId xmlns:a16="http://schemas.microsoft.com/office/drawing/2014/main" id="{7F888856-9846-4A2D-B191-F94BE97C27CD}"/>
                    </a:ext>
                  </a:extLst>
                </p:cNvPr>
                <p:cNvPicPr>
                  <a:picLocks noGrp="1" noRot="1" noChangeAspect="1" noMove="1" noResize="1" noEditPoints="1" noAdjustHandles="1" noChangeArrowheads="1" noChangeShapeType="1"/>
                </p:cNvPicPr>
                <p:nvPr/>
              </p:nvPicPr>
              <p:blipFill>
                <a:blip r:embed="rId17"/>
                <a:stretch>
                  <a:fillRect/>
                </a:stretch>
              </p:blipFill>
              <p:spPr>
                <a:xfrm>
                  <a:off x="16017399" y="2038108"/>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9" name="Section Zoom 78">
                  <a:extLst>
                    <a:ext uri="{FF2B5EF4-FFF2-40B4-BE49-F238E27FC236}">
                      <a16:creationId xmlns:a16="http://schemas.microsoft.com/office/drawing/2014/main" id="{BEF6D0B0-0969-4EA4-A923-147A0B30B163}"/>
                    </a:ext>
                  </a:extLst>
                </p:cNvPr>
                <p:cNvGraphicFramePr>
                  <a:graphicFrameLocks noChangeAspect="1"/>
                </p:cNvGraphicFramePr>
                <p:nvPr>
                  <p:extLst>
                    <p:ext uri="{D42A27DB-BD31-4B8C-83A1-F6EECF244321}">
                      <p14:modId xmlns:p14="http://schemas.microsoft.com/office/powerpoint/2010/main" val="1315387549"/>
                    </p:ext>
                  </p:extLst>
                </p:nvPr>
              </p:nvGraphicFramePr>
              <p:xfrm>
                <a:off x="10512194" y="1834165"/>
                <a:ext cx="2286000" cy="1285875"/>
              </p:xfrm>
              <a:graphic>
                <a:graphicData uri="http://schemas.microsoft.com/office/powerpoint/2016/sectionzoom">
                  <psez:sectionZm>
                    <psez:sectionZmObj sectionId="{37DE8D6E-D85C-4E59-BB01-9B70574D81B3}">
                      <psez:zmPr id="{FF699B3E-6217-4F88-9A82-8C47AF1D44C7}" transitionDur="1000">
                        <p166:blipFill xmlns:p166="http://schemas.microsoft.com/office/powerpoint/2016/6/main">
                          <a:blip r:embed="rId18"/>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9" name="Section Zoom 78">
                  <a:hlinkClick r:id="rId19" action="ppaction://hlinksldjump"/>
                  <a:extLst>
                    <a:ext uri="{FF2B5EF4-FFF2-40B4-BE49-F238E27FC236}">
                      <a16:creationId xmlns:a16="http://schemas.microsoft.com/office/drawing/2014/main" id="{BEF6D0B0-0969-4EA4-A923-147A0B30B163}"/>
                    </a:ext>
                  </a:extLst>
                </p:cNvPr>
                <p:cNvPicPr>
                  <a:picLocks noGrp="1" noRot="1" noChangeAspect="1" noMove="1" noResize="1" noEditPoints="1" noAdjustHandles="1" noChangeArrowheads="1" noChangeShapeType="1"/>
                </p:cNvPicPr>
                <p:nvPr/>
              </p:nvPicPr>
              <p:blipFill>
                <a:blip r:embed="rId20"/>
                <a:stretch>
                  <a:fillRect/>
                </a:stretch>
              </p:blipFill>
              <p:spPr>
                <a:xfrm>
                  <a:off x="19215304" y="2038108"/>
                  <a:ext cx="2763520" cy="1554480"/>
                </a:xfrm>
                <a:prstGeom prst="rect">
                  <a:avLst/>
                </a:prstGeom>
                <a:ln w="3175">
                  <a:noFill/>
                </a:ln>
                <a:effectLst>
                  <a:reflection blurRad="6350" stA="50000" endA="300" endPos="55500" dist="50800" dir="5400000" sy="-100000" algn="bl" rotWithShape="0"/>
                </a:effectLst>
              </p:spPr>
            </p:pic>
          </mc:Fallback>
        </mc:AlternateContent>
      </p:grpSp>
      <p:grpSp>
        <p:nvGrpSpPr>
          <p:cNvPr id="53" name="Google Shape;1923;p45">
            <a:extLst>
              <a:ext uri="{FF2B5EF4-FFF2-40B4-BE49-F238E27FC236}">
                <a16:creationId xmlns:a16="http://schemas.microsoft.com/office/drawing/2014/main" id="{3F5D830B-4CD6-4602-BE56-78F04B1AB301}"/>
              </a:ext>
            </a:extLst>
          </p:cNvPr>
          <p:cNvGrpSpPr/>
          <p:nvPr/>
        </p:nvGrpSpPr>
        <p:grpSpPr>
          <a:xfrm flipH="1">
            <a:off x="0" y="0"/>
            <a:ext cx="4636245" cy="5256773"/>
            <a:chOff x="3268325" y="3013975"/>
            <a:chExt cx="1443800" cy="1106200"/>
          </a:xfrm>
        </p:grpSpPr>
        <p:sp>
          <p:nvSpPr>
            <p:cNvPr id="54" name="Google Shape;1924;p45">
              <a:extLst>
                <a:ext uri="{FF2B5EF4-FFF2-40B4-BE49-F238E27FC236}">
                  <a16:creationId xmlns:a16="http://schemas.microsoft.com/office/drawing/2014/main" id="{78414058-AA3E-4A06-80EB-C1064B13C5A9}"/>
                </a:ext>
              </a:extLst>
            </p:cNvPr>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5;p45">
              <a:extLst>
                <a:ext uri="{FF2B5EF4-FFF2-40B4-BE49-F238E27FC236}">
                  <a16:creationId xmlns:a16="http://schemas.microsoft.com/office/drawing/2014/main" id="{73C12B8B-3E4E-48CE-AC5B-F26300B41451}"/>
                </a:ext>
              </a:extLst>
            </p:cNvPr>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6;p45">
              <a:extLst>
                <a:ext uri="{FF2B5EF4-FFF2-40B4-BE49-F238E27FC236}">
                  <a16:creationId xmlns:a16="http://schemas.microsoft.com/office/drawing/2014/main" id="{C532FEEB-12D9-4958-BEDC-1A37B88FD8C4}"/>
                </a:ext>
              </a:extLst>
            </p:cNvPr>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7;p45">
              <a:extLst>
                <a:ext uri="{FF2B5EF4-FFF2-40B4-BE49-F238E27FC236}">
                  <a16:creationId xmlns:a16="http://schemas.microsoft.com/office/drawing/2014/main" id="{03E4365B-31BC-433C-ABB9-F8112C35C77E}"/>
                </a:ext>
              </a:extLst>
            </p:cNvPr>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28;p45">
              <a:extLst>
                <a:ext uri="{FF2B5EF4-FFF2-40B4-BE49-F238E27FC236}">
                  <a16:creationId xmlns:a16="http://schemas.microsoft.com/office/drawing/2014/main" id="{BF939EB8-D0B3-48ED-A3CC-6B2C6F7AA1C2}"/>
                </a:ext>
              </a:extLst>
            </p:cNvPr>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29;p45">
              <a:extLst>
                <a:ext uri="{FF2B5EF4-FFF2-40B4-BE49-F238E27FC236}">
                  <a16:creationId xmlns:a16="http://schemas.microsoft.com/office/drawing/2014/main" id="{5CD0B78A-D998-4EE4-915F-05C29F269EF8}"/>
                </a:ext>
              </a:extLst>
            </p:cNvPr>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40"/>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TABLE DE MATIÈRES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2"/>
        <p:cNvGrpSpPr/>
        <p:nvPr/>
      </p:nvGrpSpPr>
      <p:grpSpPr>
        <a:xfrm>
          <a:off x="0" y="0"/>
          <a:ext cx="0" cy="0"/>
          <a:chOff x="0" y="0"/>
          <a:chExt cx="0" cy="0"/>
        </a:xfrm>
      </p:grpSpPr>
      <p:sp>
        <p:nvSpPr>
          <p:cNvPr id="2051" name="Google Shape;2051;p52"/>
          <p:cNvSpPr/>
          <p:nvPr/>
        </p:nvSpPr>
        <p:spPr>
          <a:xfrm rot="5400000">
            <a:off x="4701117" y="5244973"/>
            <a:ext cx="54479" cy="29427"/>
          </a:xfrm>
          <a:custGeom>
            <a:avLst/>
            <a:gdLst/>
            <a:ahLst/>
            <a:cxnLst/>
            <a:rect l="l" t="t" r="r" b="b"/>
            <a:pathLst>
              <a:path w="1494" h="807" extrusionOk="0">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txBox="1">
            <a:spLocks noGrp="1"/>
          </p:cNvSpPr>
          <p:nvPr>
            <p:ph type="title"/>
          </p:nvPr>
        </p:nvSpPr>
        <p:spPr>
          <a:xfrm>
            <a:off x="175359" y="-108399"/>
            <a:ext cx="7299900" cy="1288736"/>
          </a:xfrm>
          <a:prstGeom prst="rect">
            <a:avLst/>
          </a:prstGeom>
        </p:spPr>
        <p:txBody>
          <a:bodyPr spcFirstLastPara="1" wrap="square" lIns="91425" tIns="91425" rIns="91425" bIns="91425" anchor="t" anchorCtr="0">
            <a:noAutofit/>
          </a:bodyPr>
          <a:lstStyle/>
          <a:p>
            <a:pPr marL="0" marR="0">
              <a:lnSpc>
                <a:spcPct val="115000"/>
              </a:lnSpc>
              <a:spcBef>
                <a:spcPts val="1800"/>
              </a:spcBef>
              <a:spcAft>
                <a:spcPts val="400"/>
              </a:spcAft>
            </a:pPr>
            <a:r>
              <a:rPr lang="fr-CA" sz="3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Méthodes d’</a:t>
            </a:r>
            <a:r>
              <a:rPr lang="fr-CA" sz="3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exportaion</a:t>
            </a:r>
            <a:r>
              <a:rPr lang="fr-CA" sz="3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des données dans MongoDB</a:t>
            </a:r>
            <a:endParaRPr lang="en-US" sz="3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0EE74BD-B0C0-4D9F-8BA7-2D67DF67C095}"/>
              </a:ext>
            </a:extLst>
          </p:cNvPr>
          <p:cNvSpPr txBox="1"/>
          <p:nvPr/>
        </p:nvSpPr>
        <p:spPr>
          <a:xfrm>
            <a:off x="347005" y="1458606"/>
            <a:ext cx="5342327" cy="323615"/>
          </a:xfrm>
          <a:prstGeom prst="rect">
            <a:avLst/>
          </a:prstGeom>
          <a:noFill/>
        </p:spPr>
        <p:txBody>
          <a:bodyPr wrap="square">
            <a:spAutoFit/>
          </a:bodyPr>
          <a:lstStyle/>
          <a:p>
            <a:pPr>
              <a:lnSpc>
                <a:spcPct val="115000"/>
              </a:lnSpc>
              <a:spcBef>
                <a:spcPts val="800"/>
              </a:spcBef>
              <a:spcAft>
                <a:spcPts val="400"/>
              </a:spcAft>
            </a:pPr>
            <a:r>
              <a:rPr lang="fr-CA" b="1" kern="100" dirty="0">
                <a:solidFill>
                  <a:schemeClr val="tx1"/>
                </a:solidFill>
                <a:latin typeface="Lato" panose="020F0502020204030203" pitchFamily="34" charset="0"/>
                <a:ea typeface="Lato" panose="020F0502020204030203" pitchFamily="34" charset="0"/>
                <a:cs typeface="Lato" panose="020F0502020204030203" pitchFamily="34" charset="0"/>
              </a:rPr>
              <a:t>1</a:t>
            </a:r>
            <a:r>
              <a:rPr lang="fr-CA"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Avec la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commande</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mongoexport</a:t>
            </a:r>
            <a:endPar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9" name="Picture 8">
            <a:extLst>
              <a:ext uri="{FF2B5EF4-FFF2-40B4-BE49-F238E27FC236}">
                <a16:creationId xmlns:a16="http://schemas.microsoft.com/office/drawing/2014/main" id="{1A62327E-7BEA-4536-968C-55DEB9F22862}"/>
              </a:ext>
            </a:extLst>
          </p:cNvPr>
          <p:cNvPicPr>
            <a:picLocks noChangeAspect="1"/>
          </p:cNvPicPr>
          <p:nvPr/>
        </p:nvPicPr>
        <p:blipFill>
          <a:blip r:embed="rId3"/>
          <a:stretch>
            <a:fillRect/>
          </a:stretch>
        </p:blipFill>
        <p:spPr>
          <a:xfrm>
            <a:off x="-5292970" y="2772122"/>
            <a:ext cx="5222796" cy="56412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07C48CB-998D-4D5D-B424-61BCF6B3AFB5}"/>
              </a:ext>
            </a:extLst>
          </p:cNvPr>
          <p:cNvPicPr/>
          <p:nvPr/>
        </p:nvPicPr>
        <p:blipFill rotWithShape="1">
          <a:blip r:embed="rId4" cstate="print">
            <a:extLst>
              <a:ext uri="{28A0092B-C50C-407E-A947-70E740481C1C}">
                <a14:useLocalDpi xmlns:a14="http://schemas.microsoft.com/office/drawing/2010/main" val="0"/>
              </a:ext>
            </a:extLst>
          </a:blip>
          <a:srcRect l="9866" t="7344" r="9599" b="7554"/>
          <a:stretch/>
        </p:blipFill>
        <p:spPr bwMode="auto">
          <a:xfrm>
            <a:off x="5689332" y="5259686"/>
            <a:ext cx="2650067" cy="346286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0651A9B-AFA2-41A3-A5A3-EFF63273C003}"/>
              </a:ext>
            </a:extLst>
          </p:cNvPr>
          <p:cNvPicPr>
            <a:picLocks noChangeAspect="1"/>
          </p:cNvPicPr>
          <p:nvPr/>
        </p:nvPicPr>
        <p:blipFill>
          <a:blip r:embed="rId5"/>
          <a:stretch>
            <a:fillRect/>
          </a:stretch>
        </p:blipFill>
        <p:spPr>
          <a:xfrm>
            <a:off x="1033318" y="2209540"/>
            <a:ext cx="7077364" cy="71151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FEA6E85-BE26-4698-868E-02F3461264A5}"/>
              </a:ext>
            </a:extLst>
          </p:cNvPr>
          <p:cNvPicPr>
            <a:picLocks noChangeAspect="1"/>
          </p:cNvPicPr>
          <p:nvPr/>
        </p:nvPicPr>
        <p:blipFill>
          <a:blip r:embed="rId6"/>
          <a:stretch>
            <a:fillRect/>
          </a:stretch>
        </p:blipFill>
        <p:spPr>
          <a:xfrm>
            <a:off x="1033313" y="3518966"/>
            <a:ext cx="7077369" cy="527022"/>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70F3B4E6-D50E-450D-9249-D5DFAD1C0182}"/>
              </a:ext>
            </a:extLst>
          </p:cNvPr>
          <p:cNvSpPr txBox="1"/>
          <p:nvPr/>
        </p:nvSpPr>
        <p:spPr>
          <a:xfrm>
            <a:off x="2972651" y="1847588"/>
            <a:ext cx="3198697" cy="284373"/>
          </a:xfrm>
          <a:prstGeom prst="rect">
            <a:avLst/>
          </a:prstGeom>
          <a:noFill/>
        </p:spPr>
        <p:txBody>
          <a:bodyPr wrap="square">
            <a:spAutoFit/>
          </a:bodyPr>
          <a:lstStyle/>
          <a:p>
            <a:pPr marR="0" lvl="0" algn="ctr">
              <a:lnSpc>
                <a:spcPct val="115000"/>
              </a:lnSpc>
              <a:spcBef>
                <a:spcPts val="0"/>
              </a:spcBef>
              <a:spcAft>
                <a:spcPts val="800"/>
              </a:spcAft>
            </a:pPr>
            <a:r>
              <a:rPr lang="en-US" sz="12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Exporter au format JSON</a:t>
            </a:r>
          </a:p>
        </p:txBody>
      </p:sp>
      <p:sp>
        <p:nvSpPr>
          <p:cNvPr id="16" name="TextBox 15">
            <a:extLst>
              <a:ext uri="{FF2B5EF4-FFF2-40B4-BE49-F238E27FC236}">
                <a16:creationId xmlns:a16="http://schemas.microsoft.com/office/drawing/2014/main" id="{925197B7-62B2-4A3E-8BF7-D6C236BD0F8A}"/>
              </a:ext>
            </a:extLst>
          </p:cNvPr>
          <p:cNvSpPr txBox="1"/>
          <p:nvPr/>
        </p:nvSpPr>
        <p:spPr>
          <a:xfrm>
            <a:off x="3078131" y="3170015"/>
            <a:ext cx="2987737" cy="284373"/>
          </a:xfrm>
          <a:prstGeom prst="rect">
            <a:avLst/>
          </a:prstGeom>
          <a:noFill/>
        </p:spPr>
        <p:txBody>
          <a:bodyPr wrap="square">
            <a:spAutoFit/>
          </a:bodyPr>
          <a:lstStyle/>
          <a:p>
            <a:pPr marR="0" lvl="0" algn="ctr">
              <a:lnSpc>
                <a:spcPct val="115000"/>
              </a:lnSpc>
              <a:spcBef>
                <a:spcPts val="0"/>
              </a:spcBef>
              <a:spcAft>
                <a:spcPts val="800"/>
              </a:spcAft>
            </a:pPr>
            <a:r>
              <a:rPr lang="en-US" sz="12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Exporter au format CSV</a:t>
            </a:r>
          </a:p>
        </p:txBody>
      </p:sp>
      <p:pic>
        <p:nvPicPr>
          <p:cNvPr id="17" name="Picture 16">
            <a:extLst>
              <a:ext uri="{FF2B5EF4-FFF2-40B4-BE49-F238E27FC236}">
                <a16:creationId xmlns:a16="http://schemas.microsoft.com/office/drawing/2014/main" id="{CB129A33-D600-4698-BA7A-151A968958CE}"/>
              </a:ext>
            </a:extLst>
          </p:cNvPr>
          <p:cNvPicPr>
            <a:picLocks noChangeAspect="1"/>
          </p:cNvPicPr>
          <p:nvPr/>
        </p:nvPicPr>
        <p:blipFill>
          <a:blip r:embed="rId7"/>
          <a:stretch>
            <a:fillRect/>
          </a:stretch>
        </p:blipFill>
        <p:spPr>
          <a:xfrm>
            <a:off x="778933" y="5295589"/>
            <a:ext cx="3864905" cy="225865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E07AA09F-9742-4480-80D3-989B9A9AE472}"/>
              </a:ext>
            </a:extLst>
          </p:cNvPr>
          <p:cNvPicPr>
            <a:picLocks noChangeAspect="1"/>
          </p:cNvPicPr>
          <p:nvPr/>
        </p:nvPicPr>
        <p:blipFill>
          <a:blip r:embed="rId8"/>
          <a:stretch>
            <a:fillRect/>
          </a:stretch>
        </p:blipFill>
        <p:spPr>
          <a:xfrm>
            <a:off x="4978528" y="5293937"/>
            <a:ext cx="3864905" cy="2260309"/>
          </a:xfrm>
          <a:prstGeom prst="rect">
            <a:avLst/>
          </a:prstGeom>
          <a:ln>
            <a:noFill/>
          </a:ln>
          <a:effectLst>
            <a:outerShdw blurRad="292100" dist="139700" dir="2700000" algn="tl" rotWithShape="0">
              <a:srgbClr val="333333">
                <a:alpha val="65000"/>
              </a:srgbClr>
            </a:outerShdw>
          </a:effectLst>
        </p:spPr>
      </p:pic>
      <p:sp>
        <p:nvSpPr>
          <p:cNvPr id="13" name="Google Shape;194;p28">
            <a:extLst>
              <a:ext uri="{FF2B5EF4-FFF2-40B4-BE49-F238E27FC236}">
                <a16:creationId xmlns:a16="http://schemas.microsoft.com/office/drawing/2014/main" id="{E43473AB-BFCD-40B2-825F-4AB6426D4FE9}"/>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22</a:t>
            </a:r>
            <a:endParaRPr b="1" dirty="0">
              <a:solidFill>
                <a:schemeClr val="tx1"/>
              </a:solidFill>
              <a:latin typeface="Raleway" pitchFamily="2" charset="0"/>
            </a:endParaRPr>
          </a:p>
        </p:txBody>
      </p:sp>
    </p:spTree>
    <p:extLst>
      <p:ext uri="{BB962C8B-B14F-4D97-AF65-F5344CB8AC3E}">
        <p14:creationId xmlns:p14="http://schemas.microsoft.com/office/powerpoint/2010/main" val="397994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2"/>
        <p:cNvGrpSpPr/>
        <p:nvPr/>
      </p:nvGrpSpPr>
      <p:grpSpPr>
        <a:xfrm>
          <a:off x="0" y="0"/>
          <a:ext cx="0" cy="0"/>
          <a:chOff x="0" y="0"/>
          <a:chExt cx="0" cy="0"/>
        </a:xfrm>
      </p:grpSpPr>
      <p:sp>
        <p:nvSpPr>
          <p:cNvPr id="2051" name="Google Shape;2051;p52"/>
          <p:cNvSpPr/>
          <p:nvPr/>
        </p:nvSpPr>
        <p:spPr>
          <a:xfrm rot="5400000">
            <a:off x="4701117" y="5244973"/>
            <a:ext cx="54479" cy="29427"/>
          </a:xfrm>
          <a:custGeom>
            <a:avLst/>
            <a:gdLst/>
            <a:ahLst/>
            <a:cxnLst/>
            <a:rect l="l" t="t" r="r" b="b"/>
            <a:pathLst>
              <a:path w="1494" h="807" extrusionOk="0">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txBox="1">
            <a:spLocks noGrp="1"/>
          </p:cNvSpPr>
          <p:nvPr>
            <p:ph type="title"/>
          </p:nvPr>
        </p:nvSpPr>
        <p:spPr>
          <a:xfrm>
            <a:off x="175359" y="-108399"/>
            <a:ext cx="7299900" cy="1288736"/>
          </a:xfrm>
          <a:prstGeom prst="rect">
            <a:avLst/>
          </a:prstGeom>
        </p:spPr>
        <p:txBody>
          <a:bodyPr spcFirstLastPara="1" wrap="square" lIns="91425" tIns="91425" rIns="91425" bIns="91425" anchor="t" anchorCtr="0">
            <a:noAutofit/>
          </a:bodyPr>
          <a:lstStyle/>
          <a:p>
            <a:pPr marL="0" marR="0">
              <a:lnSpc>
                <a:spcPct val="115000"/>
              </a:lnSpc>
              <a:spcBef>
                <a:spcPts val="1800"/>
              </a:spcBef>
              <a:spcAft>
                <a:spcPts val="400"/>
              </a:spcAft>
            </a:pPr>
            <a:r>
              <a:rPr lang="fr-CA" sz="3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Méthodes d’</a:t>
            </a:r>
            <a:r>
              <a:rPr lang="fr-CA" sz="3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exportaion</a:t>
            </a:r>
            <a:r>
              <a:rPr lang="fr-CA" sz="3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des données dans MongoDB</a:t>
            </a:r>
            <a:endParaRPr lang="en-US" sz="3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0EE74BD-B0C0-4D9F-8BA7-2D67DF67C095}"/>
              </a:ext>
            </a:extLst>
          </p:cNvPr>
          <p:cNvSpPr txBox="1"/>
          <p:nvPr/>
        </p:nvSpPr>
        <p:spPr>
          <a:xfrm>
            <a:off x="347005" y="1458606"/>
            <a:ext cx="5342327" cy="323615"/>
          </a:xfrm>
          <a:prstGeom prst="rect">
            <a:avLst/>
          </a:prstGeom>
          <a:noFill/>
        </p:spPr>
        <p:txBody>
          <a:bodyPr wrap="square">
            <a:spAutoFit/>
          </a:bodyPr>
          <a:lstStyle/>
          <a:p>
            <a:pPr>
              <a:lnSpc>
                <a:spcPct val="115000"/>
              </a:lnSpc>
              <a:spcBef>
                <a:spcPts val="800"/>
              </a:spcBef>
              <a:spcAft>
                <a:spcPts val="400"/>
              </a:spcAft>
            </a:pPr>
            <a:r>
              <a:rPr lang="fr-CA"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2. Depuis MongoDB Compass (interface graphique)</a:t>
            </a:r>
            <a:endPar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11" name="Picture 10">
            <a:extLst>
              <a:ext uri="{FF2B5EF4-FFF2-40B4-BE49-F238E27FC236}">
                <a16:creationId xmlns:a16="http://schemas.microsoft.com/office/drawing/2014/main" id="{A0651A9B-AFA2-41A3-A5A3-EFF63273C003}"/>
              </a:ext>
            </a:extLst>
          </p:cNvPr>
          <p:cNvPicPr>
            <a:picLocks noChangeAspect="1"/>
          </p:cNvPicPr>
          <p:nvPr/>
        </p:nvPicPr>
        <p:blipFill>
          <a:blip r:embed="rId3"/>
          <a:stretch>
            <a:fillRect/>
          </a:stretch>
        </p:blipFill>
        <p:spPr>
          <a:xfrm>
            <a:off x="-7272482" y="2131961"/>
            <a:ext cx="7077364" cy="71151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FEA6E85-BE26-4698-868E-02F3461264A5}"/>
              </a:ext>
            </a:extLst>
          </p:cNvPr>
          <p:cNvPicPr>
            <a:picLocks noChangeAspect="1"/>
          </p:cNvPicPr>
          <p:nvPr/>
        </p:nvPicPr>
        <p:blipFill>
          <a:blip r:embed="rId4"/>
          <a:stretch>
            <a:fillRect/>
          </a:stretch>
        </p:blipFill>
        <p:spPr>
          <a:xfrm>
            <a:off x="-7272487" y="3441387"/>
            <a:ext cx="7077369" cy="52702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97744DD-7597-40A6-B826-D9A54038F6BC}"/>
              </a:ext>
            </a:extLst>
          </p:cNvPr>
          <p:cNvPicPr>
            <a:picLocks noChangeAspect="1"/>
          </p:cNvPicPr>
          <p:nvPr/>
        </p:nvPicPr>
        <p:blipFill>
          <a:blip r:embed="rId5"/>
          <a:stretch>
            <a:fillRect/>
          </a:stretch>
        </p:blipFill>
        <p:spPr>
          <a:xfrm>
            <a:off x="707095" y="1960021"/>
            <a:ext cx="3864905" cy="225865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CEB99A82-39F0-47E0-AA8A-F5A287C9FB87}"/>
              </a:ext>
            </a:extLst>
          </p:cNvPr>
          <p:cNvPicPr>
            <a:picLocks noChangeAspect="1"/>
          </p:cNvPicPr>
          <p:nvPr/>
        </p:nvPicPr>
        <p:blipFill>
          <a:blip r:embed="rId6"/>
          <a:stretch>
            <a:fillRect/>
          </a:stretch>
        </p:blipFill>
        <p:spPr>
          <a:xfrm>
            <a:off x="4906690" y="1958369"/>
            <a:ext cx="3864905" cy="2260309"/>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5E499E51-BCFD-42FA-A2D7-5571AD32B49C}"/>
              </a:ext>
            </a:extLst>
          </p:cNvPr>
          <p:cNvPicPr>
            <a:picLocks noChangeAspect="1"/>
          </p:cNvPicPr>
          <p:nvPr/>
        </p:nvPicPr>
        <p:blipFill rotWithShape="1">
          <a:blip r:embed="rId7">
            <a:extLst>
              <a:ext uri="{28A0092B-C50C-407E-A947-70E740481C1C}">
                <a14:useLocalDpi xmlns:a14="http://schemas.microsoft.com/office/drawing/2010/main" val="0"/>
              </a:ext>
            </a:extLst>
          </a:blip>
          <a:srcRect l="10115" t="10466" r="10877" b="11491"/>
          <a:stretch/>
        </p:blipFill>
        <p:spPr bwMode="auto">
          <a:xfrm>
            <a:off x="9326880" y="1533233"/>
            <a:ext cx="3493383" cy="3291840"/>
          </a:xfrm>
          <a:prstGeom prst="rect">
            <a:avLst/>
          </a:prstGeom>
          <a:noFill/>
          <a:ln>
            <a:noFill/>
          </a:ln>
        </p:spPr>
      </p:pic>
      <p:sp>
        <p:nvSpPr>
          <p:cNvPr id="10" name="Google Shape;194;p28">
            <a:extLst>
              <a:ext uri="{FF2B5EF4-FFF2-40B4-BE49-F238E27FC236}">
                <a16:creationId xmlns:a16="http://schemas.microsoft.com/office/drawing/2014/main" id="{48DDED30-0A46-41F0-8B98-A74B6E766C35}"/>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23</a:t>
            </a:r>
            <a:endParaRPr b="1" dirty="0">
              <a:solidFill>
                <a:schemeClr val="tx1"/>
              </a:solidFill>
              <a:latin typeface="Raleway" pitchFamily="2" charset="0"/>
            </a:endParaRPr>
          </a:p>
        </p:txBody>
      </p:sp>
    </p:spTree>
    <p:extLst>
      <p:ext uri="{BB962C8B-B14F-4D97-AF65-F5344CB8AC3E}">
        <p14:creationId xmlns:p14="http://schemas.microsoft.com/office/powerpoint/2010/main" val="204645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2"/>
        <p:cNvGrpSpPr/>
        <p:nvPr/>
      </p:nvGrpSpPr>
      <p:grpSpPr>
        <a:xfrm>
          <a:off x="0" y="0"/>
          <a:ext cx="0" cy="0"/>
          <a:chOff x="0" y="0"/>
          <a:chExt cx="0" cy="0"/>
        </a:xfrm>
      </p:grpSpPr>
      <p:sp>
        <p:nvSpPr>
          <p:cNvPr id="2051" name="Google Shape;2051;p52"/>
          <p:cNvSpPr/>
          <p:nvPr/>
        </p:nvSpPr>
        <p:spPr>
          <a:xfrm rot="5400000">
            <a:off x="4701117" y="5244973"/>
            <a:ext cx="54479" cy="29427"/>
          </a:xfrm>
          <a:custGeom>
            <a:avLst/>
            <a:gdLst/>
            <a:ahLst/>
            <a:cxnLst/>
            <a:rect l="l" t="t" r="r" b="b"/>
            <a:pathLst>
              <a:path w="1494" h="807" extrusionOk="0">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txBox="1">
            <a:spLocks noGrp="1"/>
          </p:cNvSpPr>
          <p:nvPr>
            <p:ph type="title"/>
          </p:nvPr>
        </p:nvSpPr>
        <p:spPr>
          <a:xfrm>
            <a:off x="175359" y="-108399"/>
            <a:ext cx="7299900" cy="1288736"/>
          </a:xfrm>
          <a:prstGeom prst="rect">
            <a:avLst/>
          </a:prstGeom>
        </p:spPr>
        <p:txBody>
          <a:bodyPr spcFirstLastPara="1" wrap="square" lIns="91425" tIns="91425" rIns="91425" bIns="91425" anchor="t" anchorCtr="0">
            <a:noAutofit/>
          </a:bodyPr>
          <a:lstStyle/>
          <a:p>
            <a:pPr marL="0" marR="0">
              <a:lnSpc>
                <a:spcPct val="115000"/>
              </a:lnSpc>
              <a:spcBef>
                <a:spcPts val="1800"/>
              </a:spcBef>
              <a:spcAft>
                <a:spcPts val="400"/>
              </a:spcAft>
            </a:pPr>
            <a:r>
              <a:rPr lang="fr-CA" sz="3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Méthodes d’</a:t>
            </a:r>
            <a:r>
              <a:rPr lang="fr-CA" sz="3200" b="1" kern="100"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exportaion</a:t>
            </a:r>
            <a:r>
              <a:rPr lang="fr-CA" sz="3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des données dans MongoDB</a:t>
            </a:r>
            <a:endParaRPr lang="en-US" sz="3200" b="1" kern="1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0EE74BD-B0C0-4D9F-8BA7-2D67DF67C095}"/>
              </a:ext>
            </a:extLst>
          </p:cNvPr>
          <p:cNvSpPr txBox="1"/>
          <p:nvPr/>
        </p:nvSpPr>
        <p:spPr>
          <a:xfrm>
            <a:off x="347005" y="1458606"/>
            <a:ext cx="5342327" cy="323615"/>
          </a:xfrm>
          <a:prstGeom prst="rect">
            <a:avLst/>
          </a:prstGeom>
          <a:noFill/>
        </p:spPr>
        <p:txBody>
          <a:bodyPr wrap="square">
            <a:spAutoFit/>
          </a:bodyPr>
          <a:lstStyle/>
          <a:p>
            <a:pPr>
              <a:lnSpc>
                <a:spcPct val="115000"/>
              </a:lnSpc>
              <a:spcBef>
                <a:spcPts val="800"/>
              </a:spcBef>
              <a:spcAft>
                <a:spcPts val="400"/>
              </a:spcAft>
            </a:pPr>
            <a:r>
              <a:rPr lang="fr-CA" b="1" kern="100" dirty="0">
                <a:solidFill>
                  <a:schemeClr val="tx1"/>
                </a:solidFill>
                <a:latin typeface="Lato" panose="020F0502020204030203" pitchFamily="34" charset="0"/>
                <a:ea typeface="Lato" panose="020F0502020204030203" pitchFamily="34" charset="0"/>
                <a:cs typeface="Lato" panose="020F0502020204030203" pitchFamily="34" charset="0"/>
              </a:rPr>
              <a:t>3</a:t>
            </a:r>
            <a:r>
              <a:rPr lang="fr-CA"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Via un script Python (optionnel)</a:t>
            </a:r>
            <a:endPar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17" name="Picture 16">
            <a:extLst>
              <a:ext uri="{FF2B5EF4-FFF2-40B4-BE49-F238E27FC236}">
                <a16:creationId xmlns:a16="http://schemas.microsoft.com/office/drawing/2014/main" id="{397744DD-7597-40A6-B826-D9A54038F6BC}"/>
              </a:ext>
            </a:extLst>
          </p:cNvPr>
          <p:cNvPicPr>
            <a:picLocks noChangeAspect="1"/>
          </p:cNvPicPr>
          <p:nvPr/>
        </p:nvPicPr>
        <p:blipFill>
          <a:blip r:embed="rId3"/>
          <a:stretch>
            <a:fillRect/>
          </a:stretch>
        </p:blipFill>
        <p:spPr>
          <a:xfrm>
            <a:off x="707095" y="5288578"/>
            <a:ext cx="3864905" cy="225865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CEB99A82-39F0-47E0-AA8A-F5A287C9FB87}"/>
              </a:ext>
            </a:extLst>
          </p:cNvPr>
          <p:cNvPicPr>
            <a:picLocks noChangeAspect="1"/>
          </p:cNvPicPr>
          <p:nvPr/>
        </p:nvPicPr>
        <p:blipFill>
          <a:blip r:embed="rId4"/>
          <a:stretch>
            <a:fillRect/>
          </a:stretch>
        </p:blipFill>
        <p:spPr>
          <a:xfrm>
            <a:off x="4906690" y="5286926"/>
            <a:ext cx="3864905" cy="226030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9365444-6D8B-4B69-AB1C-C3AD78FAAAB6}"/>
              </a:ext>
            </a:extLst>
          </p:cNvPr>
          <p:cNvPicPr>
            <a:picLocks noChangeAspect="1"/>
          </p:cNvPicPr>
          <p:nvPr/>
        </p:nvPicPr>
        <p:blipFill rotWithShape="1">
          <a:blip r:embed="rId5">
            <a:extLst>
              <a:ext uri="{28A0092B-C50C-407E-A947-70E740481C1C}">
                <a14:useLocalDpi xmlns:a14="http://schemas.microsoft.com/office/drawing/2010/main" val="0"/>
              </a:ext>
            </a:extLst>
          </a:blip>
          <a:srcRect l="10115" t="10466" r="10877" b="11491"/>
          <a:stretch/>
        </p:blipFill>
        <p:spPr bwMode="auto">
          <a:xfrm>
            <a:off x="4179596" y="1533233"/>
            <a:ext cx="3493383" cy="3291840"/>
          </a:xfrm>
          <a:prstGeom prst="rect">
            <a:avLst/>
          </a:prstGeom>
          <a:noFill/>
          <a:ln>
            <a:noFill/>
          </a:ln>
        </p:spPr>
      </p:pic>
      <p:sp>
        <p:nvSpPr>
          <p:cNvPr id="8" name="Google Shape;194;p28">
            <a:extLst>
              <a:ext uri="{FF2B5EF4-FFF2-40B4-BE49-F238E27FC236}">
                <a16:creationId xmlns:a16="http://schemas.microsoft.com/office/drawing/2014/main" id="{A49C3A63-8764-408A-BE84-EEB51F8388E7}"/>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24</a:t>
            </a:r>
            <a:endParaRPr b="1" dirty="0">
              <a:solidFill>
                <a:schemeClr val="tx1"/>
              </a:solidFill>
              <a:latin typeface="Raleway" pitchFamily="2" charset="0"/>
            </a:endParaRPr>
          </a:p>
        </p:txBody>
      </p:sp>
    </p:spTree>
    <p:extLst>
      <p:ext uri="{BB962C8B-B14F-4D97-AF65-F5344CB8AC3E}">
        <p14:creationId xmlns:p14="http://schemas.microsoft.com/office/powerpoint/2010/main" val="1915032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1"/>
        <p:cNvGrpSpPr/>
        <p:nvPr/>
      </p:nvGrpSpPr>
      <p:grpSpPr>
        <a:xfrm>
          <a:off x="0" y="0"/>
          <a:ext cx="0" cy="0"/>
          <a:chOff x="0" y="0"/>
          <a:chExt cx="0" cy="0"/>
        </a:xfrm>
      </p:grpSpPr>
      <p:sp>
        <p:nvSpPr>
          <p:cNvPr id="1854" name="Google Shape;1854;p41"/>
          <p:cNvSpPr txBox="1">
            <a:spLocks noGrp="1"/>
          </p:cNvSpPr>
          <p:nvPr>
            <p:ph type="ctrTitle"/>
          </p:nvPr>
        </p:nvSpPr>
        <p:spPr>
          <a:xfrm flipH="1">
            <a:off x="1771378" y="2571750"/>
            <a:ext cx="5870752" cy="95036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fr-FR" sz="3200" b="1" dirty="0">
                <a:effectLst/>
                <a:latin typeface="Montserrat Black" panose="00000A00000000000000" pitchFamily="2" charset="0"/>
                <a:ea typeface="Calibri" panose="020F0502020204030204" pitchFamily="34" charset="0"/>
                <a:cs typeface="Times New Roman" panose="02020603050405020304" pitchFamily="18" charset="0"/>
              </a:rPr>
              <a:t>Supervision et monitoring de MongoDB</a:t>
            </a:r>
            <a:endParaRPr lang="en-US" sz="6600" dirty="0">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5A818664-CF74-4407-8050-29EA3D6089FD}"/>
              </a:ext>
            </a:extLst>
          </p:cNvPr>
          <p:cNvGrpSpPr/>
          <p:nvPr/>
        </p:nvGrpSpPr>
        <p:grpSpPr>
          <a:xfrm>
            <a:off x="3656213" y="936703"/>
            <a:ext cx="1831573" cy="1554480"/>
            <a:chOff x="3831019" y="613974"/>
            <a:chExt cx="1831573" cy="1554480"/>
          </a:xfrm>
        </p:grpSpPr>
        <p:sp>
          <p:nvSpPr>
            <p:cNvPr id="6" name="Google Shape;1834;p40">
              <a:extLst>
                <a:ext uri="{FF2B5EF4-FFF2-40B4-BE49-F238E27FC236}">
                  <a16:creationId xmlns:a16="http://schemas.microsoft.com/office/drawing/2014/main" id="{5123D63E-9364-457B-A92E-65C731149CC1}"/>
                </a:ext>
              </a:extLst>
            </p:cNvPr>
            <p:cNvSpPr/>
            <p:nvPr/>
          </p:nvSpPr>
          <p:spPr>
            <a:xfrm>
              <a:off x="3946756" y="613974"/>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35;p40">
              <a:extLst>
                <a:ext uri="{FF2B5EF4-FFF2-40B4-BE49-F238E27FC236}">
                  <a16:creationId xmlns:a16="http://schemas.microsoft.com/office/drawing/2014/main" id="{5A37CD5E-0CD4-40AC-B40C-2F2B43933387}"/>
                </a:ext>
              </a:extLst>
            </p:cNvPr>
            <p:cNvSpPr/>
            <p:nvPr/>
          </p:nvSpPr>
          <p:spPr>
            <a:xfrm>
              <a:off x="3831019" y="625953"/>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1"/>
          <p:cNvSpPr txBox="1">
            <a:spLocks noGrp="1"/>
          </p:cNvSpPr>
          <p:nvPr>
            <p:ph type="title" idx="2"/>
          </p:nvPr>
        </p:nvSpPr>
        <p:spPr>
          <a:xfrm>
            <a:off x="4077154" y="1484322"/>
            <a:ext cx="985734" cy="6672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1" name="Group 40">
            <a:extLst>
              <a:ext uri="{FF2B5EF4-FFF2-40B4-BE49-F238E27FC236}">
                <a16:creationId xmlns:a16="http://schemas.microsoft.com/office/drawing/2014/main" id="{FF47E228-2436-49B4-93F9-29C0931733CA}"/>
              </a:ext>
            </a:extLst>
          </p:cNvPr>
          <p:cNvGrpSpPr/>
          <p:nvPr/>
        </p:nvGrpSpPr>
        <p:grpSpPr>
          <a:xfrm>
            <a:off x="1501870" y="5677030"/>
            <a:ext cx="6616086" cy="1068310"/>
            <a:chOff x="1266761" y="1384430"/>
            <a:chExt cx="6616086" cy="1068310"/>
          </a:xfrm>
        </p:grpSpPr>
        <p:grpSp>
          <p:nvGrpSpPr>
            <p:cNvPr id="42" name="Group 41">
              <a:extLst>
                <a:ext uri="{FF2B5EF4-FFF2-40B4-BE49-F238E27FC236}">
                  <a16:creationId xmlns:a16="http://schemas.microsoft.com/office/drawing/2014/main" id="{ED7E991B-C494-463E-87CA-917954859085}"/>
                </a:ext>
              </a:extLst>
            </p:cNvPr>
            <p:cNvGrpSpPr/>
            <p:nvPr/>
          </p:nvGrpSpPr>
          <p:grpSpPr>
            <a:xfrm>
              <a:off x="6762486" y="1384430"/>
              <a:ext cx="1120361" cy="938680"/>
              <a:chOff x="6762486" y="1384430"/>
              <a:chExt cx="1120361" cy="938680"/>
            </a:xfrm>
          </p:grpSpPr>
          <p:sp>
            <p:nvSpPr>
              <p:cNvPr id="52" name="Google Shape;2278;p58">
                <a:extLst>
                  <a:ext uri="{FF2B5EF4-FFF2-40B4-BE49-F238E27FC236}">
                    <a16:creationId xmlns:a16="http://schemas.microsoft.com/office/drawing/2014/main" id="{594E06FB-4157-45E0-A3B4-A1C1673318DD}"/>
                  </a:ext>
                </a:extLst>
              </p:cNvPr>
              <p:cNvSpPr/>
              <p:nvPr/>
            </p:nvSpPr>
            <p:spPr>
              <a:xfrm>
                <a:off x="6838686" y="138443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Black" panose="00000A00000000000000" pitchFamily="2" charset="0"/>
                </a:endParaRPr>
              </a:p>
            </p:txBody>
          </p:sp>
          <p:sp>
            <p:nvSpPr>
              <p:cNvPr id="53" name="Google Shape;2279;p58">
                <a:extLst>
                  <a:ext uri="{FF2B5EF4-FFF2-40B4-BE49-F238E27FC236}">
                    <a16:creationId xmlns:a16="http://schemas.microsoft.com/office/drawing/2014/main" id="{74CD6DE4-7DD6-4F28-AE3F-2DFFE47235CC}"/>
                  </a:ext>
                </a:extLst>
              </p:cNvPr>
              <p:cNvSpPr/>
              <p:nvPr/>
            </p:nvSpPr>
            <p:spPr>
              <a:xfrm>
                <a:off x="6762486" y="138443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Black" panose="00000A00000000000000" pitchFamily="2" charset="0"/>
                </a:endParaRPr>
              </a:p>
            </p:txBody>
          </p:sp>
        </p:grpSp>
        <p:grpSp>
          <p:nvGrpSpPr>
            <p:cNvPr id="43" name="Group 42">
              <a:extLst>
                <a:ext uri="{FF2B5EF4-FFF2-40B4-BE49-F238E27FC236}">
                  <a16:creationId xmlns:a16="http://schemas.microsoft.com/office/drawing/2014/main" id="{A28076C6-6393-4072-AB8E-34A1A0865B39}"/>
                </a:ext>
              </a:extLst>
            </p:cNvPr>
            <p:cNvGrpSpPr/>
            <p:nvPr/>
          </p:nvGrpSpPr>
          <p:grpSpPr>
            <a:xfrm>
              <a:off x="5023725" y="1408564"/>
              <a:ext cx="1014896" cy="1044176"/>
              <a:chOff x="5023725" y="1408564"/>
              <a:chExt cx="1014896" cy="1044176"/>
            </a:xfrm>
          </p:grpSpPr>
          <p:sp>
            <p:nvSpPr>
              <p:cNvPr id="50" name="Google Shape;2281;p58">
                <a:extLst>
                  <a:ext uri="{FF2B5EF4-FFF2-40B4-BE49-F238E27FC236}">
                    <a16:creationId xmlns:a16="http://schemas.microsoft.com/office/drawing/2014/main" id="{9EDE79F3-CFB9-4A53-9189-EB20FEF93228}"/>
                  </a:ext>
                </a:extLst>
              </p:cNvPr>
              <p:cNvSpPr/>
              <p:nvPr/>
            </p:nvSpPr>
            <p:spPr>
              <a:xfrm rot="13956085">
                <a:off x="5047185" y="1461304"/>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Black" panose="00000A00000000000000" pitchFamily="2" charset="0"/>
                </a:endParaRPr>
              </a:p>
            </p:txBody>
          </p:sp>
          <p:sp>
            <p:nvSpPr>
              <p:cNvPr id="51" name="Google Shape;2282;p58">
                <a:extLst>
                  <a:ext uri="{FF2B5EF4-FFF2-40B4-BE49-F238E27FC236}">
                    <a16:creationId xmlns:a16="http://schemas.microsoft.com/office/drawing/2014/main" id="{099E0354-25B8-4FE8-9AC0-1D5B8C22FF04}"/>
                  </a:ext>
                </a:extLst>
              </p:cNvPr>
              <p:cNvSpPr/>
              <p:nvPr/>
            </p:nvSpPr>
            <p:spPr>
              <a:xfrm rot="13956085">
                <a:off x="4970985" y="1461304"/>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Black" panose="00000A00000000000000" pitchFamily="2" charset="0"/>
                </a:endParaRPr>
              </a:p>
            </p:txBody>
          </p:sp>
        </p:grpSp>
        <p:grpSp>
          <p:nvGrpSpPr>
            <p:cNvPr id="44" name="Group 43">
              <a:extLst>
                <a:ext uri="{FF2B5EF4-FFF2-40B4-BE49-F238E27FC236}">
                  <a16:creationId xmlns:a16="http://schemas.microsoft.com/office/drawing/2014/main" id="{5FA57071-F4D7-49DD-9D1D-54E314B32DBA}"/>
                </a:ext>
              </a:extLst>
            </p:cNvPr>
            <p:cNvGrpSpPr/>
            <p:nvPr/>
          </p:nvGrpSpPr>
          <p:grpSpPr>
            <a:xfrm>
              <a:off x="3132646" y="1385098"/>
              <a:ext cx="1134945" cy="938701"/>
              <a:chOff x="3132646" y="1385098"/>
              <a:chExt cx="1134945" cy="938701"/>
            </a:xfrm>
          </p:grpSpPr>
          <p:sp>
            <p:nvSpPr>
              <p:cNvPr id="48" name="Google Shape;2284;p58">
                <a:extLst>
                  <a:ext uri="{FF2B5EF4-FFF2-40B4-BE49-F238E27FC236}">
                    <a16:creationId xmlns:a16="http://schemas.microsoft.com/office/drawing/2014/main" id="{FDCB8A67-A08B-461B-8BCE-AA9159C116DB}"/>
                  </a:ext>
                </a:extLst>
              </p:cNvPr>
              <p:cNvSpPr/>
              <p:nvPr/>
            </p:nvSpPr>
            <p:spPr>
              <a:xfrm rot="884392">
                <a:off x="3223409" y="1385098"/>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Black" panose="00000A00000000000000" pitchFamily="2" charset="0"/>
                </a:endParaRPr>
              </a:p>
            </p:txBody>
          </p:sp>
          <p:sp>
            <p:nvSpPr>
              <p:cNvPr id="49" name="Google Shape;2285;p58">
                <a:extLst>
                  <a:ext uri="{FF2B5EF4-FFF2-40B4-BE49-F238E27FC236}">
                    <a16:creationId xmlns:a16="http://schemas.microsoft.com/office/drawing/2014/main" id="{AE378265-63BA-48DD-B794-EB6C8E9E47C9}"/>
                  </a:ext>
                </a:extLst>
              </p:cNvPr>
              <p:cNvSpPr/>
              <p:nvPr/>
            </p:nvSpPr>
            <p:spPr>
              <a:xfrm rot="884392">
                <a:off x="3132646" y="1385098"/>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Black" panose="00000A00000000000000" pitchFamily="2" charset="0"/>
                </a:endParaRPr>
              </a:p>
            </p:txBody>
          </p:sp>
        </p:grpSp>
        <p:grpSp>
          <p:nvGrpSpPr>
            <p:cNvPr id="45" name="Group 44">
              <a:extLst>
                <a:ext uri="{FF2B5EF4-FFF2-40B4-BE49-F238E27FC236}">
                  <a16:creationId xmlns:a16="http://schemas.microsoft.com/office/drawing/2014/main" id="{8E1173C0-4445-4761-8768-12D69702B911}"/>
                </a:ext>
              </a:extLst>
            </p:cNvPr>
            <p:cNvGrpSpPr/>
            <p:nvPr/>
          </p:nvGrpSpPr>
          <p:grpSpPr>
            <a:xfrm>
              <a:off x="1266761" y="1385092"/>
              <a:ext cx="1147986" cy="980268"/>
              <a:chOff x="1266761" y="1385092"/>
              <a:chExt cx="1147986" cy="980268"/>
            </a:xfrm>
          </p:grpSpPr>
          <p:sp>
            <p:nvSpPr>
              <p:cNvPr id="46" name="Google Shape;2287;p58">
                <a:extLst>
                  <a:ext uri="{FF2B5EF4-FFF2-40B4-BE49-F238E27FC236}">
                    <a16:creationId xmlns:a16="http://schemas.microsoft.com/office/drawing/2014/main" id="{6C7D57BA-895A-421A-BC5E-7ECF70EB4941}"/>
                  </a:ext>
                </a:extLst>
              </p:cNvPr>
              <p:cNvSpPr/>
              <p:nvPr/>
            </p:nvSpPr>
            <p:spPr>
              <a:xfrm>
                <a:off x="1370586" y="142668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Black" panose="00000A00000000000000" pitchFamily="2" charset="0"/>
                </a:endParaRPr>
              </a:p>
            </p:txBody>
          </p:sp>
          <p:sp>
            <p:nvSpPr>
              <p:cNvPr id="47" name="Google Shape;2288;p58">
                <a:extLst>
                  <a:ext uri="{FF2B5EF4-FFF2-40B4-BE49-F238E27FC236}">
                    <a16:creationId xmlns:a16="http://schemas.microsoft.com/office/drawing/2014/main" id="{82AB090A-A692-4913-8C35-DA930CDC0872}"/>
                  </a:ext>
                </a:extLst>
              </p:cNvPr>
              <p:cNvSpPr/>
              <p:nvPr/>
            </p:nvSpPr>
            <p:spPr>
              <a:xfrm>
                <a:off x="1266761" y="1385092"/>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Black" panose="00000A00000000000000" pitchFamily="2" charset="0"/>
                </a:endParaRPr>
              </a:p>
            </p:txBody>
          </p:sp>
        </p:grpSp>
      </p:grpSp>
      <p:sp>
        <p:nvSpPr>
          <p:cNvPr id="54" name="Google Shape;2290;p58">
            <a:extLst>
              <a:ext uri="{FF2B5EF4-FFF2-40B4-BE49-F238E27FC236}">
                <a16:creationId xmlns:a16="http://schemas.microsoft.com/office/drawing/2014/main" id="{268416BF-512F-41B2-8E9E-9BEFB2CCAC63}"/>
              </a:ext>
            </a:extLst>
          </p:cNvPr>
          <p:cNvSpPr txBox="1">
            <a:spLocks/>
          </p:cNvSpPr>
          <p:nvPr/>
        </p:nvSpPr>
        <p:spPr>
          <a:xfrm>
            <a:off x="2937428" y="5872261"/>
            <a:ext cx="18807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ExtraBold"/>
              <a:buNone/>
              <a:defRPr sz="4800" b="0" i="0" u="none" strike="noStrike" cap="none">
                <a:solidFill>
                  <a:schemeClr val="dk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4800"/>
              <a:buFont typeface="Montserrat ExtraBold"/>
              <a:buNone/>
              <a:defRPr sz="4800" b="1"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4800"/>
              <a:buFont typeface="Montserrat ExtraBold"/>
              <a:buNone/>
              <a:defRPr sz="4800" b="1"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4800"/>
              <a:buFont typeface="Montserrat ExtraBold"/>
              <a:buNone/>
              <a:defRPr sz="4800" b="1"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4800"/>
              <a:buFont typeface="Montserrat ExtraBold"/>
              <a:buNone/>
              <a:defRPr sz="4800" b="1"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4800"/>
              <a:buFont typeface="Montserrat ExtraBold"/>
              <a:buNone/>
              <a:defRPr sz="4800" b="1"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4800"/>
              <a:buFont typeface="Montserrat ExtraBold"/>
              <a:buNone/>
              <a:defRPr sz="4800" b="1"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4800"/>
              <a:buFont typeface="Montserrat ExtraBold"/>
              <a:buNone/>
              <a:defRPr sz="4800" b="1"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4800"/>
              <a:buFont typeface="Montserrat ExtraBold"/>
              <a:buNone/>
              <a:defRPr sz="4800" b="1" i="0" u="none" strike="noStrike" cap="none">
                <a:solidFill>
                  <a:schemeClr val="dk1"/>
                </a:solidFill>
                <a:latin typeface="Montserrat ExtraBold"/>
                <a:ea typeface="Montserrat ExtraBold"/>
                <a:cs typeface="Montserrat ExtraBold"/>
                <a:sym typeface="Montserrat ExtraBold"/>
              </a:defRPr>
            </a:lvl9pPr>
          </a:lstStyle>
          <a:p>
            <a:r>
              <a:rPr lang="en" sz="1400">
                <a:latin typeface="Montserrat Black" panose="00000A00000000000000" pitchFamily="2" charset="0"/>
              </a:rPr>
              <a:t>2</a:t>
            </a:r>
            <a:endParaRPr lang="en" sz="1400" dirty="0">
              <a:latin typeface="Montserrat Black" panose="00000A00000000000000" pitchFamily="2" charset="0"/>
            </a:endParaRPr>
          </a:p>
        </p:txBody>
      </p:sp>
      <p:sp>
        <p:nvSpPr>
          <p:cNvPr id="55" name="Google Shape;2291;p58">
            <a:extLst>
              <a:ext uri="{FF2B5EF4-FFF2-40B4-BE49-F238E27FC236}">
                <a16:creationId xmlns:a16="http://schemas.microsoft.com/office/drawing/2014/main" id="{AF13B614-BA34-40ED-8D1E-D9CE70C40102}"/>
              </a:ext>
            </a:extLst>
          </p:cNvPr>
          <p:cNvSpPr txBox="1">
            <a:spLocks/>
          </p:cNvSpPr>
          <p:nvPr/>
        </p:nvSpPr>
        <p:spPr>
          <a:xfrm>
            <a:off x="1159155" y="5872261"/>
            <a:ext cx="17769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latin typeface="Montserrat Black" panose="00000A00000000000000" pitchFamily="2" charset="0"/>
              </a:rPr>
              <a:t>1</a:t>
            </a:r>
          </a:p>
        </p:txBody>
      </p:sp>
      <p:sp>
        <p:nvSpPr>
          <p:cNvPr id="56" name="Google Shape;2292;p58">
            <a:extLst>
              <a:ext uri="{FF2B5EF4-FFF2-40B4-BE49-F238E27FC236}">
                <a16:creationId xmlns:a16="http://schemas.microsoft.com/office/drawing/2014/main" id="{163C1E10-18A7-4BE6-8225-C7D8169197FE}"/>
              </a:ext>
            </a:extLst>
          </p:cNvPr>
          <p:cNvSpPr txBox="1">
            <a:spLocks/>
          </p:cNvSpPr>
          <p:nvPr/>
        </p:nvSpPr>
        <p:spPr>
          <a:xfrm>
            <a:off x="6678329" y="5872262"/>
            <a:ext cx="17991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latin typeface="Montserrat Black" panose="00000A00000000000000" pitchFamily="2" charset="0"/>
              </a:rPr>
              <a:t>4</a:t>
            </a:r>
            <a:endParaRPr lang="en" dirty="0">
              <a:latin typeface="Montserrat Black" panose="00000A00000000000000" pitchFamily="2" charset="0"/>
            </a:endParaRPr>
          </a:p>
        </p:txBody>
      </p:sp>
      <p:sp>
        <p:nvSpPr>
          <p:cNvPr id="57" name="Google Shape;2297;p58">
            <a:extLst>
              <a:ext uri="{FF2B5EF4-FFF2-40B4-BE49-F238E27FC236}">
                <a16:creationId xmlns:a16="http://schemas.microsoft.com/office/drawing/2014/main" id="{F8A75162-7297-4B64-A207-E67FF080948D}"/>
              </a:ext>
            </a:extLst>
          </p:cNvPr>
          <p:cNvSpPr txBox="1">
            <a:spLocks/>
          </p:cNvSpPr>
          <p:nvPr/>
        </p:nvSpPr>
        <p:spPr>
          <a:xfrm>
            <a:off x="4812228" y="5872261"/>
            <a:ext cx="18423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latin typeface="Montserrat Black" panose="00000A00000000000000" pitchFamily="2" charset="0"/>
              </a:rPr>
              <a:t>3</a:t>
            </a:r>
            <a:endParaRPr lang="en" dirty="0">
              <a:latin typeface="Montserrat Black" panose="00000A00000000000000" pitchFamily="2" charset="0"/>
            </a:endParaRPr>
          </a:p>
        </p:txBody>
      </p:sp>
      <p:sp>
        <p:nvSpPr>
          <p:cNvPr id="24" name="Google Shape;194;p28">
            <a:extLst>
              <a:ext uri="{FF2B5EF4-FFF2-40B4-BE49-F238E27FC236}">
                <a16:creationId xmlns:a16="http://schemas.microsoft.com/office/drawing/2014/main" id="{A3A4D74A-D6FA-4537-8264-8F207FB2B0E0}"/>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25</a:t>
            </a:r>
            <a:endParaRPr b="1" dirty="0">
              <a:solidFill>
                <a:schemeClr val="tx1"/>
              </a:solidFill>
              <a:latin typeface="Raleway" pitchFamily="2" charset="0"/>
            </a:endParaRPr>
          </a:p>
        </p:txBody>
      </p:sp>
    </p:spTree>
    <p:extLst>
      <p:ext uri="{BB962C8B-B14F-4D97-AF65-F5344CB8AC3E}">
        <p14:creationId xmlns:p14="http://schemas.microsoft.com/office/powerpoint/2010/main" val="842652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grpSp>
        <p:nvGrpSpPr>
          <p:cNvPr id="10" name="Group 9">
            <a:extLst>
              <a:ext uri="{FF2B5EF4-FFF2-40B4-BE49-F238E27FC236}">
                <a16:creationId xmlns:a16="http://schemas.microsoft.com/office/drawing/2014/main" id="{DA0700E6-5291-4248-A4BD-71FA5FBB48C8}"/>
              </a:ext>
            </a:extLst>
          </p:cNvPr>
          <p:cNvGrpSpPr/>
          <p:nvPr/>
        </p:nvGrpSpPr>
        <p:grpSpPr>
          <a:xfrm>
            <a:off x="1266761" y="1384430"/>
            <a:ext cx="6616086" cy="1068310"/>
            <a:chOff x="1266761" y="1384430"/>
            <a:chExt cx="6616086" cy="1068310"/>
          </a:xfrm>
        </p:grpSpPr>
        <p:grpSp>
          <p:nvGrpSpPr>
            <p:cNvPr id="3" name="Group 2">
              <a:extLst>
                <a:ext uri="{FF2B5EF4-FFF2-40B4-BE49-F238E27FC236}">
                  <a16:creationId xmlns:a16="http://schemas.microsoft.com/office/drawing/2014/main" id="{ADDE33F9-43FD-4412-8BAB-78D4D7CC9530}"/>
                </a:ext>
              </a:extLst>
            </p:cNvPr>
            <p:cNvGrpSpPr/>
            <p:nvPr/>
          </p:nvGrpSpPr>
          <p:grpSpPr>
            <a:xfrm>
              <a:off x="6762486" y="1384430"/>
              <a:ext cx="1120361" cy="938680"/>
              <a:chOff x="6762486" y="1384430"/>
              <a:chExt cx="1120361" cy="938680"/>
            </a:xfrm>
          </p:grpSpPr>
          <p:sp>
            <p:nvSpPr>
              <p:cNvPr id="2278" name="Google Shape;2278;p58"/>
              <p:cNvSpPr/>
              <p:nvPr/>
            </p:nvSpPr>
            <p:spPr>
              <a:xfrm>
                <a:off x="6838686" y="138443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6762486" y="138443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0DEDA25C-311F-4427-BFC7-2FE3D114541B}"/>
                </a:ext>
              </a:extLst>
            </p:cNvPr>
            <p:cNvGrpSpPr/>
            <p:nvPr/>
          </p:nvGrpSpPr>
          <p:grpSpPr>
            <a:xfrm>
              <a:off x="5023725" y="1408564"/>
              <a:ext cx="1014896" cy="1044176"/>
              <a:chOff x="5023725" y="1408564"/>
              <a:chExt cx="1014896" cy="1044176"/>
            </a:xfrm>
          </p:grpSpPr>
          <p:sp>
            <p:nvSpPr>
              <p:cNvPr id="2281" name="Google Shape;2281;p58"/>
              <p:cNvSpPr/>
              <p:nvPr/>
            </p:nvSpPr>
            <p:spPr>
              <a:xfrm rot="13956085">
                <a:off x="5047185" y="1461304"/>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rot="13956085">
                <a:off x="4970985" y="1461304"/>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 4">
              <a:extLst>
                <a:ext uri="{FF2B5EF4-FFF2-40B4-BE49-F238E27FC236}">
                  <a16:creationId xmlns:a16="http://schemas.microsoft.com/office/drawing/2014/main" id="{37F718C7-478B-43E9-85E8-9EF1967D8FC2}"/>
                </a:ext>
              </a:extLst>
            </p:cNvPr>
            <p:cNvGrpSpPr/>
            <p:nvPr/>
          </p:nvGrpSpPr>
          <p:grpSpPr>
            <a:xfrm>
              <a:off x="3132646" y="1385098"/>
              <a:ext cx="1134945" cy="938701"/>
              <a:chOff x="3132646" y="1385098"/>
              <a:chExt cx="1134945" cy="938701"/>
            </a:xfrm>
          </p:grpSpPr>
          <p:sp>
            <p:nvSpPr>
              <p:cNvPr id="2284" name="Google Shape;2284;p58"/>
              <p:cNvSpPr/>
              <p:nvPr/>
            </p:nvSpPr>
            <p:spPr>
              <a:xfrm rot="884392">
                <a:off x="3223409" y="1385098"/>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rot="884392">
                <a:off x="3132646" y="1385098"/>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8FC9753E-5284-4F51-9D30-7264E20BD88F}"/>
                </a:ext>
              </a:extLst>
            </p:cNvPr>
            <p:cNvGrpSpPr/>
            <p:nvPr/>
          </p:nvGrpSpPr>
          <p:grpSpPr>
            <a:xfrm>
              <a:off x="1266761" y="1385092"/>
              <a:ext cx="1147986" cy="980268"/>
              <a:chOff x="1266761" y="1385092"/>
              <a:chExt cx="1147986" cy="980268"/>
            </a:xfrm>
          </p:grpSpPr>
          <p:sp>
            <p:nvSpPr>
              <p:cNvPr id="2287" name="Google Shape;2287;p58"/>
              <p:cNvSpPr/>
              <p:nvPr/>
            </p:nvSpPr>
            <p:spPr>
              <a:xfrm>
                <a:off x="1370586" y="142668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66761" y="1385092"/>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89" name="Google Shape;2289;p58"/>
          <p:cNvSpPr txBox="1">
            <a:spLocks noGrp="1"/>
          </p:cNvSpPr>
          <p:nvPr>
            <p:ph type="title"/>
          </p:nvPr>
        </p:nvSpPr>
        <p:spPr>
          <a:xfrm>
            <a:off x="1178631" y="7935"/>
            <a:ext cx="637857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800" dirty="0"/>
              <a:t>L’Importance de la Supervision de MongoDB</a:t>
            </a:r>
            <a:endParaRPr sz="2800" dirty="0">
              <a:latin typeface="Montserrat ExtraBold"/>
              <a:ea typeface="Montserrat ExtraBold"/>
              <a:cs typeface="Montserrat ExtraBold"/>
              <a:sym typeface="Montserrat ExtraBold"/>
            </a:endParaRPr>
          </a:p>
        </p:txBody>
      </p:sp>
      <p:sp>
        <p:nvSpPr>
          <p:cNvPr id="2290" name="Google Shape;2290;p58"/>
          <p:cNvSpPr txBox="1">
            <a:spLocks noGrp="1"/>
          </p:cNvSpPr>
          <p:nvPr>
            <p:ph type="title" idx="2"/>
          </p:nvPr>
        </p:nvSpPr>
        <p:spPr>
          <a:xfrm>
            <a:off x="2702319" y="1579661"/>
            <a:ext cx="188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2291" name="Google Shape;2291;p58"/>
          <p:cNvSpPr txBox="1">
            <a:spLocks noGrp="1"/>
          </p:cNvSpPr>
          <p:nvPr>
            <p:ph type="title" idx="3"/>
          </p:nvPr>
        </p:nvSpPr>
        <p:spPr>
          <a:xfrm>
            <a:off x="924046" y="1579661"/>
            <a:ext cx="1776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292" name="Google Shape;2292;p58"/>
          <p:cNvSpPr txBox="1">
            <a:spLocks noGrp="1"/>
          </p:cNvSpPr>
          <p:nvPr>
            <p:ph type="title" idx="4"/>
          </p:nvPr>
        </p:nvSpPr>
        <p:spPr>
          <a:xfrm>
            <a:off x="6443220" y="1579662"/>
            <a:ext cx="1799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2297" name="Google Shape;2297;p58"/>
          <p:cNvSpPr txBox="1">
            <a:spLocks noGrp="1"/>
          </p:cNvSpPr>
          <p:nvPr>
            <p:ph type="title" idx="5"/>
          </p:nvPr>
        </p:nvSpPr>
        <p:spPr>
          <a:xfrm>
            <a:off x="4577119" y="1579661"/>
            <a:ext cx="1842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5" name="Freeform: Shape 34">
            <a:extLst>
              <a:ext uri="{FF2B5EF4-FFF2-40B4-BE49-F238E27FC236}">
                <a16:creationId xmlns:a16="http://schemas.microsoft.com/office/drawing/2014/main" id="{BD71BFB6-4EA8-408B-8B87-2E8F045DDBAC}"/>
              </a:ext>
            </a:extLst>
          </p:cNvPr>
          <p:cNvSpPr/>
          <p:nvPr/>
        </p:nvSpPr>
        <p:spPr>
          <a:xfrm>
            <a:off x="938495" y="2299372"/>
            <a:ext cx="1957877" cy="799326"/>
          </a:xfrm>
          <a:custGeom>
            <a:avLst/>
            <a:gdLst>
              <a:gd name="connsiteX0" fmla="*/ 0 w 1998315"/>
              <a:gd name="connsiteY0" fmla="*/ 0 h 799326"/>
              <a:gd name="connsiteX1" fmla="*/ 1998315 w 1998315"/>
              <a:gd name="connsiteY1" fmla="*/ 0 h 799326"/>
              <a:gd name="connsiteX2" fmla="*/ 1998315 w 1998315"/>
              <a:gd name="connsiteY2" fmla="*/ 799326 h 799326"/>
              <a:gd name="connsiteX3" fmla="*/ 0 w 1998315"/>
              <a:gd name="connsiteY3" fmla="*/ 799326 h 799326"/>
              <a:gd name="connsiteX4" fmla="*/ 0 w 1998315"/>
              <a:gd name="connsiteY4" fmla="*/ 0 h 79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315" h="799326">
                <a:moveTo>
                  <a:pt x="0" y="0"/>
                </a:moveTo>
                <a:lnTo>
                  <a:pt x="1998315" y="0"/>
                </a:lnTo>
                <a:lnTo>
                  <a:pt x="1998315" y="799326"/>
                </a:lnTo>
                <a:lnTo>
                  <a:pt x="0" y="799326"/>
                </a:lnTo>
                <a:lnTo>
                  <a:pt x="0" y="0"/>
                </a:lnTo>
                <a:close/>
              </a:path>
            </a:pathLst>
          </a:custGeom>
          <a:noFill/>
          <a:ln>
            <a:no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200" kern="1200" dirty="0">
                <a:solidFill>
                  <a:schemeClr val="tx1"/>
                </a:solidFill>
                <a:latin typeface="Montserrat Black" panose="00000A00000000000000" pitchFamily="2" charset="0"/>
              </a:rPr>
              <a:t>Assurer la stabilité du système </a:t>
            </a:r>
            <a:endParaRPr lang="en-US" sz="1200" kern="1200" dirty="0">
              <a:solidFill>
                <a:schemeClr val="tx1"/>
              </a:solidFill>
              <a:latin typeface="Montserrat Black" panose="00000A00000000000000" pitchFamily="2" charset="0"/>
            </a:endParaRPr>
          </a:p>
        </p:txBody>
      </p:sp>
      <p:sp>
        <p:nvSpPr>
          <p:cNvPr id="36" name="Freeform: Shape 35">
            <a:extLst>
              <a:ext uri="{FF2B5EF4-FFF2-40B4-BE49-F238E27FC236}">
                <a16:creationId xmlns:a16="http://schemas.microsoft.com/office/drawing/2014/main" id="{C04BA3DA-9EBC-4B5E-9FA6-D87224A60776}"/>
              </a:ext>
            </a:extLst>
          </p:cNvPr>
          <p:cNvSpPr/>
          <p:nvPr/>
        </p:nvSpPr>
        <p:spPr>
          <a:xfrm>
            <a:off x="2630188" y="2299372"/>
            <a:ext cx="2250388" cy="799326"/>
          </a:xfrm>
          <a:custGeom>
            <a:avLst/>
            <a:gdLst>
              <a:gd name="connsiteX0" fmla="*/ 0 w 1998315"/>
              <a:gd name="connsiteY0" fmla="*/ 0 h 799326"/>
              <a:gd name="connsiteX1" fmla="*/ 1998315 w 1998315"/>
              <a:gd name="connsiteY1" fmla="*/ 0 h 799326"/>
              <a:gd name="connsiteX2" fmla="*/ 1998315 w 1998315"/>
              <a:gd name="connsiteY2" fmla="*/ 799326 h 799326"/>
              <a:gd name="connsiteX3" fmla="*/ 0 w 1998315"/>
              <a:gd name="connsiteY3" fmla="*/ 799326 h 799326"/>
              <a:gd name="connsiteX4" fmla="*/ 0 w 1998315"/>
              <a:gd name="connsiteY4" fmla="*/ 0 h 79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315" h="799326">
                <a:moveTo>
                  <a:pt x="0" y="0"/>
                </a:moveTo>
                <a:lnTo>
                  <a:pt x="1998315" y="0"/>
                </a:lnTo>
                <a:lnTo>
                  <a:pt x="1998315" y="799326"/>
                </a:lnTo>
                <a:lnTo>
                  <a:pt x="0" y="799326"/>
                </a:lnTo>
                <a:lnTo>
                  <a:pt x="0" y="0"/>
                </a:lnTo>
                <a:close/>
              </a:path>
            </a:pathLst>
          </a:custGeom>
          <a:noFill/>
          <a:ln>
            <a:no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200" kern="1200" dirty="0">
                <a:solidFill>
                  <a:schemeClr val="tx1"/>
                </a:solidFill>
                <a:latin typeface="Montserrat Black" panose="00000A00000000000000" pitchFamily="2" charset="0"/>
              </a:rPr>
              <a:t>Optimiser les performances </a:t>
            </a:r>
            <a:endParaRPr lang="en-US" sz="1200" kern="1200" dirty="0">
              <a:solidFill>
                <a:schemeClr val="tx1"/>
              </a:solidFill>
              <a:latin typeface="Montserrat Black" panose="00000A00000000000000" pitchFamily="2" charset="0"/>
            </a:endParaRPr>
          </a:p>
        </p:txBody>
      </p:sp>
      <p:sp>
        <p:nvSpPr>
          <p:cNvPr id="37" name="Freeform: Shape 36">
            <a:extLst>
              <a:ext uri="{FF2B5EF4-FFF2-40B4-BE49-F238E27FC236}">
                <a16:creationId xmlns:a16="http://schemas.microsoft.com/office/drawing/2014/main" id="{A8A24E12-ABEE-480E-ADF0-256585D730FD}"/>
              </a:ext>
            </a:extLst>
          </p:cNvPr>
          <p:cNvSpPr/>
          <p:nvPr/>
        </p:nvSpPr>
        <p:spPr>
          <a:xfrm>
            <a:off x="4636912" y="2274706"/>
            <a:ext cx="1842301" cy="799326"/>
          </a:xfrm>
          <a:custGeom>
            <a:avLst/>
            <a:gdLst>
              <a:gd name="connsiteX0" fmla="*/ 0 w 1998315"/>
              <a:gd name="connsiteY0" fmla="*/ 0 h 799326"/>
              <a:gd name="connsiteX1" fmla="*/ 1998315 w 1998315"/>
              <a:gd name="connsiteY1" fmla="*/ 0 h 799326"/>
              <a:gd name="connsiteX2" fmla="*/ 1998315 w 1998315"/>
              <a:gd name="connsiteY2" fmla="*/ 799326 h 799326"/>
              <a:gd name="connsiteX3" fmla="*/ 0 w 1998315"/>
              <a:gd name="connsiteY3" fmla="*/ 799326 h 799326"/>
              <a:gd name="connsiteX4" fmla="*/ 0 w 1998315"/>
              <a:gd name="connsiteY4" fmla="*/ 0 h 79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315" h="799326">
                <a:moveTo>
                  <a:pt x="0" y="0"/>
                </a:moveTo>
                <a:lnTo>
                  <a:pt x="1998315" y="0"/>
                </a:lnTo>
                <a:lnTo>
                  <a:pt x="1998315" y="799326"/>
                </a:lnTo>
                <a:lnTo>
                  <a:pt x="0" y="799326"/>
                </a:lnTo>
                <a:lnTo>
                  <a:pt x="0" y="0"/>
                </a:lnTo>
                <a:close/>
              </a:path>
            </a:pathLst>
          </a:custGeom>
          <a:noFill/>
          <a:ln>
            <a:no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200" kern="1200" dirty="0">
                <a:solidFill>
                  <a:schemeClr val="tx1"/>
                </a:solidFill>
                <a:latin typeface="Montserrat Black" panose="00000A00000000000000" pitchFamily="2" charset="0"/>
              </a:rPr>
              <a:t>Prévenir les pannes </a:t>
            </a:r>
            <a:endParaRPr lang="en-US" sz="1200" kern="1200" dirty="0">
              <a:solidFill>
                <a:schemeClr val="tx1"/>
              </a:solidFill>
              <a:latin typeface="Montserrat Black" panose="00000A00000000000000" pitchFamily="2" charset="0"/>
            </a:endParaRPr>
          </a:p>
        </p:txBody>
      </p:sp>
      <p:sp>
        <p:nvSpPr>
          <p:cNvPr id="38" name="Freeform: Shape 37">
            <a:extLst>
              <a:ext uri="{FF2B5EF4-FFF2-40B4-BE49-F238E27FC236}">
                <a16:creationId xmlns:a16="http://schemas.microsoft.com/office/drawing/2014/main" id="{8EB226E6-64BD-4CBB-AF8E-3574B65DFCA2}"/>
              </a:ext>
            </a:extLst>
          </p:cNvPr>
          <p:cNvSpPr/>
          <p:nvPr/>
        </p:nvSpPr>
        <p:spPr>
          <a:xfrm>
            <a:off x="6183031" y="2272705"/>
            <a:ext cx="2611421" cy="799326"/>
          </a:xfrm>
          <a:custGeom>
            <a:avLst/>
            <a:gdLst>
              <a:gd name="connsiteX0" fmla="*/ 0 w 1998315"/>
              <a:gd name="connsiteY0" fmla="*/ 0 h 799326"/>
              <a:gd name="connsiteX1" fmla="*/ 1998315 w 1998315"/>
              <a:gd name="connsiteY1" fmla="*/ 0 h 799326"/>
              <a:gd name="connsiteX2" fmla="*/ 1998315 w 1998315"/>
              <a:gd name="connsiteY2" fmla="*/ 799326 h 799326"/>
              <a:gd name="connsiteX3" fmla="*/ 0 w 1998315"/>
              <a:gd name="connsiteY3" fmla="*/ 799326 h 799326"/>
              <a:gd name="connsiteX4" fmla="*/ 0 w 1998315"/>
              <a:gd name="connsiteY4" fmla="*/ 0 h 79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315" h="799326">
                <a:moveTo>
                  <a:pt x="0" y="0"/>
                </a:moveTo>
                <a:lnTo>
                  <a:pt x="1998315" y="0"/>
                </a:lnTo>
                <a:lnTo>
                  <a:pt x="1998315" y="799326"/>
                </a:lnTo>
                <a:lnTo>
                  <a:pt x="0" y="799326"/>
                </a:lnTo>
                <a:lnTo>
                  <a:pt x="0" y="0"/>
                </a:lnTo>
                <a:close/>
              </a:path>
            </a:pathLst>
          </a:custGeom>
          <a:noFill/>
          <a:ln>
            <a:no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200" kern="1200" dirty="0">
                <a:solidFill>
                  <a:schemeClr val="tx1"/>
                </a:solidFill>
                <a:latin typeface="Montserrat Black" panose="00000A00000000000000" pitchFamily="2" charset="0"/>
              </a:rPr>
              <a:t>Maintenir la haute disponibilité </a:t>
            </a:r>
            <a:endParaRPr lang="en-US" sz="1200" kern="1200" dirty="0">
              <a:solidFill>
                <a:schemeClr val="tx1"/>
              </a:solidFill>
              <a:latin typeface="Montserrat Black" panose="00000A00000000000000" pitchFamily="2" charset="0"/>
            </a:endParaRPr>
          </a:p>
        </p:txBody>
      </p:sp>
      <p:sp>
        <p:nvSpPr>
          <p:cNvPr id="47" name="Freeform: Shape 46">
            <a:extLst>
              <a:ext uri="{FF2B5EF4-FFF2-40B4-BE49-F238E27FC236}">
                <a16:creationId xmlns:a16="http://schemas.microsoft.com/office/drawing/2014/main" id="{225562F0-EA66-4621-9B31-7146B6CE417D}"/>
              </a:ext>
            </a:extLst>
          </p:cNvPr>
          <p:cNvSpPr/>
          <p:nvPr/>
        </p:nvSpPr>
        <p:spPr>
          <a:xfrm>
            <a:off x="862676" y="3131021"/>
            <a:ext cx="1864277" cy="1860079"/>
          </a:xfrm>
          <a:custGeom>
            <a:avLst/>
            <a:gdLst>
              <a:gd name="connsiteX0" fmla="*/ 0 w 1998315"/>
              <a:gd name="connsiteY0" fmla="*/ 0 h 3033224"/>
              <a:gd name="connsiteX1" fmla="*/ 1998315 w 1998315"/>
              <a:gd name="connsiteY1" fmla="*/ 0 h 3033224"/>
              <a:gd name="connsiteX2" fmla="*/ 1998315 w 1998315"/>
              <a:gd name="connsiteY2" fmla="*/ 3033224 h 3033224"/>
              <a:gd name="connsiteX3" fmla="*/ 0 w 1998315"/>
              <a:gd name="connsiteY3" fmla="*/ 3033224 h 3033224"/>
              <a:gd name="connsiteX4" fmla="*/ 0 w 1998315"/>
              <a:gd name="connsiteY4" fmla="*/ 0 h 303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315" h="3033224">
                <a:moveTo>
                  <a:pt x="0" y="0"/>
                </a:moveTo>
                <a:lnTo>
                  <a:pt x="1998315" y="0"/>
                </a:lnTo>
                <a:lnTo>
                  <a:pt x="1998315" y="3033224"/>
                </a:lnTo>
                <a:lnTo>
                  <a:pt x="0" y="3033224"/>
                </a:lnTo>
                <a:lnTo>
                  <a:pt x="0" y="0"/>
                </a:lnTo>
                <a:close/>
              </a:path>
            </a:pathLst>
          </a:custGeom>
          <a:no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lvl="1" algn="ctr" defTabSz="800100">
              <a:lnSpc>
                <a:spcPct val="90000"/>
              </a:lnSpc>
              <a:spcBef>
                <a:spcPct val="0"/>
              </a:spcBef>
              <a:spcAft>
                <a:spcPct val="15000"/>
              </a:spcAft>
            </a:pPr>
            <a:r>
              <a:rPr lang="fr-FR" b="1" kern="1200" dirty="0">
                <a:solidFill>
                  <a:schemeClr val="tx1"/>
                </a:solidFill>
                <a:latin typeface="Lato" panose="020F0502020204030203" pitchFamily="34" charset="0"/>
                <a:ea typeface="Lato" panose="020F0502020204030203" pitchFamily="34" charset="0"/>
                <a:cs typeface="Lato" panose="020F0502020204030203" pitchFamily="34" charset="0"/>
              </a:rPr>
              <a:t>La supervision permet de détecter et résoudre rapidement les anomalies avant qu’elles n’affectent les utilisateurs finaux.</a:t>
            </a:r>
            <a:endParaRPr lang="en-US" b="1" kern="1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8" name="Freeform: Shape 47">
            <a:extLst>
              <a:ext uri="{FF2B5EF4-FFF2-40B4-BE49-F238E27FC236}">
                <a16:creationId xmlns:a16="http://schemas.microsoft.com/office/drawing/2014/main" id="{976CACF7-D4E0-4109-A107-78985B65E3E2}"/>
              </a:ext>
            </a:extLst>
          </p:cNvPr>
          <p:cNvSpPr/>
          <p:nvPr/>
        </p:nvSpPr>
        <p:spPr>
          <a:xfrm>
            <a:off x="2717338" y="3121995"/>
            <a:ext cx="1998315" cy="2013570"/>
          </a:xfrm>
          <a:custGeom>
            <a:avLst/>
            <a:gdLst>
              <a:gd name="connsiteX0" fmla="*/ 0 w 1998315"/>
              <a:gd name="connsiteY0" fmla="*/ 0 h 3033224"/>
              <a:gd name="connsiteX1" fmla="*/ 1998315 w 1998315"/>
              <a:gd name="connsiteY1" fmla="*/ 0 h 3033224"/>
              <a:gd name="connsiteX2" fmla="*/ 1998315 w 1998315"/>
              <a:gd name="connsiteY2" fmla="*/ 3033224 h 3033224"/>
              <a:gd name="connsiteX3" fmla="*/ 0 w 1998315"/>
              <a:gd name="connsiteY3" fmla="*/ 3033224 h 3033224"/>
              <a:gd name="connsiteX4" fmla="*/ 0 w 1998315"/>
              <a:gd name="connsiteY4" fmla="*/ 0 h 303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315" h="3033224">
                <a:moveTo>
                  <a:pt x="0" y="0"/>
                </a:moveTo>
                <a:lnTo>
                  <a:pt x="1998315" y="0"/>
                </a:lnTo>
                <a:lnTo>
                  <a:pt x="1998315" y="3033224"/>
                </a:lnTo>
                <a:lnTo>
                  <a:pt x="0" y="3033224"/>
                </a:lnTo>
                <a:lnTo>
                  <a:pt x="0" y="0"/>
                </a:lnTo>
                <a:close/>
              </a:path>
            </a:pathLst>
          </a:custGeom>
          <a:no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lvl="1" algn="ctr" defTabSz="800100">
              <a:lnSpc>
                <a:spcPct val="90000"/>
              </a:lnSpc>
              <a:spcBef>
                <a:spcPct val="0"/>
              </a:spcBef>
              <a:spcAft>
                <a:spcPct val="15000"/>
              </a:spcAft>
            </a:pPr>
            <a:r>
              <a:rPr lang="fr-FR" b="1" kern="1200" dirty="0">
                <a:solidFill>
                  <a:schemeClr val="tx1"/>
                </a:solidFill>
                <a:latin typeface="Lato" panose="020F0502020204030203" pitchFamily="34" charset="0"/>
                <a:ea typeface="Lato" panose="020F0502020204030203" pitchFamily="34" charset="0"/>
                <a:cs typeface="Lato" panose="020F0502020204030203" pitchFamily="34" charset="0"/>
              </a:rPr>
              <a:t>Une surveillance continue permet d’identifier les goulets d’étranglement comme des requêtes lentes ou des ressources sous-utilisées.</a:t>
            </a:r>
            <a:endParaRPr lang="en-US" b="1" kern="1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9" name="Freeform: Shape 48">
            <a:extLst>
              <a:ext uri="{FF2B5EF4-FFF2-40B4-BE49-F238E27FC236}">
                <a16:creationId xmlns:a16="http://schemas.microsoft.com/office/drawing/2014/main" id="{1BA227F6-DC1D-4C82-A871-490BFD5EF691}"/>
              </a:ext>
            </a:extLst>
          </p:cNvPr>
          <p:cNvSpPr/>
          <p:nvPr/>
        </p:nvSpPr>
        <p:spPr>
          <a:xfrm>
            <a:off x="4572000" y="3127549"/>
            <a:ext cx="1998315" cy="1860079"/>
          </a:xfrm>
          <a:custGeom>
            <a:avLst/>
            <a:gdLst>
              <a:gd name="connsiteX0" fmla="*/ 0 w 1998315"/>
              <a:gd name="connsiteY0" fmla="*/ 0 h 3033224"/>
              <a:gd name="connsiteX1" fmla="*/ 1998315 w 1998315"/>
              <a:gd name="connsiteY1" fmla="*/ 0 h 3033224"/>
              <a:gd name="connsiteX2" fmla="*/ 1998315 w 1998315"/>
              <a:gd name="connsiteY2" fmla="*/ 3033224 h 3033224"/>
              <a:gd name="connsiteX3" fmla="*/ 0 w 1998315"/>
              <a:gd name="connsiteY3" fmla="*/ 3033224 h 3033224"/>
              <a:gd name="connsiteX4" fmla="*/ 0 w 1998315"/>
              <a:gd name="connsiteY4" fmla="*/ 0 h 303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315" h="3033224">
                <a:moveTo>
                  <a:pt x="0" y="0"/>
                </a:moveTo>
                <a:lnTo>
                  <a:pt x="1998315" y="0"/>
                </a:lnTo>
                <a:lnTo>
                  <a:pt x="1998315" y="3033224"/>
                </a:lnTo>
                <a:lnTo>
                  <a:pt x="0" y="3033224"/>
                </a:lnTo>
                <a:lnTo>
                  <a:pt x="0" y="0"/>
                </a:lnTo>
                <a:close/>
              </a:path>
            </a:pathLst>
          </a:custGeom>
          <a:no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lvl="1" algn="ctr" defTabSz="800100">
              <a:lnSpc>
                <a:spcPct val="90000"/>
              </a:lnSpc>
              <a:spcBef>
                <a:spcPct val="0"/>
              </a:spcBef>
              <a:spcAft>
                <a:spcPct val="15000"/>
              </a:spcAft>
            </a:pPr>
            <a:r>
              <a:rPr lang="fr-FR" b="1" kern="1200" dirty="0">
                <a:solidFill>
                  <a:schemeClr val="tx1"/>
                </a:solidFill>
                <a:latin typeface="Lato" panose="020F0502020204030203" pitchFamily="34" charset="0"/>
                <a:ea typeface="Lato" panose="020F0502020204030203" pitchFamily="34" charset="0"/>
                <a:cs typeface="Lato" panose="020F0502020204030203" pitchFamily="34" charset="0"/>
              </a:rPr>
              <a:t>Une surveillance proactive permet de prendre des mesures avant qu’un incident ne se produise (ex : manquer d’espace disque, surcharge du serveur).</a:t>
            </a:r>
            <a:endParaRPr lang="en-US" b="1" kern="1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50" name="Freeform: Shape 49">
            <a:extLst>
              <a:ext uri="{FF2B5EF4-FFF2-40B4-BE49-F238E27FC236}">
                <a16:creationId xmlns:a16="http://schemas.microsoft.com/office/drawing/2014/main" id="{C83756FF-AE6A-460C-8290-2110DB4C9231}"/>
              </a:ext>
            </a:extLst>
          </p:cNvPr>
          <p:cNvSpPr/>
          <p:nvPr/>
        </p:nvSpPr>
        <p:spPr>
          <a:xfrm>
            <a:off x="6560700" y="3098698"/>
            <a:ext cx="1998315" cy="1092302"/>
          </a:xfrm>
          <a:custGeom>
            <a:avLst/>
            <a:gdLst>
              <a:gd name="connsiteX0" fmla="*/ 0 w 1998315"/>
              <a:gd name="connsiteY0" fmla="*/ 0 h 3033224"/>
              <a:gd name="connsiteX1" fmla="*/ 1998315 w 1998315"/>
              <a:gd name="connsiteY1" fmla="*/ 0 h 3033224"/>
              <a:gd name="connsiteX2" fmla="*/ 1998315 w 1998315"/>
              <a:gd name="connsiteY2" fmla="*/ 3033224 h 3033224"/>
              <a:gd name="connsiteX3" fmla="*/ 0 w 1998315"/>
              <a:gd name="connsiteY3" fmla="*/ 3033224 h 3033224"/>
              <a:gd name="connsiteX4" fmla="*/ 0 w 1998315"/>
              <a:gd name="connsiteY4" fmla="*/ 0 h 303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315" h="3033224">
                <a:moveTo>
                  <a:pt x="0" y="0"/>
                </a:moveTo>
                <a:lnTo>
                  <a:pt x="1998315" y="0"/>
                </a:lnTo>
                <a:lnTo>
                  <a:pt x="1998315" y="3033224"/>
                </a:lnTo>
                <a:lnTo>
                  <a:pt x="0" y="3033224"/>
                </a:lnTo>
                <a:lnTo>
                  <a:pt x="0" y="0"/>
                </a:lnTo>
                <a:close/>
              </a:path>
            </a:pathLst>
          </a:custGeom>
          <a:no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lvl="1" algn="ctr" defTabSz="800100">
              <a:lnSpc>
                <a:spcPct val="90000"/>
              </a:lnSpc>
              <a:spcBef>
                <a:spcPct val="0"/>
              </a:spcBef>
              <a:spcAft>
                <a:spcPct val="15000"/>
              </a:spcAft>
            </a:pPr>
            <a:r>
              <a:rPr lang="fr-FR" b="1" kern="1200" dirty="0">
                <a:solidFill>
                  <a:schemeClr val="tx1"/>
                </a:solidFill>
                <a:latin typeface="Lato" panose="020F0502020204030203" pitchFamily="34" charset="0"/>
                <a:ea typeface="Lato" panose="020F0502020204030203" pitchFamily="34" charset="0"/>
                <a:cs typeface="Lato" panose="020F0502020204030203" pitchFamily="34" charset="0"/>
              </a:rPr>
              <a:t>Garantir une réplication et une gestion des clusters fiables.</a:t>
            </a:r>
            <a:endParaRPr lang="en-US" b="1" kern="1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nvGrpSpPr>
          <p:cNvPr id="51" name="Group 50">
            <a:extLst>
              <a:ext uri="{FF2B5EF4-FFF2-40B4-BE49-F238E27FC236}">
                <a16:creationId xmlns:a16="http://schemas.microsoft.com/office/drawing/2014/main" id="{2C8FE78A-F86E-4DD2-992A-532E3E793E20}"/>
              </a:ext>
            </a:extLst>
          </p:cNvPr>
          <p:cNvGrpSpPr>
            <a:grpSpLocks noChangeAspect="1"/>
          </p:cNvGrpSpPr>
          <p:nvPr/>
        </p:nvGrpSpPr>
        <p:grpSpPr>
          <a:xfrm>
            <a:off x="3649033" y="5375922"/>
            <a:ext cx="1920240" cy="2486635"/>
            <a:chOff x="3667439" y="1495469"/>
            <a:chExt cx="2515499" cy="3257471"/>
          </a:xfrm>
        </p:grpSpPr>
        <p:pic>
          <p:nvPicPr>
            <p:cNvPr id="52" name="Picture 51">
              <a:extLst>
                <a:ext uri="{FF2B5EF4-FFF2-40B4-BE49-F238E27FC236}">
                  <a16:creationId xmlns:a16="http://schemas.microsoft.com/office/drawing/2014/main" id="{6BA2FE45-72F2-4448-B333-7240051BDA76}"/>
                </a:ext>
              </a:extLst>
            </p:cNvPr>
            <p:cNvPicPr>
              <a:picLocks noChangeAspect="1"/>
            </p:cNvPicPr>
            <p:nvPr/>
          </p:nvPicPr>
          <p:blipFill rotWithShape="1">
            <a:blip r:embed="rId3"/>
            <a:srcRect b="-29497"/>
            <a:stretch/>
          </p:blipFill>
          <p:spPr>
            <a:xfrm>
              <a:off x="3667439" y="1495469"/>
              <a:ext cx="2515499" cy="3257471"/>
            </a:xfrm>
            <a:prstGeom prst="rect">
              <a:avLst/>
            </a:prstGeom>
          </p:spPr>
        </p:pic>
        <p:sp>
          <p:nvSpPr>
            <p:cNvPr id="53" name="TextBox 52">
              <a:extLst>
                <a:ext uri="{FF2B5EF4-FFF2-40B4-BE49-F238E27FC236}">
                  <a16:creationId xmlns:a16="http://schemas.microsoft.com/office/drawing/2014/main" id="{EFE8C056-16FD-4A01-9381-E5A165FA53C5}"/>
                </a:ext>
              </a:extLst>
            </p:cNvPr>
            <p:cNvSpPr txBox="1"/>
            <p:nvPr/>
          </p:nvSpPr>
          <p:spPr>
            <a:xfrm>
              <a:off x="3799712" y="3956308"/>
              <a:ext cx="2250951" cy="604777"/>
            </a:xfrm>
            <a:prstGeom prst="rect">
              <a:avLst/>
            </a:prstGeom>
            <a:noFill/>
          </p:spPr>
          <p:txBody>
            <a:bodyPr wrap="square">
              <a:spAutoFit/>
            </a:bodyPr>
            <a:lstStyle/>
            <a:p>
              <a:pPr algn="ctr"/>
              <a:r>
                <a:rPr lang="fr-FR" sz="2400" dirty="0">
                  <a:latin typeface="Bahnschrift" panose="020B0502040204020203" pitchFamily="34" charset="0"/>
                </a:rPr>
                <a:t>Atlas </a:t>
              </a:r>
              <a:endParaRPr lang="en-US" sz="2400" dirty="0">
                <a:latin typeface="Bahnschrift" panose="020B0502040204020203" pitchFamily="34" charset="0"/>
              </a:endParaRPr>
            </a:p>
          </p:txBody>
        </p:sp>
      </p:grpSp>
      <p:sp>
        <p:nvSpPr>
          <p:cNvPr id="31" name="Google Shape;194;p28">
            <a:extLst>
              <a:ext uri="{FF2B5EF4-FFF2-40B4-BE49-F238E27FC236}">
                <a16:creationId xmlns:a16="http://schemas.microsoft.com/office/drawing/2014/main" id="{D2A2887D-6F0B-469B-A73D-49859BEF1342}"/>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26</a:t>
            </a:r>
            <a:endParaRPr b="1" dirty="0">
              <a:solidFill>
                <a:schemeClr val="tx1"/>
              </a:solidFill>
              <a:latin typeface="Raleway" pitchFamily="2" charset="0"/>
            </a:endParaRPr>
          </a:p>
        </p:txBody>
      </p:sp>
    </p:spTree>
    <p:extLst>
      <p:ext uri="{BB962C8B-B14F-4D97-AF65-F5344CB8AC3E}">
        <p14:creationId xmlns:p14="http://schemas.microsoft.com/office/powerpoint/2010/main" val="1044465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47" grpId="0"/>
      <p:bldP spid="48" grpId="0"/>
      <p:bldP spid="49" grpId="0"/>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89" name="Google Shape;2289;p58"/>
          <p:cNvSpPr txBox="1">
            <a:spLocks noGrp="1"/>
          </p:cNvSpPr>
          <p:nvPr>
            <p:ph type="title"/>
          </p:nvPr>
        </p:nvSpPr>
        <p:spPr>
          <a:xfrm>
            <a:off x="1178631" y="7935"/>
            <a:ext cx="6378570" cy="572700"/>
          </a:xfrm>
          <a:prstGeom prst="rect">
            <a:avLst/>
          </a:prstGeom>
        </p:spPr>
        <p:txBody>
          <a:bodyPr spcFirstLastPara="1" wrap="square" lIns="91425" tIns="91425" rIns="91425" bIns="91425" anchor="t" anchorCtr="0">
            <a:noAutofit/>
          </a:bodyPr>
          <a:lstStyle/>
          <a:p>
            <a:pPr lvl="0" algn="ctr"/>
            <a:r>
              <a:rPr lang="en-US" sz="2800" dirty="0"/>
              <a:t>MongoDB Atlas - Solution Cloud </a:t>
            </a:r>
            <a:r>
              <a:rPr lang="en-US" sz="2800" dirty="0" err="1"/>
              <a:t>Managée</a:t>
            </a:r>
            <a:endParaRPr sz="2800" dirty="0">
              <a:latin typeface="Montserrat ExtraBold"/>
              <a:ea typeface="Montserrat ExtraBold"/>
              <a:cs typeface="Montserrat ExtraBold"/>
              <a:sym typeface="Montserrat ExtraBold"/>
            </a:endParaRPr>
          </a:p>
        </p:txBody>
      </p:sp>
      <p:sp>
        <p:nvSpPr>
          <p:cNvPr id="28" name="TextBox 27">
            <a:extLst>
              <a:ext uri="{FF2B5EF4-FFF2-40B4-BE49-F238E27FC236}">
                <a16:creationId xmlns:a16="http://schemas.microsoft.com/office/drawing/2014/main" id="{E6A04937-B7D7-4FC6-A9F0-FAB224B3D150}"/>
              </a:ext>
            </a:extLst>
          </p:cNvPr>
          <p:cNvSpPr txBox="1"/>
          <p:nvPr/>
        </p:nvSpPr>
        <p:spPr>
          <a:xfrm>
            <a:off x="1947400" y="1395512"/>
            <a:ext cx="5334000" cy="400110"/>
          </a:xfrm>
          <a:prstGeom prst="rect">
            <a:avLst/>
          </a:prstGeom>
          <a:noFill/>
        </p:spPr>
        <p:txBody>
          <a:bodyPr wrap="square">
            <a:spAutoFit/>
          </a:bodyPr>
          <a:lstStyle/>
          <a:p>
            <a:pPr algn="ctr"/>
            <a:r>
              <a:rPr lang="fr-FR" sz="2000" b="1" dirty="0">
                <a:solidFill>
                  <a:schemeClr val="tx2">
                    <a:lumMod val="25000"/>
                  </a:schemeClr>
                </a:solidFill>
                <a:latin typeface="Montserrat Black" panose="00000A00000000000000" pitchFamily="2" charset="0"/>
              </a:rPr>
              <a:t>Qu’est-ce que MongoDB Atlas ?</a:t>
            </a:r>
            <a:endParaRPr lang="en-US" sz="2000" dirty="0">
              <a:solidFill>
                <a:schemeClr val="tx2">
                  <a:lumMod val="25000"/>
                </a:schemeClr>
              </a:solidFill>
              <a:latin typeface="Montserrat Black" panose="00000A00000000000000" pitchFamily="2" charset="0"/>
            </a:endParaRPr>
          </a:p>
        </p:txBody>
      </p:sp>
      <p:grpSp>
        <p:nvGrpSpPr>
          <p:cNvPr id="7" name="Group 6">
            <a:extLst>
              <a:ext uri="{FF2B5EF4-FFF2-40B4-BE49-F238E27FC236}">
                <a16:creationId xmlns:a16="http://schemas.microsoft.com/office/drawing/2014/main" id="{AF40BB7E-61CB-401F-BACF-6E4894FEBE5C}"/>
              </a:ext>
            </a:extLst>
          </p:cNvPr>
          <p:cNvGrpSpPr>
            <a:grpSpLocks noChangeAspect="1"/>
          </p:cNvGrpSpPr>
          <p:nvPr/>
        </p:nvGrpSpPr>
        <p:grpSpPr>
          <a:xfrm>
            <a:off x="3611880" y="2048522"/>
            <a:ext cx="1920240" cy="2486635"/>
            <a:chOff x="3667439" y="1495469"/>
            <a:chExt cx="2515499" cy="3257471"/>
          </a:xfrm>
        </p:grpSpPr>
        <p:pic>
          <p:nvPicPr>
            <p:cNvPr id="6" name="Picture 5">
              <a:extLst>
                <a:ext uri="{FF2B5EF4-FFF2-40B4-BE49-F238E27FC236}">
                  <a16:creationId xmlns:a16="http://schemas.microsoft.com/office/drawing/2014/main" id="{248D58C5-0FA7-44EA-8C9F-0BF4FFB52B79}"/>
                </a:ext>
              </a:extLst>
            </p:cNvPr>
            <p:cNvPicPr>
              <a:picLocks noChangeAspect="1"/>
            </p:cNvPicPr>
            <p:nvPr/>
          </p:nvPicPr>
          <p:blipFill rotWithShape="1">
            <a:blip r:embed="rId3"/>
            <a:srcRect b="-29497"/>
            <a:stretch/>
          </p:blipFill>
          <p:spPr>
            <a:xfrm>
              <a:off x="3667439" y="1495469"/>
              <a:ext cx="2515499" cy="3257471"/>
            </a:xfrm>
            <a:prstGeom prst="rect">
              <a:avLst/>
            </a:prstGeom>
          </p:spPr>
        </p:pic>
        <p:sp>
          <p:nvSpPr>
            <p:cNvPr id="34" name="TextBox 33">
              <a:extLst>
                <a:ext uri="{FF2B5EF4-FFF2-40B4-BE49-F238E27FC236}">
                  <a16:creationId xmlns:a16="http://schemas.microsoft.com/office/drawing/2014/main" id="{D2E4AB95-EDDD-462E-B875-663A6C1D1107}"/>
                </a:ext>
              </a:extLst>
            </p:cNvPr>
            <p:cNvSpPr txBox="1"/>
            <p:nvPr/>
          </p:nvSpPr>
          <p:spPr>
            <a:xfrm>
              <a:off x="3799712" y="3956308"/>
              <a:ext cx="2250951" cy="604777"/>
            </a:xfrm>
            <a:prstGeom prst="rect">
              <a:avLst/>
            </a:prstGeom>
            <a:noFill/>
          </p:spPr>
          <p:txBody>
            <a:bodyPr wrap="square">
              <a:spAutoFit/>
            </a:bodyPr>
            <a:lstStyle/>
            <a:p>
              <a:pPr algn="ctr"/>
              <a:r>
                <a:rPr lang="fr-FR" sz="2400" dirty="0">
                  <a:latin typeface="Bahnschrift" panose="020B0502040204020203" pitchFamily="34" charset="0"/>
                </a:rPr>
                <a:t>Atlas </a:t>
              </a:r>
              <a:endParaRPr lang="en-US" sz="2400" dirty="0">
                <a:latin typeface="Bahnschrift" panose="020B0502040204020203" pitchFamily="34" charset="0"/>
              </a:endParaRPr>
            </a:p>
          </p:txBody>
        </p:sp>
      </p:grpSp>
      <p:grpSp>
        <p:nvGrpSpPr>
          <p:cNvPr id="45" name="Group 44">
            <a:extLst>
              <a:ext uri="{FF2B5EF4-FFF2-40B4-BE49-F238E27FC236}">
                <a16:creationId xmlns:a16="http://schemas.microsoft.com/office/drawing/2014/main" id="{F2C70CA2-843A-4FAD-8AF2-4486D5961B15}"/>
              </a:ext>
            </a:extLst>
          </p:cNvPr>
          <p:cNvGrpSpPr/>
          <p:nvPr/>
        </p:nvGrpSpPr>
        <p:grpSpPr>
          <a:xfrm>
            <a:off x="1178631" y="5733062"/>
            <a:ext cx="6616086" cy="1068310"/>
            <a:chOff x="1266761" y="1384430"/>
            <a:chExt cx="6616086" cy="1068310"/>
          </a:xfrm>
        </p:grpSpPr>
        <p:grpSp>
          <p:nvGrpSpPr>
            <p:cNvPr id="46" name="Group 45">
              <a:extLst>
                <a:ext uri="{FF2B5EF4-FFF2-40B4-BE49-F238E27FC236}">
                  <a16:creationId xmlns:a16="http://schemas.microsoft.com/office/drawing/2014/main" id="{21019314-8DBE-45CC-8BEA-606E67EA772F}"/>
                </a:ext>
              </a:extLst>
            </p:cNvPr>
            <p:cNvGrpSpPr/>
            <p:nvPr/>
          </p:nvGrpSpPr>
          <p:grpSpPr>
            <a:xfrm>
              <a:off x="6762486" y="1384430"/>
              <a:ext cx="1120361" cy="938680"/>
              <a:chOff x="6762486" y="1384430"/>
              <a:chExt cx="1120361" cy="938680"/>
            </a:xfrm>
          </p:grpSpPr>
          <p:sp>
            <p:nvSpPr>
              <p:cNvPr id="56" name="Google Shape;2278;p58">
                <a:extLst>
                  <a:ext uri="{FF2B5EF4-FFF2-40B4-BE49-F238E27FC236}">
                    <a16:creationId xmlns:a16="http://schemas.microsoft.com/office/drawing/2014/main" id="{7878AA1F-0D4D-4E10-859E-0C084097DDFD}"/>
                  </a:ext>
                </a:extLst>
              </p:cNvPr>
              <p:cNvSpPr/>
              <p:nvPr/>
            </p:nvSpPr>
            <p:spPr>
              <a:xfrm>
                <a:off x="6838686" y="138443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79;p58">
                <a:extLst>
                  <a:ext uri="{FF2B5EF4-FFF2-40B4-BE49-F238E27FC236}">
                    <a16:creationId xmlns:a16="http://schemas.microsoft.com/office/drawing/2014/main" id="{5FF087B9-D500-48A8-8706-CA7EDACCF6F3}"/>
                  </a:ext>
                </a:extLst>
              </p:cNvPr>
              <p:cNvSpPr/>
              <p:nvPr/>
            </p:nvSpPr>
            <p:spPr>
              <a:xfrm>
                <a:off x="6762486" y="138443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roup 46">
              <a:extLst>
                <a:ext uri="{FF2B5EF4-FFF2-40B4-BE49-F238E27FC236}">
                  <a16:creationId xmlns:a16="http://schemas.microsoft.com/office/drawing/2014/main" id="{082E04AA-4945-4020-83B1-B6140C7DE344}"/>
                </a:ext>
              </a:extLst>
            </p:cNvPr>
            <p:cNvGrpSpPr/>
            <p:nvPr/>
          </p:nvGrpSpPr>
          <p:grpSpPr>
            <a:xfrm>
              <a:off x="5023725" y="1408564"/>
              <a:ext cx="1014896" cy="1044176"/>
              <a:chOff x="5023725" y="1408564"/>
              <a:chExt cx="1014896" cy="1044176"/>
            </a:xfrm>
          </p:grpSpPr>
          <p:sp>
            <p:nvSpPr>
              <p:cNvPr id="54" name="Google Shape;2281;p58">
                <a:extLst>
                  <a:ext uri="{FF2B5EF4-FFF2-40B4-BE49-F238E27FC236}">
                    <a16:creationId xmlns:a16="http://schemas.microsoft.com/office/drawing/2014/main" id="{3664A90F-2078-4896-83FB-EEAFF6855C49}"/>
                  </a:ext>
                </a:extLst>
              </p:cNvPr>
              <p:cNvSpPr/>
              <p:nvPr/>
            </p:nvSpPr>
            <p:spPr>
              <a:xfrm rot="13956085">
                <a:off x="5047185" y="1461304"/>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82;p58">
                <a:extLst>
                  <a:ext uri="{FF2B5EF4-FFF2-40B4-BE49-F238E27FC236}">
                    <a16:creationId xmlns:a16="http://schemas.microsoft.com/office/drawing/2014/main" id="{799D9C51-BB80-47A7-9C88-3F52B3FAB1EB}"/>
                  </a:ext>
                </a:extLst>
              </p:cNvPr>
              <p:cNvSpPr/>
              <p:nvPr/>
            </p:nvSpPr>
            <p:spPr>
              <a:xfrm rot="13956085">
                <a:off x="4970985" y="1461304"/>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roup 47">
              <a:extLst>
                <a:ext uri="{FF2B5EF4-FFF2-40B4-BE49-F238E27FC236}">
                  <a16:creationId xmlns:a16="http://schemas.microsoft.com/office/drawing/2014/main" id="{F00682FA-F2A4-4CA5-8CC1-BF8A974E328A}"/>
                </a:ext>
              </a:extLst>
            </p:cNvPr>
            <p:cNvGrpSpPr/>
            <p:nvPr/>
          </p:nvGrpSpPr>
          <p:grpSpPr>
            <a:xfrm>
              <a:off x="3132646" y="1385098"/>
              <a:ext cx="1134945" cy="938701"/>
              <a:chOff x="3132646" y="1385098"/>
              <a:chExt cx="1134945" cy="938701"/>
            </a:xfrm>
          </p:grpSpPr>
          <p:sp>
            <p:nvSpPr>
              <p:cNvPr id="52" name="Google Shape;2284;p58">
                <a:extLst>
                  <a:ext uri="{FF2B5EF4-FFF2-40B4-BE49-F238E27FC236}">
                    <a16:creationId xmlns:a16="http://schemas.microsoft.com/office/drawing/2014/main" id="{F8EEF66E-EF4E-4E0A-AD12-B38449FB75DB}"/>
                  </a:ext>
                </a:extLst>
              </p:cNvPr>
              <p:cNvSpPr/>
              <p:nvPr/>
            </p:nvSpPr>
            <p:spPr>
              <a:xfrm rot="884392">
                <a:off x="3223409" y="1385098"/>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85;p58">
                <a:extLst>
                  <a:ext uri="{FF2B5EF4-FFF2-40B4-BE49-F238E27FC236}">
                    <a16:creationId xmlns:a16="http://schemas.microsoft.com/office/drawing/2014/main" id="{6D28E8FF-E6C2-467F-A301-00F84765D38B}"/>
                  </a:ext>
                </a:extLst>
              </p:cNvPr>
              <p:cNvSpPr/>
              <p:nvPr/>
            </p:nvSpPr>
            <p:spPr>
              <a:xfrm rot="884392">
                <a:off x="3132646" y="1385098"/>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roup 48">
              <a:extLst>
                <a:ext uri="{FF2B5EF4-FFF2-40B4-BE49-F238E27FC236}">
                  <a16:creationId xmlns:a16="http://schemas.microsoft.com/office/drawing/2014/main" id="{0AB09C00-979D-4129-BCC1-5DE0C9DBF000}"/>
                </a:ext>
              </a:extLst>
            </p:cNvPr>
            <p:cNvGrpSpPr/>
            <p:nvPr/>
          </p:nvGrpSpPr>
          <p:grpSpPr>
            <a:xfrm>
              <a:off x="1266761" y="1385092"/>
              <a:ext cx="1147986" cy="980268"/>
              <a:chOff x="1266761" y="1385092"/>
              <a:chExt cx="1147986" cy="980268"/>
            </a:xfrm>
          </p:grpSpPr>
          <p:sp>
            <p:nvSpPr>
              <p:cNvPr id="50" name="Google Shape;2287;p58">
                <a:extLst>
                  <a:ext uri="{FF2B5EF4-FFF2-40B4-BE49-F238E27FC236}">
                    <a16:creationId xmlns:a16="http://schemas.microsoft.com/office/drawing/2014/main" id="{0B339690-69D6-4FCF-923A-A3FDA9270418}"/>
                  </a:ext>
                </a:extLst>
              </p:cNvPr>
              <p:cNvSpPr/>
              <p:nvPr/>
            </p:nvSpPr>
            <p:spPr>
              <a:xfrm>
                <a:off x="1370586" y="142668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88;p58">
                <a:extLst>
                  <a:ext uri="{FF2B5EF4-FFF2-40B4-BE49-F238E27FC236}">
                    <a16:creationId xmlns:a16="http://schemas.microsoft.com/office/drawing/2014/main" id="{B81F6C92-B9B0-41E7-910C-70C59F48B906}"/>
                  </a:ext>
                </a:extLst>
              </p:cNvPr>
              <p:cNvSpPr/>
              <p:nvPr/>
            </p:nvSpPr>
            <p:spPr>
              <a:xfrm>
                <a:off x="1266761" y="1385092"/>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Google Shape;2290;p58">
            <a:extLst>
              <a:ext uri="{FF2B5EF4-FFF2-40B4-BE49-F238E27FC236}">
                <a16:creationId xmlns:a16="http://schemas.microsoft.com/office/drawing/2014/main" id="{D31C2431-10A0-4D4D-B3FF-926058936BA6}"/>
              </a:ext>
            </a:extLst>
          </p:cNvPr>
          <p:cNvSpPr txBox="1">
            <a:spLocks noGrp="1"/>
          </p:cNvSpPr>
          <p:nvPr>
            <p:ph type="title" idx="2"/>
          </p:nvPr>
        </p:nvSpPr>
        <p:spPr>
          <a:xfrm>
            <a:off x="2614189" y="5928293"/>
            <a:ext cx="188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59" name="Google Shape;2291;p58">
            <a:extLst>
              <a:ext uri="{FF2B5EF4-FFF2-40B4-BE49-F238E27FC236}">
                <a16:creationId xmlns:a16="http://schemas.microsoft.com/office/drawing/2014/main" id="{A3781A8A-2F91-4CE3-BF19-C7AF0B0153C7}"/>
              </a:ext>
            </a:extLst>
          </p:cNvPr>
          <p:cNvSpPr txBox="1">
            <a:spLocks noGrp="1"/>
          </p:cNvSpPr>
          <p:nvPr>
            <p:ph type="title" idx="3"/>
          </p:nvPr>
        </p:nvSpPr>
        <p:spPr>
          <a:xfrm>
            <a:off x="835916" y="5928293"/>
            <a:ext cx="1776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60" name="Google Shape;2292;p58">
            <a:extLst>
              <a:ext uri="{FF2B5EF4-FFF2-40B4-BE49-F238E27FC236}">
                <a16:creationId xmlns:a16="http://schemas.microsoft.com/office/drawing/2014/main" id="{B9EF5B6F-E320-496B-AAD4-6CE3E9A80E0E}"/>
              </a:ext>
            </a:extLst>
          </p:cNvPr>
          <p:cNvSpPr txBox="1">
            <a:spLocks noGrp="1"/>
          </p:cNvSpPr>
          <p:nvPr>
            <p:ph type="title" idx="4"/>
          </p:nvPr>
        </p:nvSpPr>
        <p:spPr>
          <a:xfrm>
            <a:off x="6355090" y="5928294"/>
            <a:ext cx="1799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61" name="Google Shape;2297;p58">
            <a:extLst>
              <a:ext uri="{FF2B5EF4-FFF2-40B4-BE49-F238E27FC236}">
                <a16:creationId xmlns:a16="http://schemas.microsoft.com/office/drawing/2014/main" id="{47D68D87-8316-4337-9971-5E20D900E963}"/>
              </a:ext>
            </a:extLst>
          </p:cNvPr>
          <p:cNvSpPr txBox="1">
            <a:spLocks noGrp="1"/>
          </p:cNvSpPr>
          <p:nvPr>
            <p:ph type="title" idx="5"/>
          </p:nvPr>
        </p:nvSpPr>
        <p:spPr>
          <a:xfrm>
            <a:off x="4488989" y="5928293"/>
            <a:ext cx="1842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4" name="Google Shape;194;p28">
            <a:extLst>
              <a:ext uri="{FF2B5EF4-FFF2-40B4-BE49-F238E27FC236}">
                <a16:creationId xmlns:a16="http://schemas.microsoft.com/office/drawing/2014/main" id="{722F7D36-8554-4D1F-BFB3-83DF8330A841}"/>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27</a:t>
            </a:r>
            <a:endParaRPr b="1" dirty="0">
              <a:solidFill>
                <a:schemeClr val="tx1"/>
              </a:solidFill>
              <a:latin typeface="Raleway" pitchFamily="2" charset="0"/>
            </a:endParaRPr>
          </a:p>
        </p:txBody>
      </p:sp>
    </p:spTree>
    <p:extLst>
      <p:ext uri="{BB962C8B-B14F-4D97-AF65-F5344CB8AC3E}">
        <p14:creationId xmlns:p14="http://schemas.microsoft.com/office/powerpoint/2010/main" val="310359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89" name="Google Shape;2289;p58"/>
          <p:cNvSpPr txBox="1">
            <a:spLocks noGrp="1"/>
          </p:cNvSpPr>
          <p:nvPr>
            <p:ph type="title"/>
          </p:nvPr>
        </p:nvSpPr>
        <p:spPr>
          <a:xfrm>
            <a:off x="1178631" y="7935"/>
            <a:ext cx="6378570" cy="572700"/>
          </a:xfrm>
          <a:prstGeom prst="rect">
            <a:avLst/>
          </a:prstGeom>
        </p:spPr>
        <p:txBody>
          <a:bodyPr spcFirstLastPara="1" wrap="square" lIns="91425" tIns="91425" rIns="91425" bIns="91425" anchor="t" anchorCtr="0">
            <a:noAutofit/>
          </a:bodyPr>
          <a:lstStyle/>
          <a:p>
            <a:pPr lvl="0" algn="ctr"/>
            <a:r>
              <a:rPr lang="en-US" sz="2800" dirty="0"/>
              <a:t>MongoDB Atlas - Solution Cloud </a:t>
            </a:r>
            <a:r>
              <a:rPr lang="en-US" sz="2800" dirty="0" err="1"/>
              <a:t>Managée</a:t>
            </a:r>
            <a:endParaRPr sz="2800" dirty="0">
              <a:latin typeface="Montserrat ExtraBold"/>
              <a:ea typeface="Montserrat ExtraBold"/>
              <a:cs typeface="Montserrat ExtraBold"/>
              <a:sym typeface="Montserrat ExtraBold"/>
            </a:endParaRPr>
          </a:p>
        </p:txBody>
      </p:sp>
      <p:sp>
        <p:nvSpPr>
          <p:cNvPr id="28" name="TextBox 27">
            <a:extLst>
              <a:ext uri="{FF2B5EF4-FFF2-40B4-BE49-F238E27FC236}">
                <a16:creationId xmlns:a16="http://schemas.microsoft.com/office/drawing/2014/main" id="{E6A04937-B7D7-4FC6-A9F0-FAB224B3D150}"/>
              </a:ext>
            </a:extLst>
          </p:cNvPr>
          <p:cNvSpPr txBox="1"/>
          <p:nvPr/>
        </p:nvSpPr>
        <p:spPr>
          <a:xfrm>
            <a:off x="1947400" y="1395512"/>
            <a:ext cx="5334000" cy="400110"/>
          </a:xfrm>
          <a:prstGeom prst="rect">
            <a:avLst/>
          </a:prstGeom>
          <a:noFill/>
        </p:spPr>
        <p:txBody>
          <a:bodyPr wrap="square">
            <a:spAutoFit/>
          </a:bodyPr>
          <a:lstStyle/>
          <a:p>
            <a:pPr algn="ctr"/>
            <a:r>
              <a:rPr lang="fr-FR" sz="2000" b="1" dirty="0">
                <a:solidFill>
                  <a:schemeClr val="tx2">
                    <a:lumMod val="25000"/>
                  </a:schemeClr>
                </a:solidFill>
                <a:latin typeface="Montserrat Black" panose="00000A00000000000000" pitchFamily="2" charset="0"/>
              </a:rPr>
              <a:t>Qu’est-ce que MongoDB Atlas ?</a:t>
            </a:r>
            <a:endParaRPr lang="en-US" sz="2000" dirty="0">
              <a:solidFill>
                <a:schemeClr val="tx2">
                  <a:lumMod val="25000"/>
                </a:schemeClr>
              </a:solidFill>
              <a:latin typeface="Montserrat Black" panose="00000A00000000000000" pitchFamily="2" charset="0"/>
            </a:endParaRPr>
          </a:p>
        </p:txBody>
      </p:sp>
      <p:grpSp>
        <p:nvGrpSpPr>
          <p:cNvPr id="7" name="Group 6">
            <a:extLst>
              <a:ext uri="{FF2B5EF4-FFF2-40B4-BE49-F238E27FC236}">
                <a16:creationId xmlns:a16="http://schemas.microsoft.com/office/drawing/2014/main" id="{AF40BB7E-61CB-401F-BACF-6E4894FEBE5C}"/>
              </a:ext>
            </a:extLst>
          </p:cNvPr>
          <p:cNvGrpSpPr>
            <a:grpSpLocks noChangeAspect="1"/>
          </p:cNvGrpSpPr>
          <p:nvPr/>
        </p:nvGrpSpPr>
        <p:grpSpPr>
          <a:xfrm>
            <a:off x="6339276" y="2029953"/>
            <a:ext cx="1920240" cy="2486635"/>
            <a:chOff x="3667439" y="1495469"/>
            <a:chExt cx="2515499" cy="3257471"/>
          </a:xfrm>
        </p:grpSpPr>
        <p:pic>
          <p:nvPicPr>
            <p:cNvPr id="6" name="Picture 5">
              <a:extLst>
                <a:ext uri="{FF2B5EF4-FFF2-40B4-BE49-F238E27FC236}">
                  <a16:creationId xmlns:a16="http://schemas.microsoft.com/office/drawing/2014/main" id="{248D58C5-0FA7-44EA-8C9F-0BF4FFB52B79}"/>
                </a:ext>
              </a:extLst>
            </p:cNvPr>
            <p:cNvPicPr>
              <a:picLocks noChangeAspect="1"/>
            </p:cNvPicPr>
            <p:nvPr/>
          </p:nvPicPr>
          <p:blipFill rotWithShape="1">
            <a:blip r:embed="rId3"/>
            <a:srcRect b="-29497"/>
            <a:stretch/>
          </p:blipFill>
          <p:spPr>
            <a:xfrm>
              <a:off x="3667439" y="1495469"/>
              <a:ext cx="2515499" cy="3257471"/>
            </a:xfrm>
            <a:prstGeom prst="rect">
              <a:avLst/>
            </a:prstGeom>
          </p:spPr>
        </p:pic>
        <p:sp>
          <p:nvSpPr>
            <p:cNvPr id="34" name="TextBox 33">
              <a:extLst>
                <a:ext uri="{FF2B5EF4-FFF2-40B4-BE49-F238E27FC236}">
                  <a16:creationId xmlns:a16="http://schemas.microsoft.com/office/drawing/2014/main" id="{D2E4AB95-EDDD-462E-B875-663A6C1D1107}"/>
                </a:ext>
              </a:extLst>
            </p:cNvPr>
            <p:cNvSpPr txBox="1"/>
            <p:nvPr/>
          </p:nvSpPr>
          <p:spPr>
            <a:xfrm>
              <a:off x="3799712" y="3956308"/>
              <a:ext cx="2250951" cy="604777"/>
            </a:xfrm>
            <a:prstGeom prst="rect">
              <a:avLst/>
            </a:prstGeom>
            <a:noFill/>
          </p:spPr>
          <p:txBody>
            <a:bodyPr wrap="square">
              <a:spAutoFit/>
            </a:bodyPr>
            <a:lstStyle/>
            <a:p>
              <a:pPr algn="ctr"/>
              <a:r>
                <a:rPr lang="fr-FR" sz="2400" dirty="0">
                  <a:latin typeface="Bahnschrift" panose="020B0502040204020203" pitchFamily="34" charset="0"/>
                </a:rPr>
                <a:t>Atlas </a:t>
              </a:r>
              <a:endParaRPr lang="en-US" sz="2400" dirty="0">
                <a:latin typeface="Bahnschrift" panose="020B0502040204020203" pitchFamily="34" charset="0"/>
              </a:endParaRPr>
            </a:p>
          </p:txBody>
        </p:sp>
      </p:grpSp>
      <p:cxnSp>
        <p:nvCxnSpPr>
          <p:cNvPr id="23" name="Connector: Elbow 22">
            <a:extLst>
              <a:ext uri="{FF2B5EF4-FFF2-40B4-BE49-F238E27FC236}">
                <a16:creationId xmlns:a16="http://schemas.microsoft.com/office/drawing/2014/main" id="{A0F031DE-BC3C-4C41-8754-102C84AEF089}"/>
              </a:ext>
            </a:extLst>
          </p:cNvPr>
          <p:cNvCxnSpPr>
            <a:cxnSpLocks/>
            <a:stCxn id="6" idx="1"/>
            <a:endCxn id="29" idx="0"/>
          </p:cNvCxnSpPr>
          <p:nvPr/>
        </p:nvCxnSpPr>
        <p:spPr>
          <a:xfrm rot="10800000">
            <a:off x="3227744" y="2582933"/>
            <a:ext cx="3111533" cy="690339"/>
          </a:xfrm>
          <a:prstGeom prst="bentConnector4">
            <a:avLst>
              <a:gd name="adj1" fmla="val 17072"/>
              <a:gd name="adj2" fmla="val 133114"/>
            </a:avLst>
          </a:prstGeom>
          <a:ln w="15875" cap="sq" cmpd="sng">
            <a:solidFill>
              <a:srgbClr val="000000"/>
            </a:solidFill>
            <a:prstDash val="solid"/>
            <a:tailEnd type="oval"/>
          </a:ln>
          <a:effectLst>
            <a:glow rad="63500">
              <a:schemeClr val="accent3">
                <a:lumMod val="20000"/>
                <a:lumOff val="80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A15E2F6-497A-4CCC-8154-5AEB639E1A96}"/>
              </a:ext>
            </a:extLst>
          </p:cNvPr>
          <p:cNvSpPr txBox="1"/>
          <p:nvPr/>
        </p:nvSpPr>
        <p:spPr>
          <a:xfrm>
            <a:off x="1178631" y="2582932"/>
            <a:ext cx="4098223" cy="1477328"/>
          </a:xfrm>
          <a:prstGeom prst="rect">
            <a:avLst/>
          </a:prstGeom>
          <a:noFill/>
        </p:spPr>
        <p:txBody>
          <a:bodyPr wrap="square">
            <a:spAutoFit/>
          </a:bodyPr>
          <a:lstStyle/>
          <a:p>
            <a:pPr algn="ctr"/>
            <a:r>
              <a:rPr lang="fr-FR" sz="1800" b="1" dirty="0">
                <a:solidFill>
                  <a:schemeClr val="tx1"/>
                </a:solidFill>
                <a:latin typeface="Lato" panose="020F0502020204030203" pitchFamily="34" charset="0"/>
                <a:ea typeface="Lato" panose="020F0502020204030203" pitchFamily="34" charset="0"/>
                <a:cs typeface="Lato" panose="020F0502020204030203" pitchFamily="34" charset="0"/>
              </a:rPr>
              <a:t>MongoDB Atlas est une solution managée, cloud-native, qui simplifie le déploiement, la gestion et la supervision des bases de données MongoDB.</a:t>
            </a:r>
            <a:endParaRPr lang="en-US" sz="18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nvGrpSpPr>
          <p:cNvPr id="47" name="Google Shape;2660;p69">
            <a:extLst>
              <a:ext uri="{FF2B5EF4-FFF2-40B4-BE49-F238E27FC236}">
                <a16:creationId xmlns:a16="http://schemas.microsoft.com/office/drawing/2014/main" id="{20B29000-85EE-4E2A-A752-974A6ADA8627}"/>
              </a:ext>
            </a:extLst>
          </p:cNvPr>
          <p:cNvGrpSpPr>
            <a:grpSpLocks noChangeAspect="1"/>
          </p:cNvGrpSpPr>
          <p:nvPr/>
        </p:nvGrpSpPr>
        <p:grpSpPr>
          <a:xfrm>
            <a:off x="9973754" y="2710201"/>
            <a:ext cx="274320" cy="185822"/>
            <a:chOff x="6917100" y="2240375"/>
            <a:chExt cx="935100" cy="633425"/>
          </a:xfrm>
        </p:grpSpPr>
        <p:sp>
          <p:nvSpPr>
            <p:cNvPr id="48" name="Google Shape;2661;p69">
              <a:extLst>
                <a:ext uri="{FF2B5EF4-FFF2-40B4-BE49-F238E27FC236}">
                  <a16:creationId xmlns:a16="http://schemas.microsoft.com/office/drawing/2014/main" id="{0C77B8AA-6DFC-4B9C-AC4B-84B06FBECD0E}"/>
                </a:ext>
              </a:extLst>
            </p:cNvPr>
            <p:cNvSpPr/>
            <p:nvPr/>
          </p:nvSpPr>
          <p:spPr>
            <a:xfrm>
              <a:off x="6917100" y="2284550"/>
              <a:ext cx="839300" cy="589250"/>
            </a:xfrm>
            <a:custGeom>
              <a:avLst/>
              <a:gdLst/>
              <a:ahLst/>
              <a:cxnLst/>
              <a:rect l="l" t="t" r="r" b="b"/>
              <a:pathLst>
                <a:path w="33572" h="23570" extrusionOk="0">
                  <a:moveTo>
                    <a:pt x="11224" y="1"/>
                  </a:moveTo>
                  <a:cubicBezTo>
                    <a:pt x="7603" y="1"/>
                    <a:pt x="3668" y="456"/>
                    <a:pt x="1693" y="2431"/>
                  </a:cubicBezTo>
                  <a:cubicBezTo>
                    <a:pt x="551" y="3625"/>
                    <a:pt x="0" y="5384"/>
                    <a:pt x="276" y="7025"/>
                  </a:cubicBezTo>
                  <a:cubicBezTo>
                    <a:pt x="709" y="9151"/>
                    <a:pt x="2244" y="10135"/>
                    <a:pt x="3334" y="11775"/>
                  </a:cubicBezTo>
                  <a:cubicBezTo>
                    <a:pt x="4488" y="13534"/>
                    <a:pt x="4698" y="15608"/>
                    <a:pt x="5578" y="17524"/>
                  </a:cubicBezTo>
                  <a:cubicBezTo>
                    <a:pt x="6457" y="19322"/>
                    <a:pt x="7874" y="21015"/>
                    <a:pt x="9790" y="21736"/>
                  </a:cubicBezTo>
                  <a:cubicBezTo>
                    <a:pt x="11536" y="22445"/>
                    <a:pt x="13452" y="22275"/>
                    <a:pt x="15316" y="22327"/>
                  </a:cubicBezTo>
                  <a:cubicBezTo>
                    <a:pt x="18633" y="22464"/>
                    <a:pt x="21215" y="23569"/>
                    <a:pt x="23852" y="23569"/>
                  </a:cubicBezTo>
                  <a:cubicBezTo>
                    <a:pt x="25512" y="23569"/>
                    <a:pt x="27194" y="23131"/>
                    <a:pt x="29096" y="21736"/>
                  </a:cubicBezTo>
                  <a:cubicBezTo>
                    <a:pt x="30618" y="20634"/>
                    <a:pt x="32101" y="19217"/>
                    <a:pt x="32757" y="17406"/>
                  </a:cubicBezTo>
                  <a:cubicBezTo>
                    <a:pt x="33571" y="15332"/>
                    <a:pt x="33309" y="12930"/>
                    <a:pt x="32482" y="10791"/>
                  </a:cubicBezTo>
                  <a:cubicBezTo>
                    <a:pt x="29962" y="4282"/>
                    <a:pt x="23243" y="791"/>
                    <a:pt x="16576" y="239"/>
                  </a:cubicBezTo>
                  <a:cubicBezTo>
                    <a:pt x="15147" y="141"/>
                    <a:pt x="13234" y="1"/>
                    <a:pt x="11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62;p69">
              <a:extLst>
                <a:ext uri="{FF2B5EF4-FFF2-40B4-BE49-F238E27FC236}">
                  <a16:creationId xmlns:a16="http://schemas.microsoft.com/office/drawing/2014/main" id="{0D770BB9-1586-4EC8-9594-27A747A5377D}"/>
                </a:ext>
              </a:extLst>
            </p:cNvPr>
            <p:cNvSpPr/>
            <p:nvPr/>
          </p:nvSpPr>
          <p:spPr>
            <a:xfrm>
              <a:off x="7007325" y="2240375"/>
              <a:ext cx="844875" cy="563475"/>
            </a:xfrm>
            <a:custGeom>
              <a:avLst/>
              <a:gdLst/>
              <a:ahLst/>
              <a:cxnLst/>
              <a:rect l="l" t="t" r="r" b="b"/>
              <a:pathLst>
                <a:path w="33795" h="22539" extrusionOk="0">
                  <a:moveTo>
                    <a:pt x="18863" y="0"/>
                  </a:moveTo>
                  <a:cubicBezTo>
                    <a:pt x="17448" y="0"/>
                    <a:pt x="16033" y="146"/>
                    <a:pt x="14660" y="418"/>
                  </a:cubicBezTo>
                  <a:cubicBezTo>
                    <a:pt x="10552" y="1245"/>
                    <a:pt x="6510" y="3214"/>
                    <a:pt x="4108" y="6600"/>
                  </a:cubicBezTo>
                  <a:cubicBezTo>
                    <a:pt x="0" y="12401"/>
                    <a:pt x="2467" y="21036"/>
                    <a:pt x="9843" y="22401"/>
                  </a:cubicBezTo>
                  <a:cubicBezTo>
                    <a:pt x="10381" y="22496"/>
                    <a:pt x="10913" y="22539"/>
                    <a:pt x="11440" y="22539"/>
                  </a:cubicBezTo>
                  <a:cubicBezTo>
                    <a:pt x="13978" y="22539"/>
                    <a:pt x="16398" y="21548"/>
                    <a:pt x="18702" y="20603"/>
                  </a:cubicBezTo>
                  <a:cubicBezTo>
                    <a:pt x="19699" y="20209"/>
                    <a:pt x="20615" y="20078"/>
                    <a:pt x="21506" y="20078"/>
                  </a:cubicBezTo>
                  <a:cubicBezTo>
                    <a:pt x="23289" y="20078"/>
                    <a:pt x="24969" y="20605"/>
                    <a:pt x="26988" y="20605"/>
                  </a:cubicBezTo>
                  <a:cubicBezTo>
                    <a:pt x="27051" y="20605"/>
                    <a:pt x="27115" y="20604"/>
                    <a:pt x="27180" y="20603"/>
                  </a:cubicBezTo>
                  <a:cubicBezTo>
                    <a:pt x="31340" y="20485"/>
                    <a:pt x="33361" y="17046"/>
                    <a:pt x="33637" y="13267"/>
                  </a:cubicBezTo>
                  <a:cubicBezTo>
                    <a:pt x="33794" y="11692"/>
                    <a:pt x="33519" y="10104"/>
                    <a:pt x="32915" y="8568"/>
                  </a:cubicBezTo>
                  <a:cubicBezTo>
                    <a:pt x="32049" y="6272"/>
                    <a:pt x="30461" y="4198"/>
                    <a:pt x="28492" y="2833"/>
                  </a:cubicBezTo>
                  <a:cubicBezTo>
                    <a:pt x="25706" y="855"/>
                    <a:pt x="22288" y="0"/>
                    <a:pt x="18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663;p69">
            <a:extLst>
              <a:ext uri="{FF2B5EF4-FFF2-40B4-BE49-F238E27FC236}">
                <a16:creationId xmlns:a16="http://schemas.microsoft.com/office/drawing/2014/main" id="{100B9BF1-37CD-4384-AE29-4E00BC6573FA}"/>
              </a:ext>
            </a:extLst>
          </p:cNvPr>
          <p:cNvGrpSpPr>
            <a:grpSpLocks noChangeAspect="1"/>
          </p:cNvGrpSpPr>
          <p:nvPr/>
        </p:nvGrpSpPr>
        <p:grpSpPr>
          <a:xfrm>
            <a:off x="9996019" y="3244800"/>
            <a:ext cx="278522" cy="274320"/>
            <a:chOff x="5962975" y="3195175"/>
            <a:chExt cx="812075" cy="799825"/>
          </a:xfrm>
        </p:grpSpPr>
        <p:sp>
          <p:nvSpPr>
            <p:cNvPr id="51" name="Google Shape;2664;p69">
              <a:extLst>
                <a:ext uri="{FF2B5EF4-FFF2-40B4-BE49-F238E27FC236}">
                  <a16:creationId xmlns:a16="http://schemas.microsoft.com/office/drawing/2014/main" id="{E198CAC9-D1FE-44C0-8849-08C098FB71C7}"/>
                </a:ext>
              </a:extLst>
            </p:cNvPr>
            <p:cNvSpPr/>
            <p:nvPr/>
          </p:nvSpPr>
          <p:spPr>
            <a:xfrm>
              <a:off x="5962975" y="3195175"/>
              <a:ext cx="812075" cy="799825"/>
            </a:xfrm>
            <a:custGeom>
              <a:avLst/>
              <a:gdLst/>
              <a:ahLst/>
              <a:cxnLst/>
              <a:rect l="l" t="t" r="r" b="b"/>
              <a:pathLst>
                <a:path w="32483" h="31993" extrusionOk="0">
                  <a:moveTo>
                    <a:pt x="15772" y="0"/>
                  </a:moveTo>
                  <a:cubicBezTo>
                    <a:pt x="14053" y="0"/>
                    <a:pt x="12278" y="485"/>
                    <a:pt x="10828" y="1388"/>
                  </a:cubicBezTo>
                  <a:cubicBezTo>
                    <a:pt x="5736" y="4551"/>
                    <a:pt x="985" y="12596"/>
                    <a:pt x="211" y="18502"/>
                  </a:cubicBezTo>
                  <a:cubicBezTo>
                    <a:pt x="1" y="20024"/>
                    <a:pt x="1" y="21665"/>
                    <a:pt x="709" y="23095"/>
                  </a:cubicBezTo>
                  <a:cubicBezTo>
                    <a:pt x="2954" y="27794"/>
                    <a:pt x="9949" y="28069"/>
                    <a:pt x="14214" y="29605"/>
                  </a:cubicBezTo>
                  <a:cubicBezTo>
                    <a:pt x="17090" y="30653"/>
                    <a:pt x="19800" y="31993"/>
                    <a:pt x="22550" y="31993"/>
                  </a:cubicBezTo>
                  <a:cubicBezTo>
                    <a:pt x="24242" y="31993"/>
                    <a:pt x="25949" y="31485"/>
                    <a:pt x="27718" y="30090"/>
                  </a:cubicBezTo>
                  <a:cubicBezTo>
                    <a:pt x="31603" y="26980"/>
                    <a:pt x="32482" y="20746"/>
                    <a:pt x="29582" y="16691"/>
                  </a:cubicBezTo>
                  <a:cubicBezTo>
                    <a:pt x="27942" y="14394"/>
                    <a:pt x="25317" y="12806"/>
                    <a:pt x="24004" y="10299"/>
                  </a:cubicBezTo>
                  <a:cubicBezTo>
                    <a:pt x="22744" y="7832"/>
                    <a:pt x="22915" y="4722"/>
                    <a:pt x="21275" y="2530"/>
                  </a:cubicBezTo>
                  <a:cubicBezTo>
                    <a:pt x="20618" y="1546"/>
                    <a:pt x="19687" y="890"/>
                    <a:pt x="18650" y="509"/>
                  </a:cubicBezTo>
                  <a:cubicBezTo>
                    <a:pt x="17760" y="166"/>
                    <a:pt x="16775" y="0"/>
                    <a:pt x="15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65;p69">
              <a:extLst>
                <a:ext uri="{FF2B5EF4-FFF2-40B4-BE49-F238E27FC236}">
                  <a16:creationId xmlns:a16="http://schemas.microsoft.com/office/drawing/2014/main" id="{F3EBB442-B3FE-416B-86EA-7CDC3324DBC4}"/>
                </a:ext>
              </a:extLst>
            </p:cNvPr>
            <p:cNvSpPr/>
            <p:nvPr/>
          </p:nvSpPr>
          <p:spPr>
            <a:xfrm>
              <a:off x="5973800" y="3283525"/>
              <a:ext cx="717900" cy="644400"/>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2666;p69">
            <a:extLst>
              <a:ext uri="{FF2B5EF4-FFF2-40B4-BE49-F238E27FC236}">
                <a16:creationId xmlns:a16="http://schemas.microsoft.com/office/drawing/2014/main" id="{64410F47-7F5C-48AE-B0BF-43BAB34C28E8}"/>
              </a:ext>
            </a:extLst>
          </p:cNvPr>
          <p:cNvGrpSpPr>
            <a:grpSpLocks noChangeAspect="1"/>
          </p:cNvGrpSpPr>
          <p:nvPr/>
        </p:nvGrpSpPr>
        <p:grpSpPr>
          <a:xfrm>
            <a:off x="10000221" y="2057963"/>
            <a:ext cx="274320" cy="207688"/>
            <a:chOff x="6020400" y="2387300"/>
            <a:chExt cx="974800" cy="738025"/>
          </a:xfrm>
        </p:grpSpPr>
        <p:sp>
          <p:nvSpPr>
            <p:cNvPr id="54" name="Google Shape;2667;p69">
              <a:extLst>
                <a:ext uri="{FF2B5EF4-FFF2-40B4-BE49-F238E27FC236}">
                  <a16:creationId xmlns:a16="http://schemas.microsoft.com/office/drawing/2014/main" id="{5D31CA43-0F86-4B36-9993-18EB0924CD65}"/>
                </a:ext>
              </a:extLst>
            </p:cNvPr>
            <p:cNvSpPr/>
            <p:nvPr/>
          </p:nvSpPr>
          <p:spPr>
            <a:xfrm>
              <a:off x="6020400" y="2516200"/>
              <a:ext cx="974800" cy="609125"/>
            </a:xfrm>
            <a:custGeom>
              <a:avLst/>
              <a:gdLst/>
              <a:ahLst/>
              <a:cxnLst/>
              <a:rect l="l" t="t" r="r" b="b"/>
              <a:pathLst>
                <a:path w="38992" h="24365" extrusionOk="0">
                  <a:moveTo>
                    <a:pt x="19051" y="1"/>
                  </a:moveTo>
                  <a:cubicBezTo>
                    <a:pt x="15817" y="1"/>
                    <a:pt x="12595" y="258"/>
                    <a:pt x="9397" y="816"/>
                  </a:cubicBezTo>
                  <a:cubicBezTo>
                    <a:pt x="5854" y="1420"/>
                    <a:pt x="2678" y="2129"/>
                    <a:pt x="1365" y="5908"/>
                  </a:cubicBezTo>
                  <a:cubicBezTo>
                    <a:pt x="0" y="9951"/>
                    <a:pt x="2783" y="12195"/>
                    <a:pt x="4594" y="15305"/>
                  </a:cubicBezTo>
                  <a:cubicBezTo>
                    <a:pt x="6510" y="18534"/>
                    <a:pt x="8859" y="21762"/>
                    <a:pt x="12350" y="23403"/>
                  </a:cubicBezTo>
                  <a:cubicBezTo>
                    <a:pt x="13823" y="24056"/>
                    <a:pt x="15337" y="24364"/>
                    <a:pt x="16830" y="24364"/>
                  </a:cubicBezTo>
                  <a:cubicBezTo>
                    <a:pt x="19449" y="24364"/>
                    <a:pt x="22005" y="23415"/>
                    <a:pt x="24162" y="21710"/>
                  </a:cubicBezTo>
                  <a:cubicBezTo>
                    <a:pt x="25920" y="20345"/>
                    <a:pt x="27561" y="18757"/>
                    <a:pt x="29529" y="17773"/>
                  </a:cubicBezTo>
                  <a:cubicBezTo>
                    <a:pt x="32692" y="16132"/>
                    <a:pt x="36196" y="16080"/>
                    <a:pt x="37942" y="12470"/>
                  </a:cubicBezTo>
                  <a:cubicBezTo>
                    <a:pt x="38821" y="10830"/>
                    <a:pt x="38992" y="9242"/>
                    <a:pt x="38663" y="7811"/>
                  </a:cubicBezTo>
                  <a:cubicBezTo>
                    <a:pt x="38165" y="5252"/>
                    <a:pt x="36144" y="3166"/>
                    <a:pt x="33466" y="2076"/>
                  </a:cubicBezTo>
                  <a:cubicBezTo>
                    <a:pt x="29739" y="541"/>
                    <a:pt x="25592" y="265"/>
                    <a:pt x="21655" y="55"/>
                  </a:cubicBezTo>
                  <a:cubicBezTo>
                    <a:pt x="20786" y="19"/>
                    <a:pt x="19918" y="1"/>
                    <a:pt x="19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68;p69">
              <a:extLst>
                <a:ext uri="{FF2B5EF4-FFF2-40B4-BE49-F238E27FC236}">
                  <a16:creationId xmlns:a16="http://schemas.microsoft.com/office/drawing/2014/main" id="{C7C57AD2-7ED5-45CD-93F3-3A22975F5F37}"/>
                </a:ext>
              </a:extLst>
            </p:cNvPr>
            <p:cNvSpPr/>
            <p:nvPr/>
          </p:nvSpPr>
          <p:spPr>
            <a:xfrm>
              <a:off x="6115875" y="2387300"/>
              <a:ext cx="784825" cy="673975"/>
            </a:xfrm>
            <a:custGeom>
              <a:avLst/>
              <a:gdLst/>
              <a:ahLst/>
              <a:cxnLst/>
              <a:rect l="l" t="t" r="r" b="b"/>
              <a:pathLst>
                <a:path w="31393" h="26959" extrusionOk="0">
                  <a:moveTo>
                    <a:pt x="12305" y="1"/>
                  </a:moveTo>
                  <a:cubicBezTo>
                    <a:pt x="10343" y="1"/>
                    <a:pt x="8563" y="368"/>
                    <a:pt x="7219" y="1156"/>
                  </a:cubicBezTo>
                  <a:cubicBezTo>
                    <a:pt x="2192" y="4056"/>
                    <a:pt x="0" y="14779"/>
                    <a:pt x="4056" y="20842"/>
                  </a:cubicBezTo>
                  <a:cubicBezTo>
                    <a:pt x="6647" y="24789"/>
                    <a:pt x="11132" y="26958"/>
                    <a:pt x="15724" y="26958"/>
                  </a:cubicBezTo>
                  <a:cubicBezTo>
                    <a:pt x="18201" y="26958"/>
                    <a:pt x="20709" y="26327"/>
                    <a:pt x="22967" y="25002"/>
                  </a:cubicBezTo>
                  <a:cubicBezTo>
                    <a:pt x="29424" y="21288"/>
                    <a:pt x="31393" y="13296"/>
                    <a:pt x="27403" y="7232"/>
                  </a:cubicBezTo>
                  <a:cubicBezTo>
                    <a:pt x="24478" y="2777"/>
                    <a:pt x="17700" y="1"/>
                    <a:pt x="12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2666;p69">
            <a:extLst>
              <a:ext uri="{FF2B5EF4-FFF2-40B4-BE49-F238E27FC236}">
                <a16:creationId xmlns:a16="http://schemas.microsoft.com/office/drawing/2014/main" id="{EF4330A2-5052-4134-B9DA-59F9120A79C5}"/>
              </a:ext>
            </a:extLst>
          </p:cNvPr>
          <p:cNvGrpSpPr>
            <a:grpSpLocks noChangeAspect="1"/>
          </p:cNvGrpSpPr>
          <p:nvPr/>
        </p:nvGrpSpPr>
        <p:grpSpPr>
          <a:xfrm>
            <a:off x="9973753" y="3862534"/>
            <a:ext cx="274320" cy="207688"/>
            <a:chOff x="6020400" y="2387300"/>
            <a:chExt cx="974800" cy="738025"/>
          </a:xfrm>
        </p:grpSpPr>
        <p:sp>
          <p:nvSpPr>
            <p:cNvPr id="57" name="Google Shape;2667;p69">
              <a:extLst>
                <a:ext uri="{FF2B5EF4-FFF2-40B4-BE49-F238E27FC236}">
                  <a16:creationId xmlns:a16="http://schemas.microsoft.com/office/drawing/2014/main" id="{9DA4E310-03C1-42B0-9136-E40CE7474FE2}"/>
                </a:ext>
              </a:extLst>
            </p:cNvPr>
            <p:cNvSpPr/>
            <p:nvPr/>
          </p:nvSpPr>
          <p:spPr>
            <a:xfrm>
              <a:off x="6020400" y="2516200"/>
              <a:ext cx="974800" cy="609125"/>
            </a:xfrm>
            <a:custGeom>
              <a:avLst/>
              <a:gdLst/>
              <a:ahLst/>
              <a:cxnLst/>
              <a:rect l="l" t="t" r="r" b="b"/>
              <a:pathLst>
                <a:path w="38992" h="24365" extrusionOk="0">
                  <a:moveTo>
                    <a:pt x="19051" y="1"/>
                  </a:moveTo>
                  <a:cubicBezTo>
                    <a:pt x="15817" y="1"/>
                    <a:pt x="12595" y="258"/>
                    <a:pt x="9397" y="816"/>
                  </a:cubicBezTo>
                  <a:cubicBezTo>
                    <a:pt x="5854" y="1420"/>
                    <a:pt x="2678" y="2129"/>
                    <a:pt x="1365" y="5908"/>
                  </a:cubicBezTo>
                  <a:cubicBezTo>
                    <a:pt x="0" y="9951"/>
                    <a:pt x="2783" y="12195"/>
                    <a:pt x="4594" y="15305"/>
                  </a:cubicBezTo>
                  <a:cubicBezTo>
                    <a:pt x="6510" y="18534"/>
                    <a:pt x="8859" y="21762"/>
                    <a:pt x="12350" y="23403"/>
                  </a:cubicBezTo>
                  <a:cubicBezTo>
                    <a:pt x="13823" y="24056"/>
                    <a:pt x="15337" y="24364"/>
                    <a:pt x="16830" y="24364"/>
                  </a:cubicBezTo>
                  <a:cubicBezTo>
                    <a:pt x="19449" y="24364"/>
                    <a:pt x="22005" y="23415"/>
                    <a:pt x="24162" y="21710"/>
                  </a:cubicBezTo>
                  <a:cubicBezTo>
                    <a:pt x="25920" y="20345"/>
                    <a:pt x="27561" y="18757"/>
                    <a:pt x="29529" y="17773"/>
                  </a:cubicBezTo>
                  <a:cubicBezTo>
                    <a:pt x="32692" y="16132"/>
                    <a:pt x="36196" y="16080"/>
                    <a:pt x="37942" y="12470"/>
                  </a:cubicBezTo>
                  <a:cubicBezTo>
                    <a:pt x="38821" y="10830"/>
                    <a:pt x="38992" y="9242"/>
                    <a:pt x="38663" y="7811"/>
                  </a:cubicBezTo>
                  <a:cubicBezTo>
                    <a:pt x="38165" y="5252"/>
                    <a:pt x="36144" y="3166"/>
                    <a:pt x="33466" y="2076"/>
                  </a:cubicBezTo>
                  <a:cubicBezTo>
                    <a:pt x="29739" y="541"/>
                    <a:pt x="25592" y="265"/>
                    <a:pt x="21655" y="55"/>
                  </a:cubicBezTo>
                  <a:cubicBezTo>
                    <a:pt x="20786" y="19"/>
                    <a:pt x="19918" y="1"/>
                    <a:pt x="19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68;p69">
              <a:extLst>
                <a:ext uri="{FF2B5EF4-FFF2-40B4-BE49-F238E27FC236}">
                  <a16:creationId xmlns:a16="http://schemas.microsoft.com/office/drawing/2014/main" id="{2DFF35C2-E1BD-4192-9C59-391323D6E12C}"/>
                </a:ext>
              </a:extLst>
            </p:cNvPr>
            <p:cNvSpPr/>
            <p:nvPr/>
          </p:nvSpPr>
          <p:spPr>
            <a:xfrm>
              <a:off x="6115875" y="2387300"/>
              <a:ext cx="784825" cy="673975"/>
            </a:xfrm>
            <a:custGeom>
              <a:avLst/>
              <a:gdLst/>
              <a:ahLst/>
              <a:cxnLst/>
              <a:rect l="l" t="t" r="r" b="b"/>
              <a:pathLst>
                <a:path w="31393" h="26959" extrusionOk="0">
                  <a:moveTo>
                    <a:pt x="12305" y="1"/>
                  </a:moveTo>
                  <a:cubicBezTo>
                    <a:pt x="10343" y="1"/>
                    <a:pt x="8563" y="368"/>
                    <a:pt x="7219" y="1156"/>
                  </a:cubicBezTo>
                  <a:cubicBezTo>
                    <a:pt x="2192" y="4056"/>
                    <a:pt x="0" y="14779"/>
                    <a:pt x="4056" y="20842"/>
                  </a:cubicBezTo>
                  <a:cubicBezTo>
                    <a:pt x="6647" y="24789"/>
                    <a:pt x="11132" y="26958"/>
                    <a:pt x="15724" y="26958"/>
                  </a:cubicBezTo>
                  <a:cubicBezTo>
                    <a:pt x="18201" y="26958"/>
                    <a:pt x="20709" y="26327"/>
                    <a:pt x="22967" y="25002"/>
                  </a:cubicBezTo>
                  <a:cubicBezTo>
                    <a:pt x="29424" y="21288"/>
                    <a:pt x="31393" y="13296"/>
                    <a:pt x="27403" y="7232"/>
                  </a:cubicBezTo>
                  <a:cubicBezTo>
                    <a:pt x="24478" y="2777"/>
                    <a:pt x="17700" y="1"/>
                    <a:pt x="12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2660;p69">
            <a:extLst>
              <a:ext uri="{FF2B5EF4-FFF2-40B4-BE49-F238E27FC236}">
                <a16:creationId xmlns:a16="http://schemas.microsoft.com/office/drawing/2014/main" id="{DB67F612-9F69-46C1-B70E-9E18731949C7}"/>
              </a:ext>
            </a:extLst>
          </p:cNvPr>
          <p:cNvGrpSpPr>
            <a:grpSpLocks noChangeAspect="1"/>
          </p:cNvGrpSpPr>
          <p:nvPr/>
        </p:nvGrpSpPr>
        <p:grpSpPr>
          <a:xfrm>
            <a:off x="9985786" y="4423677"/>
            <a:ext cx="274320" cy="185822"/>
            <a:chOff x="6917100" y="2240375"/>
            <a:chExt cx="935100" cy="633425"/>
          </a:xfrm>
        </p:grpSpPr>
        <p:sp>
          <p:nvSpPr>
            <p:cNvPr id="60" name="Google Shape;2661;p69">
              <a:extLst>
                <a:ext uri="{FF2B5EF4-FFF2-40B4-BE49-F238E27FC236}">
                  <a16:creationId xmlns:a16="http://schemas.microsoft.com/office/drawing/2014/main" id="{FD02992E-BFF0-4092-9CD1-9708901500F3}"/>
                </a:ext>
              </a:extLst>
            </p:cNvPr>
            <p:cNvSpPr/>
            <p:nvPr/>
          </p:nvSpPr>
          <p:spPr>
            <a:xfrm>
              <a:off x="6917100" y="2284550"/>
              <a:ext cx="839300" cy="589250"/>
            </a:xfrm>
            <a:custGeom>
              <a:avLst/>
              <a:gdLst/>
              <a:ahLst/>
              <a:cxnLst/>
              <a:rect l="l" t="t" r="r" b="b"/>
              <a:pathLst>
                <a:path w="33572" h="23570" extrusionOk="0">
                  <a:moveTo>
                    <a:pt x="11224" y="1"/>
                  </a:moveTo>
                  <a:cubicBezTo>
                    <a:pt x="7603" y="1"/>
                    <a:pt x="3668" y="456"/>
                    <a:pt x="1693" y="2431"/>
                  </a:cubicBezTo>
                  <a:cubicBezTo>
                    <a:pt x="551" y="3625"/>
                    <a:pt x="0" y="5384"/>
                    <a:pt x="276" y="7025"/>
                  </a:cubicBezTo>
                  <a:cubicBezTo>
                    <a:pt x="709" y="9151"/>
                    <a:pt x="2244" y="10135"/>
                    <a:pt x="3334" y="11775"/>
                  </a:cubicBezTo>
                  <a:cubicBezTo>
                    <a:pt x="4488" y="13534"/>
                    <a:pt x="4698" y="15608"/>
                    <a:pt x="5578" y="17524"/>
                  </a:cubicBezTo>
                  <a:cubicBezTo>
                    <a:pt x="6457" y="19322"/>
                    <a:pt x="7874" y="21015"/>
                    <a:pt x="9790" y="21736"/>
                  </a:cubicBezTo>
                  <a:cubicBezTo>
                    <a:pt x="11536" y="22445"/>
                    <a:pt x="13452" y="22275"/>
                    <a:pt x="15316" y="22327"/>
                  </a:cubicBezTo>
                  <a:cubicBezTo>
                    <a:pt x="18633" y="22464"/>
                    <a:pt x="21215" y="23569"/>
                    <a:pt x="23852" y="23569"/>
                  </a:cubicBezTo>
                  <a:cubicBezTo>
                    <a:pt x="25512" y="23569"/>
                    <a:pt x="27194" y="23131"/>
                    <a:pt x="29096" y="21736"/>
                  </a:cubicBezTo>
                  <a:cubicBezTo>
                    <a:pt x="30618" y="20634"/>
                    <a:pt x="32101" y="19217"/>
                    <a:pt x="32757" y="17406"/>
                  </a:cubicBezTo>
                  <a:cubicBezTo>
                    <a:pt x="33571" y="15332"/>
                    <a:pt x="33309" y="12930"/>
                    <a:pt x="32482" y="10791"/>
                  </a:cubicBezTo>
                  <a:cubicBezTo>
                    <a:pt x="29962" y="4282"/>
                    <a:pt x="23243" y="791"/>
                    <a:pt x="16576" y="239"/>
                  </a:cubicBezTo>
                  <a:cubicBezTo>
                    <a:pt x="15147" y="141"/>
                    <a:pt x="13234" y="1"/>
                    <a:pt x="11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2;p69">
              <a:extLst>
                <a:ext uri="{FF2B5EF4-FFF2-40B4-BE49-F238E27FC236}">
                  <a16:creationId xmlns:a16="http://schemas.microsoft.com/office/drawing/2014/main" id="{5B0D0BAF-A7E8-4FBE-BBC6-22E4DE85C706}"/>
                </a:ext>
              </a:extLst>
            </p:cNvPr>
            <p:cNvSpPr/>
            <p:nvPr/>
          </p:nvSpPr>
          <p:spPr>
            <a:xfrm>
              <a:off x="7007325" y="2240375"/>
              <a:ext cx="844875" cy="563475"/>
            </a:xfrm>
            <a:custGeom>
              <a:avLst/>
              <a:gdLst/>
              <a:ahLst/>
              <a:cxnLst/>
              <a:rect l="l" t="t" r="r" b="b"/>
              <a:pathLst>
                <a:path w="33795" h="22539" extrusionOk="0">
                  <a:moveTo>
                    <a:pt x="18863" y="0"/>
                  </a:moveTo>
                  <a:cubicBezTo>
                    <a:pt x="17448" y="0"/>
                    <a:pt x="16033" y="146"/>
                    <a:pt x="14660" y="418"/>
                  </a:cubicBezTo>
                  <a:cubicBezTo>
                    <a:pt x="10552" y="1245"/>
                    <a:pt x="6510" y="3214"/>
                    <a:pt x="4108" y="6600"/>
                  </a:cubicBezTo>
                  <a:cubicBezTo>
                    <a:pt x="0" y="12401"/>
                    <a:pt x="2467" y="21036"/>
                    <a:pt x="9843" y="22401"/>
                  </a:cubicBezTo>
                  <a:cubicBezTo>
                    <a:pt x="10381" y="22496"/>
                    <a:pt x="10913" y="22539"/>
                    <a:pt x="11440" y="22539"/>
                  </a:cubicBezTo>
                  <a:cubicBezTo>
                    <a:pt x="13978" y="22539"/>
                    <a:pt x="16398" y="21548"/>
                    <a:pt x="18702" y="20603"/>
                  </a:cubicBezTo>
                  <a:cubicBezTo>
                    <a:pt x="19699" y="20209"/>
                    <a:pt x="20615" y="20078"/>
                    <a:pt x="21506" y="20078"/>
                  </a:cubicBezTo>
                  <a:cubicBezTo>
                    <a:pt x="23289" y="20078"/>
                    <a:pt x="24969" y="20605"/>
                    <a:pt x="26988" y="20605"/>
                  </a:cubicBezTo>
                  <a:cubicBezTo>
                    <a:pt x="27051" y="20605"/>
                    <a:pt x="27115" y="20604"/>
                    <a:pt x="27180" y="20603"/>
                  </a:cubicBezTo>
                  <a:cubicBezTo>
                    <a:pt x="31340" y="20485"/>
                    <a:pt x="33361" y="17046"/>
                    <a:pt x="33637" y="13267"/>
                  </a:cubicBezTo>
                  <a:cubicBezTo>
                    <a:pt x="33794" y="11692"/>
                    <a:pt x="33519" y="10104"/>
                    <a:pt x="32915" y="8568"/>
                  </a:cubicBezTo>
                  <a:cubicBezTo>
                    <a:pt x="32049" y="6272"/>
                    <a:pt x="30461" y="4198"/>
                    <a:pt x="28492" y="2833"/>
                  </a:cubicBezTo>
                  <a:cubicBezTo>
                    <a:pt x="25706" y="855"/>
                    <a:pt x="22288" y="0"/>
                    <a:pt x="18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94;p28">
            <a:extLst>
              <a:ext uri="{FF2B5EF4-FFF2-40B4-BE49-F238E27FC236}">
                <a16:creationId xmlns:a16="http://schemas.microsoft.com/office/drawing/2014/main" id="{91E18555-8146-4770-8681-DDC27EFECADA}"/>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28</a:t>
            </a:r>
            <a:endParaRPr b="1" dirty="0">
              <a:solidFill>
                <a:schemeClr val="tx1"/>
              </a:solidFill>
              <a:latin typeface="Raleway" pitchFamily="2" charset="0"/>
            </a:endParaRPr>
          </a:p>
        </p:txBody>
      </p:sp>
    </p:spTree>
    <p:extLst>
      <p:ext uri="{BB962C8B-B14F-4D97-AF65-F5344CB8AC3E}">
        <p14:creationId xmlns:p14="http://schemas.microsoft.com/office/powerpoint/2010/main" val="232109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89" name="Google Shape;2289;p58"/>
          <p:cNvSpPr txBox="1">
            <a:spLocks noGrp="1"/>
          </p:cNvSpPr>
          <p:nvPr>
            <p:ph type="title"/>
          </p:nvPr>
        </p:nvSpPr>
        <p:spPr>
          <a:xfrm>
            <a:off x="1178631" y="7935"/>
            <a:ext cx="6378570" cy="572700"/>
          </a:xfrm>
          <a:prstGeom prst="rect">
            <a:avLst/>
          </a:prstGeom>
        </p:spPr>
        <p:txBody>
          <a:bodyPr spcFirstLastPara="1" wrap="square" lIns="91425" tIns="91425" rIns="91425" bIns="91425" anchor="t" anchorCtr="0">
            <a:noAutofit/>
          </a:bodyPr>
          <a:lstStyle/>
          <a:p>
            <a:pPr lvl="0" algn="ctr"/>
            <a:r>
              <a:rPr lang="en-US" sz="2800" dirty="0"/>
              <a:t>MongoDB Atlas - Solution Cloud </a:t>
            </a:r>
            <a:r>
              <a:rPr lang="en-US" sz="2800" dirty="0" err="1"/>
              <a:t>Managée</a:t>
            </a:r>
            <a:endParaRPr sz="2800" dirty="0">
              <a:latin typeface="Montserrat ExtraBold"/>
              <a:ea typeface="Montserrat ExtraBold"/>
              <a:cs typeface="Montserrat ExtraBold"/>
              <a:sym typeface="Montserrat ExtraBold"/>
            </a:endParaRPr>
          </a:p>
        </p:txBody>
      </p:sp>
      <p:sp>
        <p:nvSpPr>
          <p:cNvPr id="28" name="TextBox 27">
            <a:extLst>
              <a:ext uri="{FF2B5EF4-FFF2-40B4-BE49-F238E27FC236}">
                <a16:creationId xmlns:a16="http://schemas.microsoft.com/office/drawing/2014/main" id="{E6A04937-B7D7-4FC6-A9F0-FAB224B3D150}"/>
              </a:ext>
            </a:extLst>
          </p:cNvPr>
          <p:cNvSpPr txBox="1"/>
          <p:nvPr/>
        </p:nvSpPr>
        <p:spPr>
          <a:xfrm>
            <a:off x="1947400" y="1395512"/>
            <a:ext cx="5334000" cy="400110"/>
          </a:xfrm>
          <a:prstGeom prst="rect">
            <a:avLst/>
          </a:prstGeom>
          <a:noFill/>
        </p:spPr>
        <p:txBody>
          <a:bodyPr wrap="square">
            <a:spAutoFit/>
          </a:bodyPr>
          <a:lstStyle/>
          <a:p>
            <a:pPr marL="0" indent="0" algn="ctr">
              <a:buNone/>
            </a:pPr>
            <a:r>
              <a:rPr lang="fr-FR" sz="2000" b="1" dirty="0">
                <a:solidFill>
                  <a:schemeClr val="accent3">
                    <a:lumMod val="50000"/>
                  </a:schemeClr>
                </a:solidFill>
                <a:latin typeface="Montserrat Black" panose="00000A00000000000000" pitchFamily="2" charset="0"/>
              </a:rPr>
              <a:t>Avantages de MongoDB Atlas :</a:t>
            </a:r>
            <a:endParaRPr lang="fr-FR" sz="2000" dirty="0">
              <a:solidFill>
                <a:schemeClr val="accent3">
                  <a:lumMod val="50000"/>
                </a:schemeClr>
              </a:solidFill>
              <a:latin typeface="Montserrat Black" panose="00000A00000000000000" pitchFamily="2" charset="0"/>
            </a:endParaRPr>
          </a:p>
        </p:txBody>
      </p:sp>
      <p:grpSp>
        <p:nvGrpSpPr>
          <p:cNvPr id="7" name="Group 6">
            <a:extLst>
              <a:ext uri="{FF2B5EF4-FFF2-40B4-BE49-F238E27FC236}">
                <a16:creationId xmlns:a16="http://schemas.microsoft.com/office/drawing/2014/main" id="{AF40BB7E-61CB-401F-BACF-6E4894FEBE5C}"/>
              </a:ext>
            </a:extLst>
          </p:cNvPr>
          <p:cNvGrpSpPr>
            <a:grpSpLocks noChangeAspect="1"/>
          </p:cNvGrpSpPr>
          <p:nvPr/>
        </p:nvGrpSpPr>
        <p:grpSpPr>
          <a:xfrm>
            <a:off x="175738" y="1861399"/>
            <a:ext cx="1920240" cy="2486635"/>
            <a:chOff x="3667439" y="1495469"/>
            <a:chExt cx="2515499" cy="3257471"/>
          </a:xfrm>
        </p:grpSpPr>
        <p:pic>
          <p:nvPicPr>
            <p:cNvPr id="6" name="Picture 5">
              <a:extLst>
                <a:ext uri="{FF2B5EF4-FFF2-40B4-BE49-F238E27FC236}">
                  <a16:creationId xmlns:a16="http://schemas.microsoft.com/office/drawing/2014/main" id="{248D58C5-0FA7-44EA-8C9F-0BF4FFB52B79}"/>
                </a:ext>
              </a:extLst>
            </p:cNvPr>
            <p:cNvPicPr>
              <a:picLocks noChangeAspect="1"/>
            </p:cNvPicPr>
            <p:nvPr/>
          </p:nvPicPr>
          <p:blipFill rotWithShape="1">
            <a:blip r:embed="rId3"/>
            <a:srcRect b="-29497"/>
            <a:stretch/>
          </p:blipFill>
          <p:spPr>
            <a:xfrm>
              <a:off x="3667439" y="1495469"/>
              <a:ext cx="2515499" cy="3257471"/>
            </a:xfrm>
            <a:prstGeom prst="rect">
              <a:avLst/>
            </a:prstGeom>
          </p:spPr>
        </p:pic>
        <p:sp>
          <p:nvSpPr>
            <p:cNvPr id="34" name="TextBox 33">
              <a:extLst>
                <a:ext uri="{FF2B5EF4-FFF2-40B4-BE49-F238E27FC236}">
                  <a16:creationId xmlns:a16="http://schemas.microsoft.com/office/drawing/2014/main" id="{D2E4AB95-EDDD-462E-B875-663A6C1D1107}"/>
                </a:ext>
              </a:extLst>
            </p:cNvPr>
            <p:cNvSpPr txBox="1"/>
            <p:nvPr/>
          </p:nvSpPr>
          <p:spPr>
            <a:xfrm>
              <a:off x="3799712" y="3956308"/>
              <a:ext cx="2250951" cy="604777"/>
            </a:xfrm>
            <a:prstGeom prst="rect">
              <a:avLst/>
            </a:prstGeom>
            <a:noFill/>
          </p:spPr>
          <p:txBody>
            <a:bodyPr wrap="square">
              <a:spAutoFit/>
            </a:bodyPr>
            <a:lstStyle/>
            <a:p>
              <a:pPr algn="ctr"/>
              <a:r>
                <a:rPr lang="fr-FR" sz="2400" dirty="0">
                  <a:latin typeface="Bahnschrift" panose="020B0502040204020203" pitchFamily="34" charset="0"/>
                </a:rPr>
                <a:t>Atlas </a:t>
              </a:r>
              <a:endParaRPr lang="en-US" sz="2400" dirty="0">
                <a:latin typeface="Bahnschrift" panose="020B0502040204020203" pitchFamily="34" charset="0"/>
              </a:endParaRPr>
            </a:p>
          </p:txBody>
        </p:sp>
      </p:grpSp>
      <p:grpSp>
        <p:nvGrpSpPr>
          <p:cNvPr id="27" name="Google Shape;2660;p69">
            <a:extLst>
              <a:ext uri="{FF2B5EF4-FFF2-40B4-BE49-F238E27FC236}">
                <a16:creationId xmlns:a16="http://schemas.microsoft.com/office/drawing/2014/main" id="{8D6BF97F-4624-4A03-B5D9-EBC469018E49}"/>
              </a:ext>
            </a:extLst>
          </p:cNvPr>
          <p:cNvGrpSpPr>
            <a:grpSpLocks noChangeAspect="1"/>
          </p:cNvGrpSpPr>
          <p:nvPr/>
        </p:nvGrpSpPr>
        <p:grpSpPr>
          <a:xfrm>
            <a:off x="2239454" y="2757241"/>
            <a:ext cx="274320" cy="185822"/>
            <a:chOff x="6917100" y="2240375"/>
            <a:chExt cx="935100" cy="633425"/>
          </a:xfrm>
        </p:grpSpPr>
        <p:sp>
          <p:nvSpPr>
            <p:cNvPr id="30" name="Google Shape;2661;p69">
              <a:extLst>
                <a:ext uri="{FF2B5EF4-FFF2-40B4-BE49-F238E27FC236}">
                  <a16:creationId xmlns:a16="http://schemas.microsoft.com/office/drawing/2014/main" id="{2F8C0784-CBAF-435C-9193-901287C5A283}"/>
                </a:ext>
              </a:extLst>
            </p:cNvPr>
            <p:cNvSpPr/>
            <p:nvPr/>
          </p:nvSpPr>
          <p:spPr>
            <a:xfrm>
              <a:off x="6917100" y="2284550"/>
              <a:ext cx="839300" cy="589250"/>
            </a:xfrm>
            <a:custGeom>
              <a:avLst/>
              <a:gdLst/>
              <a:ahLst/>
              <a:cxnLst/>
              <a:rect l="l" t="t" r="r" b="b"/>
              <a:pathLst>
                <a:path w="33572" h="23570" extrusionOk="0">
                  <a:moveTo>
                    <a:pt x="11224" y="1"/>
                  </a:moveTo>
                  <a:cubicBezTo>
                    <a:pt x="7603" y="1"/>
                    <a:pt x="3668" y="456"/>
                    <a:pt x="1693" y="2431"/>
                  </a:cubicBezTo>
                  <a:cubicBezTo>
                    <a:pt x="551" y="3625"/>
                    <a:pt x="0" y="5384"/>
                    <a:pt x="276" y="7025"/>
                  </a:cubicBezTo>
                  <a:cubicBezTo>
                    <a:pt x="709" y="9151"/>
                    <a:pt x="2244" y="10135"/>
                    <a:pt x="3334" y="11775"/>
                  </a:cubicBezTo>
                  <a:cubicBezTo>
                    <a:pt x="4488" y="13534"/>
                    <a:pt x="4698" y="15608"/>
                    <a:pt x="5578" y="17524"/>
                  </a:cubicBezTo>
                  <a:cubicBezTo>
                    <a:pt x="6457" y="19322"/>
                    <a:pt x="7874" y="21015"/>
                    <a:pt x="9790" y="21736"/>
                  </a:cubicBezTo>
                  <a:cubicBezTo>
                    <a:pt x="11536" y="22445"/>
                    <a:pt x="13452" y="22275"/>
                    <a:pt x="15316" y="22327"/>
                  </a:cubicBezTo>
                  <a:cubicBezTo>
                    <a:pt x="18633" y="22464"/>
                    <a:pt x="21215" y="23569"/>
                    <a:pt x="23852" y="23569"/>
                  </a:cubicBezTo>
                  <a:cubicBezTo>
                    <a:pt x="25512" y="23569"/>
                    <a:pt x="27194" y="23131"/>
                    <a:pt x="29096" y="21736"/>
                  </a:cubicBezTo>
                  <a:cubicBezTo>
                    <a:pt x="30618" y="20634"/>
                    <a:pt x="32101" y="19217"/>
                    <a:pt x="32757" y="17406"/>
                  </a:cubicBezTo>
                  <a:cubicBezTo>
                    <a:pt x="33571" y="15332"/>
                    <a:pt x="33309" y="12930"/>
                    <a:pt x="32482" y="10791"/>
                  </a:cubicBezTo>
                  <a:cubicBezTo>
                    <a:pt x="29962" y="4282"/>
                    <a:pt x="23243" y="791"/>
                    <a:pt x="16576" y="239"/>
                  </a:cubicBezTo>
                  <a:cubicBezTo>
                    <a:pt x="15147" y="141"/>
                    <a:pt x="13234" y="1"/>
                    <a:pt x="11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62;p69">
              <a:extLst>
                <a:ext uri="{FF2B5EF4-FFF2-40B4-BE49-F238E27FC236}">
                  <a16:creationId xmlns:a16="http://schemas.microsoft.com/office/drawing/2014/main" id="{B7731070-CA00-4834-B7BB-68F9AA57B765}"/>
                </a:ext>
              </a:extLst>
            </p:cNvPr>
            <p:cNvSpPr/>
            <p:nvPr/>
          </p:nvSpPr>
          <p:spPr>
            <a:xfrm>
              <a:off x="7007325" y="2240375"/>
              <a:ext cx="844875" cy="563475"/>
            </a:xfrm>
            <a:custGeom>
              <a:avLst/>
              <a:gdLst/>
              <a:ahLst/>
              <a:cxnLst/>
              <a:rect l="l" t="t" r="r" b="b"/>
              <a:pathLst>
                <a:path w="33795" h="22539" extrusionOk="0">
                  <a:moveTo>
                    <a:pt x="18863" y="0"/>
                  </a:moveTo>
                  <a:cubicBezTo>
                    <a:pt x="17448" y="0"/>
                    <a:pt x="16033" y="146"/>
                    <a:pt x="14660" y="418"/>
                  </a:cubicBezTo>
                  <a:cubicBezTo>
                    <a:pt x="10552" y="1245"/>
                    <a:pt x="6510" y="3214"/>
                    <a:pt x="4108" y="6600"/>
                  </a:cubicBezTo>
                  <a:cubicBezTo>
                    <a:pt x="0" y="12401"/>
                    <a:pt x="2467" y="21036"/>
                    <a:pt x="9843" y="22401"/>
                  </a:cubicBezTo>
                  <a:cubicBezTo>
                    <a:pt x="10381" y="22496"/>
                    <a:pt x="10913" y="22539"/>
                    <a:pt x="11440" y="22539"/>
                  </a:cubicBezTo>
                  <a:cubicBezTo>
                    <a:pt x="13978" y="22539"/>
                    <a:pt x="16398" y="21548"/>
                    <a:pt x="18702" y="20603"/>
                  </a:cubicBezTo>
                  <a:cubicBezTo>
                    <a:pt x="19699" y="20209"/>
                    <a:pt x="20615" y="20078"/>
                    <a:pt x="21506" y="20078"/>
                  </a:cubicBezTo>
                  <a:cubicBezTo>
                    <a:pt x="23289" y="20078"/>
                    <a:pt x="24969" y="20605"/>
                    <a:pt x="26988" y="20605"/>
                  </a:cubicBezTo>
                  <a:cubicBezTo>
                    <a:pt x="27051" y="20605"/>
                    <a:pt x="27115" y="20604"/>
                    <a:pt x="27180" y="20603"/>
                  </a:cubicBezTo>
                  <a:cubicBezTo>
                    <a:pt x="31340" y="20485"/>
                    <a:pt x="33361" y="17046"/>
                    <a:pt x="33637" y="13267"/>
                  </a:cubicBezTo>
                  <a:cubicBezTo>
                    <a:pt x="33794" y="11692"/>
                    <a:pt x="33519" y="10104"/>
                    <a:pt x="32915" y="8568"/>
                  </a:cubicBezTo>
                  <a:cubicBezTo>
                    <a:pt x="32049" y="6272"/>
                    <a:pt x="30461" y="4198"/>
                    <a:pt x="28492" y="2833"/>
                  </a:cubicBezTo>
                  <a:cubicBezTo>
                    <a:pt x="25706" y="855"/>
                    <a:pt x="22288" y="0"/>
                    <a:pt x="18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2663;p69">
            <a:extLst>
              <a:ext uri="{FF2B5EF4-FFF2-40B4-BE49-F238E27FC236}">
                <a16:creationId xmlns:a16="http://schemas.microsoft.com/office/drawing/2014/main" id="{DDD7CCD1-03D8-4F2D-8D3B-0B2A1C0ECA1C}"/>
              </a:ext>
            </a:extLst>
          </p:cNvPr>
          <p:cNvGrpSpPr>
            <a:grpSpLocks noChangeAspect="1"/>
          </p:cNvGrpSpPr>
          <p:nvPr/>
        </p:nvGrpSpPr>
        <p:grpSpPr>
          <a:xfrm>
            <a:off x="2261719" y="3291840"/>
            <a:ext cx="278522" cy="274320"/>
            <a:chOff x="5962975" y="3195175"/>
            <a:chExt cx="812075" cy="799825"/>
          </a:xfrm>
        </p:grpSpPr>
        <p:sp>
          <p:nvSpPr>
            <p:cNvPr id="33" name="Google Shape;2664;p69">
              <a:extLst>
                <a:ext uri="{FF2B5EF4-FFF2-40B4-BE49-F238E27FC236}">
                  <a16:creationId xmlns:a16="http://schemas.microsoft.com/office/drawing/2014/main" id="{6DF58408-5EB6-4910-8EDD-04252F1F4B36}"/>
                </a:ext>
              </a:extLst>
            </p:cNvPr>
            <p:cNvSpPr/>
            <p:nvPr/>
          </p:nvSpPr>
          <p:spPr>
            <a:xfrm>
              <a:off x="5962975" y="3195175"/>
              <a:ext cx="812075" cy="799825"/>
            </a:xfrm>
            <a:custGeom>
              <a:avLst/>
              <a:gdLst/>
              <a:ahLst/>
              <a:cxnLst/>
              <a:rect l="l" t="t" r="r" b="b"/>
              <a:pathLst>
                <a:path w="32483" h="31993" extrusionOk="0">
                  <a:moveTo>
                    <a:pt x="15772" y="0"/>
                  </a:moveTo>
                  <a:cubicBezTo>
                    <a:pt x="14053" y="0"/>
                    <a:pt x="12278" y="485"/>
                    <a:pt x="10828" y="1388"/>
                  </a:cubicBezTo>
                  <a:cubicBezTo>
                    <a:pt x="5736" y="4551"/>
                    <a:pt x="985" y="12596"/>
                    <a:pt x="211" y="18502"/>
                  </a:cubicBezTo>
                  <a:cubicBezTo>
                    <a:pt x="1" y="20024"/>
                    <a:pt x="1" y="21665"/>
                    <a:pt x="709" y="23095"/>
                  </a:cubicBezTo>
                  <a:cubicBezTo>
                    <a:pt x="2954" y="27794"/>
                    <a:pt x="9949" y="28069"/>
                    <a:pt x="14214" y="29605"/>
                  </a:cubicBezTo>
                  <a:cubicBezTo>
                    <a:pt x="17090" y="30653"/>
                    <a:pt x="19800" y="31993"/>
                    <a:pt x="22550" y="31993"/>
                  </a:cubicBezTo>
                  <a:cubicBezTo>
                    <a:pt x="24242" y="31993"/>
                    <a:pt x="25949" y="31485"/>
                    <a:pt x="27718" y="30090"/>
                  </a:cubicBezTo>
                  <a:cubicBezTo>
                    <a:pt x="31603" y="26980"/>
                    <a:pt x="32482" y="20746"/>
                    <a:pt x="29582" y="16691"/>
                  </a:cubicBezTo>
                  <a:cubicBezTo>
                    <a:pt x="27942" y="14394"/>
                    <a:pt x="25317" y="12806"/>
                    <a:pt x="24004" y="10299"/>
                  </a:cubicBezTo>
                  <a:cubicBezTo>
                    <a:pt x="22744" y="7832"/>
                    <a:pt x="22915" y="4722"/>
                    <a:pt x="21275" y="2530"/>
                  </a:cubicBezTo>
                  <a:cubicBezTo>
                    <a:pt x="20618" y="1546"/>
                    <a:pt x="19687" y="890"/>
                    <a:pt x="18650" y="509"/>
                  </a:cubicBezTo>
                  <a:cubicBezTo>
                    <a:pt x="17760" y="166"/>
                    <a:pt x="16775" y="0"/>
                    <a:pt x="15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5;p69">
              <a:extLst>
                <a:ext uri="{FF2B5EF4-FFF2-40B4-BE49-F238E27FC236}">
                  <a16:creationId xmlns:a16="http://schemas.microsoft.com/office/drawing/2014/main" id="{F3C8DDCF-FF80-4ECE-AC39-94AD41CB5FF3}"/>
                </a:ext>
              </a:extLst>
            </p:cNvPr>
            <p:cNvSpPr/>
            <p:nvPr/>
          </p:nvSpPr>
          <p:spPr>
            <a:xfrm>
              <a:off x="5973800" y="3283525"/>
              <a:ext cx="717900" cy="644400"/>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2666;p69">
            <a:extLst>
              <a:ext uri="{FF2B5EF4-FFF2-40B4-BE49-F238E27FC236}">
                <a16:creationId xmlns:a16="http://schemas.microsoft.com/office/drawing/2014/main" id="{E3B0F93D-B284-47A9-9D66-EE5B58CD85F0}"/>
              </a:ext>
            </a:extLst>
          </p:cNvPr>
          <p:cNvGrpSpPr>
            <a:grpSpLocks noChangeAspect="1"/>
          </p:cNvGrpSpPr>
          <p:nvPr/>
        </p:nvGrpSpPr>
        <p:grpSpPr>
          <a:xfrm>
            <a:off x="2265921" y="2105003"/>
            <a:ext cx="274320" cy="207688"/>
            <a:chOff x="6020400" y="2387300"/>
            <a:chExt cx="974800" cy="738025"/>
          </a:xfrm>
        </p:grpSpPr>
        <p:sp>
          <p:nvSpPr>
            <p:cNvPr id="37" name="Google Shape;2667;p69">
              <a:extLst>
                <a:ext uri="{FF2B5EF4-FFF2-40B4-BE49-F238E27FC236}">
                  <a16:creationId xmlns:a16="http://schemas.microsoft.com/office/drawing/2014/main" id="{D2175873-0EFC-40C9-81A6-2829F1E0DCDF}"/>
                </a:ext>
              </a:extLst>
            </p:cNvPr>
            <p:cNvSpPr/>
            <p:nvPr/>
          </p:nvSpPr>
          <p:spPr>
            <a:xfrm>
              <a:off x="6020400" y="2516200"/>
              <a:ext cx="974800" cy="609125"/>
            </a:xfrm>
            <a:custGeom>
              <a:avLst/>
              <a:gdLst/>
              <a:ahLst/>
              <a:cxnLst/>
              <a:rect l="l" t="t" r="r" b="b"/>
              <a:pathLst>
                <a:path w="38992" h="24365" extrusionOk="0">
                  <a:moveTo>
                    <a:pt x="19051" y="1"/>
                  </a:moveTo>
                  <a:cubicBezTo>
                    <a:pt x="15817" y="1"/>
                    <a:pt x="12595" y="258"/>
                    <a:pt x="9397" y="816"/>
                  </a:cubicBezTo>
                  <a:cubicBezTo>
                    <a:pt x="5854" y="1420"/>
                    <a:pt x="2678" y="2129"/>
                    <a:pt x="1365" y="5908"/>
                  </a:cubicBezTo>
                  <a:cubicBezTo>
                    <a:pt x="0" y="9951"/>
                    <a:pt x="2783" y="12195"/>
                    <a:pt x="4594" y="15305"/>
                  </a:cubicBezTo>
                  <a:cubicBezTo>
                    <a:pt x="6510" y="18534"/>
                    <a:pt x="8859" y="21762"/>
                    <a:pt x="12350" y="23403"/>
                  </a:cubicBezTo>
                  <a:cubicBezTo>
                    <a:pt x="13823" y="24056"/>
                    <a:pt x="15337" y="24364"/>
                    <a:pt x="16830" y="24364"/>
                  </a:cubicBezTo>
                  <a:cubicBezTo>
                    <a:pt x="19449" y="24364"/>
                    <a:pt x="22005" y="23415"/>
                    <a:pt x="24162" y="21710"/>
                  </a:cubicBezTo>
                  <a:cubicBezTo>
                    <a:pt x="25920" y="20345"/>
                    <a:pt x="27561" y="18757"/>
                    <a:pt x="29529" y="17773"/>
                  </a:cubicBezTo>
                  <a:cubicBezTo>
                    <a:pt x="32692" y="16132"/>
                    <a:pt x="36196" y="16080"/>
                    <a:pt x="37942" y="12470"/>
                  </a:cubicBezTo>
                  <a:cubicBezTo>
                    <a:pt x="38821" y="10830"/>
                    <a:pt x="38992" y="9242"/>
                    <a:pt x="38663" y="7811"/>
                  </a:cubicBezTo>
                  <a:cubicBezTo>
                    <a:pt x="38165" y="5252"/>
                    <a:pt x="36144" y="3166"/>
                    <a:pt x="33466" y="2076"/>
                  </a:cubicBezTo>
                  <a:cubicBezTo>
                    <a:pt x="29739" y="541"/>
                    <a:pt x="25592" y="265"/>
                    <a:pt x="21655" y="55"/>
                  </a:cubicBezTo>
                  <a:cubicBezTo>
                    <a:pt x="20786" y="19"/>
                    <a:pt x="19918" y="1"/>
                    <a:pt x="19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68;p69">
              <a:extLst>
                <a:ext uri="{FF2B5EF4-FFF2-40B4-BE49-F238E27FC236}">
                  <a16:creationId xmlns:a16="http://schemas.microsoft.com/office/drawing/2014/main" id="{948A4F63-79A0-43DE-897D-9D18133FF92C}"/>
                </a:ext>
              </a:extLst>
            </p:cNvPr>
            <p:cNvSpPr/>
            <p:nvPr/>
          </p:nvSpPr>
          <p:spPr>
            <a:xfrm>
              <a:off x="6115875" y="2387300"/>
              <a:ext cx="784825" cy="673975"/>
            </a:xfrm>
            <a:custGeom>
              <a:avLst/>
              <a:gdLst/>
              <a:ahLst/>
              <a:cxnLst/>
              <a:rect l="l" t="t" r="r" b="b"/>
              <a:pathLst>
                <a:path w="31393" h="26959" extrusionOk="0">
                  <a:moveTo>
                    <a:pt x="12305" y="1"/>
                  </a:moveTo>
                  <a:cubicBezTo>
                    <a:pt x="10343" y="1"/>
                    <a:pt x="8563" y="368"/>
                    <a:pt x="7219" y="1156"/>
                  </a:cubicBezTo>
                  <a:cubicBezTo>
                    <a:pt x="2192" y="4056"/>
                    <a:pt x="0" y="14779"/>
                    <a:pt x="4056" y="20842"/>
                  </a:cubicBezTo>
                  <a:cubicBezTo>
                    <a:pt x="6647" y="24789"/>
                    <a:pt x="11132" y="26958"/>
                    <a:pt x="15724" y="26958"/>
                  </a:cubicBezTo>
                  <a:cubicBezTo>
                    <a:pt x="18201" y="26958"/>
                    <a:pt x="20709" y="26327"/>
                    <a:pt x="22967" y="25002"/>
                  </a:cubicBezTo>
                  <a:cubicBezTo>
                    <a:pt x="29424" y="21288"/>
                    <a:pt x="31393" y="13296"/>
                    <a:pt x="27403" y="7232"/>
                  </a:cubicBezTo>
                  <a:cubicBezTo>
                    <a:pt x="24478" y="2777"/>
                    <a:pt x="17700" y="1"/>
                    <a:pt x="12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2666;p69">
            <a:extLst>
              <a:ext uri="{FF2B5EF4-FFF2-40B4-BE49-F238E27FC236}">
                <a16:creationId xmlns:a16="http://schemas.microsoft.com/office/drawing/2014/main" id="{03A61A72-F2DA-4728-B314-4B651285B1F7}"/>
              </a:ext>
            </a:extLst>
          </p:cNvPr>
          <p:cNvGrpSpPr>
            <a:grpSpLocks noChangeAspect="1"/>
          </p:cNvGrpSpPr>
          <p:nvPr/>
        </p:nvGrpSpPr>
        <p:grpSpPr>
          <a:xfrm>
            <a:off x="2239453" y="3909574"/>
            <a:ext cx="274320" cy="207688"/>
            <a:chOff x="6020400" y="2387300"/>
            <a:chExt cx="974800" cy="738025"/>
          </a:xfrm>
        </p:grpSpPr>
        <p:sp>
          <p:nvSpPr>
            <p:cNvPr id="45" name="Google Shape;2667;p69">
              <a:extLst>
                <a:ext uri="{FF2B5EF4-FFF2-40B4-BE49-F238E27FC236}">
                  <a16:creationId xmlns:a16="http://schemas.microsoft.com/office/drawing/2014/main" id="{69038748-CDF2-440A-88B2-4A0587063457}"/>
                </a:ext>
              </a:extLst>
            </p:cNvPr>
            <p:cNvSpPr/>
            <p:nvPr/>
          </p:nvSpPr>
          <p:spPr>
            <a:xfrm>
              <a:off x="6020400" y="2516200"/>
              <a:ext cx="974800" cy="609125"/>
            </a:xfrm>
            <a:custGeom>
              <a:avLst/>
              <a:gdLst/>
              <a:ahLst/>
              <a:cxnLst/>
              <a:rect l="l" t="t" r="r" b="b"/>
              <a:pathLst>
                <a:path w="38992" h="24365" extrusionOk="0">
                  <a:moveTo>
                    <a:pt x="19051" y="1"/>
                  </a:moveTo>
                  <a:cubicBezTo>
                    <a:pt x="15817" y="1"/>
                    <a:pt x="12595" y="258"/>
                    <a:pt x="9397" y="816"/>
                  </a:cubicBezTo>
                  <a:cubicBezTo>
                    <a:pt x="5854" y="1420"/>
                    <a:pt x="2678" y="2129"/>
                    <a:pt x="1365" y="5908"/>
                  </a:cubicBezTo>
                  <a:cubicBezTo>
                    <a:pt x="0" y="9951"/>
                    <a:pt x="2783" y="12195"/>
                    <a:pt x="4594" y="15305"/>
                  </a:cubicBezTo>
                  <a:cubicBezTo>
                    <a:pt x="6510" y="18534"/>
                    <a:pt x="8859" y="21762"/>
                    <a:pt x="12350" y="23403"/>
                  </a:cubicBezTo>
                  <a:cubicBezTo>
                    <a:pt x="13823" y="24056"/>
                    <a:pt x="15337" y="24364"/>
                    <a:pt x="16830" y="24364"/>
                  </a:cubicBezTo>
                  <a:cubicBezTo>
                    <a:pt x="19449" y="24364"/>
                    <a:pt x="22005" y="23415"/>
                    <a:pt x="24162" y="21710"/>
                  </a:cubicBezTo>
                  <a:cubicBezTo>
                    <a:pt x="25920" y="20345"/>
                    <a:pt x="27561" y="18757"/>
                    <a:pt x="29529" y="17773"/>
                  </a:cubicBezTo>
                  <a:cubicBezTo>
                    <a:pt x="32692" y="16132"/>
                    <a:pt x="36196" y="16080"/>
                    <a:pt x="37942" y="12470"/>
                  </a:cubicBezTo>
                  <a:cubicBezTo>
                    <a:pt x="38821" y="10830"/>
                    <a:pt x="38992" y="9242"/>
                    <a:pt x="38663" y="7811"/>
                  </a:cubicBezTo>
                  <a:cubicBezTo>
                    <a:pt x="38165" y="5252"/>
                    <a:pt x="36144" y="3166"/>
                    <a:pt x="33466" y="2076"/>
                  </a:cubicBezTo>
                  <a:cubicBezTo>
                    <a:pt x="29739" y="541"/>
                    <a:pt x="25592" y="265"/>
                    <a:pt x="21655" y="55"/>
                  </a:cubicBezTo>
                  <a:cubicBezTo>
                    <a:pt x="20786" y="19"/>
                    <a:pt x="19918" y="1"/>
                    <a:pt x="19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68;p69">
              <a:extLst>
                <a:ext uri="{FF2B5EF4-FFF2-40B4-BE49-F238E27FC236}">
                  <a16:creationId xmlns:a16="http://schemas.microsoft.com/office/drawing/2014/main" id="{A932B6EF-8667-4830-B43A-FBA68AF0BDE6}"/>
                </a:ext>
              </a:extLst>
            </p:cNvPr>
            <p:cNvSpPr/>
            <p:nvPr/>
          </p:nvSpPr>
          <p:spPr>
            <a:xfrm>
              <a:off x="6115875" y="2387300"/>
              <a:ext cx="784825" cy="673975"/>
            </a:xfrm>
            <a:custGeom>
              <a:avLst/>
              <a:gdLst/>
              <a:ahLst/>
              <a:cxnLst/>
              <a:rect l="l" t="t" r="r" b="b"/>
              <a:pathLst>
                <a:path w="31393" h="26959" extrusionOk="0">
                  <a:moveTo>
                    <a:pt x="12305" y="1"/>
                  </a:moveTo>
                  <a:cubicBezTo>
                    <a:pt x="10343" y="1"/>
                    <a:pt x="8563" y="368"/>
                    <a:pt x="7219" y="1156"/>
                  </a:cubicBezTo>
                  <a:cubicBezTo>
                    <a:pt x="2192" y="4056"/>
                    <a:pt x="0" y="14779"/>
                    <a:pt x="4056" y="20842"/>
                  </a:cubicBezTo>
                  <a:cubicBezTo>
                    <a:pt x="6647" y="24789"/>
                    <a:pt x="11132" y="26958"/>
                    <a:pt x="15724" y="26958"/>
                  </a:cubicBezTo>
                  <a:cubicBezTo>
                    <a:pt x="18201" y="26958"/>
                    <a:pt x="20709" y="26327"/>
                    <a:pt x="22967" y="25002"/>
                  </a:cubicBezTo>
                  <a:cubicBezTo>
                    <a:pt x="29424" y="21288"/>
                    <a:pt x="31393" y="13296"/>
                    <a:pt x="27403" y="7232"/>
                  </a:cubicBezTo>
                  <a:cubicBezTo>
                    <a:pt x="24478" y="2777"/>
                    <a:pt x="17700" y="1"/>
                    <a:pt x="12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660;p69">
            <a:extLst>
              <a:ext uri="{FF2B5EF4-FFF2-40B4-BE49-F238E27FC236}">
                <a16:creationId xmlns:a16="http://schemas.microsoft.com/office/drawing/2014/main" id="{05B4F58B-AE3B-4475-A3D0-C2D42EF3D9F9}"/>
              </a:ext>
            </a:extLst>
          </p:cNvPr>
          <p:cNvGrpSpPr>
            <a:grpSpLocks noChangeAspect="1"/>
          </p:cNvGrpSpPr>
          <p:nvPr/>
        </p:nvGrpSpPr>
        <p:grpSpPr>
          <a:xfrm>
            <a:off x="2251486" y="4470717"/>
            <a:ext cx="274320" cy="185822"/>
            <a:chOff x="6917100" y="2240375"/>
            <a:chExt cx="935100" cy="633425"/>
          </a:xfrm>
        </p:grpSpPr>
        <p:sp>
          <p:nvSpPr>
            <p:cNvPr id="48" name="Google Shape;2661;p69">
              <a:extLst>
                <a:ext uri="{FF2B5EF4-FFF2-40B4-BE49-F238E27FC236}">
                  <a16:creationId xmlns:a16="http://schemas.microsoft.com/office/drawing/2014/main" id="{0C0431D4-8A1B-4049-8DA6-476143EF572D}"/>
                </a:ext>
              </a:extLst>
            </p:cNvPr>
            <p:cNvSpPr/>
            <p:nvPr/>
          </p:nvSpPr>
          <p:spPr>
            <a:xfrm>
              <a:off x="6917100" y="2284550"/>
              <a:ext cx="839300" cy="589250"/>
            </a:xfrm>
            <a:custGeom>
              <a:avLst/>
              <a:gdLst/>
              <a:ahLst/>
              <a:cxnLst/>
              <a:rect l="l" t="t" r="r" b="b"/>
              <a:pathLst>
                <a:path w="33572" h="23570" extrusionOk="0">
                  <a:moveTo>
                    <a:pt x="11224" y="1"/>
                  </a:moveTo>
                  <a:cubicBezTo>
                    <a:pt x="7603" y="1"/>
                    <a:pt x="3668" y="456"/>
                    <a:pt x="1693" y="2431"/>
                  </a:cubicBezTo>
                  <a:cubicBezTo>
                    <a:pt x="551" y="3625"/>
                    <a:pt x="0" y="5384"/>
                    <a:pt x="276" y="7025"/>
                  </a:cubicBezTo>
                  <a:cubicBezTo>
                    <a:pt x="709" y="9151"/>
                    <a:pt x="2244" y="10135"/>
                    <a:pt x="3334" y="11775"/>
                  </a:cubicBezTo>
                  <a:cubicBezTo>
                    <a:pt x="4488" y="13534"/>
                    <a:pt x="4698" y="15608"/>
                    <a:pt x="5578" y="17524"/>
                  </a:cubicBezTo>
                  <a:cubicBezTo>
                    <a:pt x="6457" y="19322"/>
                    <a:pt x="7874" y="21015"/>
                    <a:pt x="9790" y="21736"/>
                  </a:cubicBezTo>
                  <a:cubicBezTo>
                    <a:pt x="11536" y="22445"/>
                    <a:pt x="13452" y="22275"/>
                    <a:pt x="15316" y="22327"/>
                  </a:cubicBezTo>
                  <a:cubicBezTo>
                    <a:pt x="18633" y="22464"/>
                    <a:pt x="21215" y="23569"/>
                    <a:pt x="23852" y="23569"/>
                  </a:cubicBezTo>
                  <a:cubicBezTo>
                    <a:pt x="25512" y="23569"/>
                    <a:pt x="27194" y="23131"/>
                    <a:pt x="29096" y="21736"/>
                  </a:cubicBezTo>
                  <a:cubicBezTo>
                    <a:pt x="30618" y="20634"/>
                    <a:pt x="32101" y="19217"/>
                    <a:pt x="32757" y="17406"/>
                  </a:cubicBezTo>
                  <a:cubicBezTo>
                    <a:pt x="33571" y="15332"/>
                    <a:pt x="33309" y="12930"/>
                    <a:pt x="32482" y="10791"/>
                  </a:cubicBezTo>
                  <a:cubicBezTo>
                    <a:pt x="29962" y="4282"/>
                    <a:pt x="23243" y="791"/>
                    <a:pt x="16576" y="239"/>
                  </a:cubicBezTo>
                  <a:cubicBezTo>
                    <a:pt x="15147" y="141"/>
                    <a:pt x="13234" y="1"/>
                    <a:pt x="11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62;p69">
              <a:extLst>
                <a:ext uri="{FF2B5EF4-FFF2-40B4-BE49-F238E27FC236}">
                  <a16:creationId xmlns:a16="http://schemas.microsoft.com/office/drawing/2014/main" id="{43843388-D321-4263-8927-54CC53BC76ED}"/>
                </a:ext>
              </a:extLst>
            </p:cNvPr>
            <p:cNvSpPr/>
            <p:nvPr/>
          </p:nvSpPr>
          <p:spPr>
            <a:xfrm>
              <a:off x="7007325" y="2240375"/>
              <a:ext cx="844875" cy="563475"/>
            </a:xfrm>
            <a:custGeom>
              <a:avLst/>
              <a:gdLst/>
              <a:ahLst/>
              <a:cxnLst/>
              <a:rect l="l" t="t" r="r" b="b"/>
              <a:pathLst>
                <a:path w="33795" h="22539" extrusionOk="0">
                  <a:moveTo>
                    <a:pt x="18863" y="0"/>
                  </a:moveTo>
                  <a:cubicBezTo>
                    <a:pt x="17448" y="0"/>
                    <a:pt x="16033" y="146"/>
                    <a:pt x="14660" y="418"/>
                  </a:cubicBezTo>
                  <a:cubicBezTo>
                    <a:pt x="10552" y="1245"/>
                    <a:pt x="6510" y="3214"/>
                    <a:pt x="4108" y="6600"/>
                  </a:cubicBezTo>
                  <a:cubicBezTo>
                    <a:pt x="0" y="12401"/>
                    <a:pt x="2467" y="21036"/>
                    <a:pt x="9843" y="22401"/>
                  </a:cubicBezTo>
                  <a:cubicBezTo>
                    <a:pt x="10381" y="22496"/>
                    <a:pt x="10913" y="22539"/>
                    <a:pt x="11440" y="22539"/>
                  </a:cubicBezTo>
                  <a:cubicBezTo>
                    <a:pt x="13978" y="22539"/>
                    <a:pt x="16398" y="21548"/>
                    <a:pt x="18702" y="20603"/>
                  </a:cubicBezTo>
                  <a:cubicBezTo>
                    <a:pt x="19699" y="20209"/>
                    <a:pt x="20615" y="20078"/>
                    <a:pt x="21506" y="20078"/>
                  </a:cubicBezTo>
                  <a:cubicBezTo>
                    <a:pt x="23289" y="20078"/>
                    <a:pt x="24969" y="20605"/>
                    <a:pt x="26988" y="20605"/>
                  </a:cubicBezTo>
                  <a:cubicBezTo>
                    <a:pt x="27051" y="20605"/>
                    <a:pt x="27115" y="20604"/>
                    <a:pt x="27180" y="20603"/>
                  </a:cubicBezTo>
                  <a:cubicBezTo>
                    <a:pt x="31340" y="20485"/>
                    <a:pt x="33361" y="17046"/>
                    <a:pt x="33637" y="13267"/>
                  </a:cubicBezTo>
                  <a:cubicBezTo>
                    <a:pt x="33794" y="11692"/>
                    <a:pt x="33519" y="10104"/>
                    <a:pt x="32915" y="8568"/>
                  </a:cubicBezTo>
                  <a:cubicBezTo>
                    <a:pt x="32049" y="6272"/>
                    <a:pt x="30461" y="4198"/>
                    <a:pt x="28492" y="2833"/>
                  </a:cubicBezTo>
                  <a:cubicBezTo>
                    <a:pt x="25706" y="855"/>
                    <a:pt x="22288" y="0"/>
                    <a:pt x="18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TextBox 52">
            <a:extLst>
              <a:ext uri="{FF2B5EF4-FFF2-40B4-BE49-F238E27FC236}">
                <a16:creationId xmlns:a16="http://schemas.microsoft.com/office/drawing/2014/main" id="{664680F4-3A32-48C2-8A0D-BEA8E756744A}"/>
              </a:ext>
            </a:extLst>
          </p:cNvPr>
          <p:cNvSpPr txBox="1"/>
          <p:nvPr/>
        </p:nvSpPr>
        <p:spPr>
          <a:xfrm>
            <a:off x="2560320" y="2052918"/>
            <a:ext cx="5334000" cy="461665"/>
          </a:xfrm>
          <a:prstGeom prst="rect">
            <a:avLst/>
          </a:prstGeom>
          <a:noFill/>
        </p:spPr>
        <p:txBody>
          <a:bodyPr wrap="square">
            <a:spAutoFit/>
          </a:bodyPr>
          <a:lstStyle/>
          <a:p>
            <a:r>
              <a:rPr lang="fr-FR" sz="1200" b="1" dirty="0">
                <a:solidFill>
                  <a:schemeClr val="tx1"/>
                </a:solidFill>
                <a:latin typeface="Lato" panose="020F0502020204030203" pitchFamily="34" charset="0"/>
                <a:ea typeface="Lato" panose="020F0502020204030203" pitchFamily="34" charset="0"/>
                <a:cs typeface="Lato" panose="020F0502020204030203" pitchFamily="34" charset="0"/>
              </a:rPr>
              <a:t>Déploiement facile </a:t>
            </a:r>
            <a:r>
              <a:rPr lang="fr-FR" sz="1200" b="1" dirty="0">
                <a:latin typeface="Lato" panose="020F0502020204030203" pitchFamily="34" charset="0"/>
                <a:ea typeface="Lato" panose="020F0502020204030203" pitchFamily="34" charset="0"/>
                <a:cs typeface="Lato" panose="020F0502020204030203" pitchFamily="34" charset="0"/>
              </a:rPr>
              <a:t>: Provisionnement rapide de clusters avec une interface graphique intuitive.</a:t>
            </a:r>
          </a:p>
        </p:txBody>
      </p:sp>
      <p:sp>
        <p:nvSpPr>
          <p:cNvPr id="55" name="TextBox 54">
            <a:extLst>
              <a:ext uri="{FF2B5EF4-FFF2-40B4-BE49-F238E27FC236}">
                <a16:creationId xmlns:a16="http://schemas.microsoft.com/office/drawing/2014/main" id="{F4A41183-0846-40DE-8389-65CFD61A7762}"/>
              </a:ext>
            </a:extLst>
          </p:cNvPr>
          <p:cNvSpPr txBox="1"/>
          <p:nvPr/>
        </p:nvSpPr>
        <p:spPr>
          <a:xfrm>
            <a:off x="2560320" y="2643051"/>
            <a:ext cx="5334000" cy="461665"/>
          </a:xfrm>
          <a:prstGeom prst="rect">
            <a:avLst/>
          </a:prstGeom>
          <a:noFill/>
        </p:spPr>
        <p:txBody>
          <a:bodyPr wrap="square">
            <a:spAutoFit/>
          </a:bodyPr>
          <a:lstStyle/>
          <a:p>
            <a:r>
              <a:rPr lang="fr-FR" sz="1200" b="1" dirty="0">
                <a:solidFill>
                  <a:schemeClr val="tx1"/>
                </a:solidFill>
                <a:latin typeface="Lato" panose="020F0502020204030203" pitchFamily="34" charset="0"/>
                <a:ea typeface="Lato" panose="020F0502020204030203" pitchFamily="34" charset="0"/>
                <a:cs typeface="Lato" panose="020F0502020204030203" pitchFamily="34" charset="0"/>
              </a:rPr>
              <a:t>Scalabilité automatique </a:t>
            </a:r>
            <a:r>
              <a:rPr lang="fr-FR" sz="1200" b="1" dirty="0">
                <a:latin typeface="Lato" panose="020F0502020204030203" pitchFamily="34" charset="0"/>
                <a:ea typeface="Lato" panose="020F0502020204030203" pitchFamily="34" charset="0"/>
                <a:cs typeface="Lato" panose="020F0502020204030203" pitchFamily="34" charset="0"/>
              </a:rPr>
              <a:t>: Capacité à ajuster les ressources en fonction de la charge de travail sans intervention manuelle.</a:t>
            </a:r>
          </a:p>
        </p:txBody>
      </p:sp>
      <p:sp>
        <p:nvSpPr>
          <p:cNvPr id="57" name="TextBox 56">
            <a:extLst>
              <a:ext uri="{FF2B5EF4-FFF2-40B4-BE49-F238E27FC236}">
                <a16:creationId xmlns:a16="http://schemas.microsoft.com/office/drawing/2014/main" id="{64E05B30-2A63-4E04-B63C-CFC59E44392C}"/>
              </a:ext>
            </a:extLst>
          </p:cNvPr>
          <p:cNvSpPr txBox="1"/>
          <p:nvPr/>
        </p:nvSpPr>
        <p:spPr>
          <a:xfrm>
            <a:off x="2560320" y="3281680"/>
            <a:ext cx="5334000" cy="461665"/>
          </a:xfrm>
          <a:prstGeom prst="rect">
            <a:avLst/>
          </a:prstGeom>
          <a:noFill/>
        </p:spPr>
        <p:txBody>
          <a:bodyPr wrap="square">
            <a:spAutoFit/>
          </a:bodyPr>
          <a:lstStyle/>
          <a:p>
            <a:r>
              <a:rPr lang="fr-FR" sz="1200" b="1" dirty="0">
                <a:solidFill>
                  <a:schemeClr val="tx1"/>
                </a:solidFill>
                <a:latin typeface="Lato" panose="020F0502020204030203" pitchFamily="34" charset="0"/>
                <a:ea typeface="Lato" panose="020F0502020204030203" pitchFamily="34" charset="0"/>
                <a:cs typeface="Lato" panose="020F0502020204030203" pitchFamily="34" charset="0"/>
              </a:rPr>
              <a:t>Haute disponibilité </a:t>
            </a:r>
            <a:r>
              <a:rPr lang="fr-FR" sz="1200" b="1" dirty="0">
                <a:latin typeface="Lato" panose="020F0502020204030203" pitchFamily="34" charset="0"/>
                <a:ea typeface="Lato" panose="020F0502020204030203" pitchFamily="34" charset="0"/>
                <a:cs typeface="Lato" panose="020F0502020204030203" pitchFamily="34" charset="0"/>
              </a:rPr>
              <a:t>: Réplication et basculement automatiques pour garantir la disponibilité des données.</a:t>
            </a:r>
          </a:p>
        </p:txBody>
      </p:sp>
      <p:sp>
        <p:nvSpPr>
          <p:cNvPr id="59" name="TextBox 58">
            <a:extLst>
              <a:ext uri="{FF2B5EF4-FFF2-40B4-BE49-F238E27FC236}">
                <a16:creationId xmlns:a16="http://schemas.microsoft.com/office/drawing/2014/main" id="{0ED90329-B5B6-4AF5-8DDC-4BC757AF54CC}"/>
              </a:ext>
            </a:extLst>
          </p:cNvPr>
          <p:cNvSpPr txBox="1"/>
          <p:nvPr/>
        </p:nvSpPr>
        <p:spPr>
          <a:xfrm>
            <a:off x="2560320" y="3827118"/>
            <a:ext cx="5334000" cy="461665"/>
          </a:xfrm>
          <a:prstGeom prst="rect">
            <a:avLst/>
          </a:prstGeom>
          <a:noFill/>
        </p:spPr>
        <p:txBody>
          <a:bodyPr wrap="square">
            <a:spAutoFit/>
          </a:bodyPr>
          <a:lstStyle/>
          <a:p>
            <a:r>
              <a:rPr lang="fr-FR" sz="1200" b="1" dirty="0">
                <a:solidFill>
                  <a:schemeClr val="tx1"/>
                </a:solidFill>
                <a:latin typeface="Lato" panose="020F0502020204030203" pitchFamily="34" charset="0"/>
                <a:ea typeface="Lato" panose="020F0502020204030203" pitchFamily="34" charset="0"/>
                <a:cs typeface="Lato" panose="020F0502020204030203" pitchFamily="34" charset="0"/>
              </a:rPr>
              <a:t>Sécurité avancée </a:t>
            </a:r>
            <a:r>
              <a:rPr lang="fr-FR" sz="1200" b="1" dirty="0">
                <a:latin typeface="Lato" panose="020F0502020204030203" pitchFamily="34" charset="0"/>
                <a:ea typeface="Lato" panose="020F0502020204030203" pitchFamily="34" charset="0"/>
                <a:cs typeface="Lato" panose="020F0502020204030203" pitchFamily="34" charset="0"/>
              </a:rPr>
              <a:t>: Cryptage des données au repos et en transit, contrôle des accès, audits.</a:t>
            </a:r>
          </a:p>
        </p:txBody>
      </p:sp>
      <p:sp>
        <p:nvSpPr>
          <p:cNvPr id="61" name="TextBox 60">
            <a:extLst>
              <a:ext uri="{FF2B5EF4-FFF2-40B4-BE49-F238E27FC236}">
                <a16:creationId xmlns:a16="http://schemas.microsoft.com/office/drawing/2014/main" id="{BF7B1DAA-975E-4BF0-8B51-45878DFA820D}"/>
              </a:ext>
            </a:extLst>
          </p:cNvPr>
          <p:cNvSpPr txBox="1"/>
          <p:nvPr/>
        </p:nvSpPr>
        <p:spPr>
          <a:xfrm>
            <a:off x="2560320" y="4348034"/>
            <a:ext cx="5334000" cy="461665"/>
          </a:xfrm>
          <a:prstGeom prst="rect">
            <a:avLst/>
          </a:prstGeom>
          <a:noFill/>
        </p:spPr>
        <p:txBody>
          <a:bodyPr wrap="square">
            <a:spAutoFit/>
          </a:bodyPr>
          <a:lstStyle/>
          <a:p>
            <a:r>
              <a:rPr lang="fr-FR" sz="1200" b="1" dirty="0">
                <a:solidFill>
                  <a:schemeClr val="tx1"/>
                </a:solidFill>
                <a:latin typeface="Lato" panose="020F0502020204030203" pitchFamily="34" charset="0"/>
                <a:ea typeface="Lato" panose="020F0502020204030203" pitchFamily="34" charset="0"/>
                <a:cs typeface="Lato" panose="020F0502020204030203" pitchFamily="34" charset="0"/>
              </a:rPr>
              <a:t>Monitoring intégré </a:t>
            </a:r>
            <a:r>
              <a:rPr lang="fr-FR" sz="1200" b="1" dirty="0">
                <a:latin typeface="Lato" panose="020F0502020204030203" pitchFamily="34" charset="0"/>
                <a:ea typeface="Lato" panose="020F0502020204030203" pitchFamily="34" charset="0"/>
                <a:cs typeface="Lato" panose="020F0502020204030203" pitchFamily="34" charset="0"/>
              </a:rPr>
              <a:t>: Surveillance en temps réel des performances des bases de données et des alertes automatiques.</a:t>
            </a:r>
          </a:p>
        </p:txBody>
      </p:sp>
      <p:sp>
        <p:nvSpPr>
          <p:cNvPr id="62" name="Rectangle 1">
            <a:extLst>
              <a:ext uri="{FF2B5EF4-FFF2-40B4-BE49-F238E27FC236}">
                <a16:creationId xmlns:a16="http://schemas.microsoft.com/office/drawing/2014/main" id="{3B5CC477-79E0-40F8-9484-6D3F8AE5270B}"/>
              </a:ext>
            </a:extLst>
          </p:cNvPr>
          <p:cNvSpPr>
            <a:spLocks noChangeArrowheads="1"/>
          </p:cNvSpPr>
          <p:nvPr/>
        </p:nvSpPr>
        <p:spPr bwMode="auto">
          <a:xfrm>
            <a:off x="1362436" y="5421670"/>
            <a:ext cx="6419127" cy="369332"/>
          </a:xfrm>
          <a:prstGeom prst="rect">
            <a:avLst/>
          </a:prstGeom>
          <a:solidFill>
            <a:srgbClr val="22212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C9D1D9"/>
                </a:solidFill>
                <a:effectLst/>
                <a:latin typeface="SFMono-Regular"/>
                <a:cs typeface="Arial" pitchFamily="34" charset="0"/>
              </a:rPr>
              <a:t>mongostat</a:t>
            </a:r>
            <a:r>
              <a:rPr kumimoji="0" lang="en-US" altLang="en-US" sz="2400" b="0" i="0" u="none" strike="noStrike" cap="none" normalizeH="0" baseline="0" dirty="0">
                <a:ln>
                  <a:noFill/>
                </a:ln>
                <a:solidFill>
                  <a:srgbClr val="C9D1D9"/>
                </a:solidFill>
                <a:effectLst/>
                <a:latin typeface="SFMono-Regular"/>
                <a:cs typeface="Arial" pitchFamily="34" charset="0"/>
              </a:rPr>
              <a:t> --host &lt;hostname&gt; --port &lt;port&gt;</a:t>
            </a:r>
            <a:r>
              <a:rPr kumimoji="0" lang="en-US" altLang="en-US" sz="1600" b="0" i="0" u="none" strike="noStrike" cap="none" normalizeH="0" baseline="0" dirty="0">
                <a:ln>
                  <a:noFill/>
                </a:ln>
                <a:solidFill>
                  <a:schemeClr val="tx1"/>
                </a:solidFill>
                <a:effectLst/>
                <a:latin typeface="Arial" pitchFamily="34" charset="0"/>
                <a:cs typeface="Arial" pitchFamily="34" charset="0"/>
              </a:rPr>
              <a:t> </a:t>
            </a:r>
            <a:endParaRPr kumimoji="0" lang="en-US" altLang="en-US" sz="5400" b="0" i="0" u="none" strike="noStrike" cap="none" normalizeH="0" baseline="0" dirty="0">
              <a:ln>
                <a:noFill/>
              </a:ln>
              <a:solidFill>
                <a:schemeClr val="tx1"/>
              </a:solidFill>
              <a:effectLst/>
              <a:latin typeface="Arial" pitchFamily="34" charset="0"/>
              <a:cs typeface="Arial" pitchFamily="34" charset="0"/>
            </a:endParaRPr>
          </a:p>
        </p:txBody>
      </p:sp>
      <p:sp>
        <p:nvSpPr>
          <p:cNvPr id="29" name="Google Shape;194;p28">
            <a:extLst>
              <a:ext uri="{FF2B5EF4-FFF2-40B4-BE49-F238E27FC236}">
                <a16:creationId xmlns:a16="http://schemas.microsoft.com/office/drawing/2014/main" id="{89D449F9-7296-4C47-9773-47F3E859C06B}"/>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29</a:t>
            </a:r>
            <a:endParaRPr b="1" dirty="0">
              <a:solidFill>
                <a:schemeClr val="tx1"/>
              </a:solidFill>
              <a:latin typeface="Raleway" pitchFamily="2" charset="0"/>
            </a:endParaRPr>
          </a:p>
        </p:txBody>
      </p:sp>
    </p:spTree>
    <p:extLst>
      <p:ext uri="{BB962C8B-B14F-4D97-AF65-F5344CB8AC3E}">
        <p14:creationId xmlns:p14="http://schemas.microsoft.com/office/powerpoint/2010/main" val="82037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59" grpId="0"/>
      <p:bldP spid="6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89" name="Google Shape;2289;p58"/>
          <p:cNvSpPr txBox="1">
            <a:spLocks noGrp="1"/>
          </p:cNvSpPr>
          <p:nvPr>
            <p:ph type="title"/>
          </p:nvPr>
        </p:nvSpPr>
        <p:spPr>
          <a:xfrm>
            <a:off x="1178631" y="7935"/>
            <a:ext cx="6378570" cy="572700"/>
          </a:xfrm>
          <a:prstGeom prst="rect">
            <a:avLst/>
          </a:prstGeom>
        </p:spPr>
        <p:txBody>
          <a:bodyPr spcFirstLastPara="1" wrap="square" lIns="91425" tIns="91425" rIns="91425" bIns="91425" anchor="t" anchorCtr="0">
            <a:noAutofit/>
          </a:bodyPr>
          <a:lstStyle/>
          <a:p>
            <a:pPr lvl="0" algn="ctr"/>
            <a:r>
              <a:rPr lang="fr-FR" sz="2800" dirty="0"/>
              <a:t>Outils en Ligne de Commande pour la Supervision</a:t>
            </a:r>
            <a:endParaRPr sz="2800" dirty="0">
              <a:latin typeface="Montserrat ExtraBold"/>
              <a:ea typeface="Montserrat ExtraBold"/>
              <a:cs typeface="Montserrat ExtraBold"/>
              <a:sym typeface="Montserrat ExtraBold"/>
            </a:endParaRPr>
          </a:p>
        </p:txBody>
      </p:sp>
      <p:grpSp>
        <p:nvGrpSpPr>
          <p:cNvPr id="7" name="Group 6">
            <a:extLst>
              <a:ext uri="{FF2B5EF4-FFF2-40B4-BE49-F238E27FC236}">
                <a16:creationId xmlns:a16="http://schemas.microsoft.com/office/drawing/2014/main" id="{AF40BB7E-61CB-401F-BACF-6E4894FEBE5C}"/>
              </a:ext>
            </a:extLst>
          </p:cNvPr>
          <p:cNvGrpSpPr>
            <a:grpSpLocks noChangeAspect="1"/>
          </p:cNvGrpSpPr>
          <p:nvPr/>
        </p:nvGrpSpPr>
        <p:grpSpPr>
          <a:xfrm>
            <a:off x="-2199162" y="1727548"/>
            <a:ext cx="1920240" cy="2486635"/>
            <a:chOff x="3667439" y="1495469"/>
            <a:chExt cx="2515499" cy="3257471"/>
          </a:xfrm>
        </p:grpSpPr>
        <p:pic>
          <p:nvPicPr>
            <p:cNvPr id="6" name="Picture 5">
              <a:extLst>
                <a:ext uri="{FF2B5EF4-FFF2-40B4-BE49-F238E27FC236}">
                  <a16:creationId xmlns:a16="http://schemas.microsoft.com/office/drawing/2014/main" id="{248D58C5-0FA7-44EA-8C9F-0BF4FFB52B79}"/>
                </a:ext>
              </a:extLst>
            </p:cNvPr>
            <p:cNvPicPr>
              <a:picLocks noChangeAspect="1"/>
            </p:cNvPicPr>
            <p:nvPr/>
          </p:nvPicPr>
          <p:blipFill rotWithShape="1">
            <a:blip r:embed="rId3"/>
            <a:srcRect b="-29497"/>
            <a:stretch/>
          </p:blipFill>
          <p:spPr>
            <a:xfrm>
              <a:off x="3667439" y="1495469"/>
              <a:ext cx="2515499" cy="3257471"/>
            </a:xfrm>
            <a:prstGeom prst="rect">
              <a:avLst/>
            </a:prstGeom>
          </p:spPr>
        </p:pic>
        <p:sp>
          <p:nvSpPr>
            <p:cNvPr id="34" name="TextBox 33">
              <a:extLst>
                <a:ext uri="{FF2B5EF4-FFF2-40B4-BE49-F238E27FC236}">
                  <a16:creationId xmlns:a16="http://schemas.microsoft.com/office/drawing/2014/main" id="{D2E4AB95-EDDD-462E-B875-663A6C1D1107}"/>
                </a:ext>
              </a:extLst>
            </p:cNvPr>
            <p:cNvSpPr txBox="1"/>
            <p:nvPr/>
          </p:nvSpPr>
          <p:spPr>
            <a:xfrm>
              <a:off x="3799712" y="3956308"/>
              <a:ext cx="2250951" cy="604777"/>
            </a:xfrm>
            <a:prstGeom prst="rect">
              <a:avLst/>
            </a:prstGeom>
            <a:noFill/>
          </p:spPr>
          <p:txBody>
            <a:bodyPr wrap="square">
              <a:spAutoFit/>
            </a:bodyPr>
            <a:lstStyle/>
            <a:p>
              <a:pPr algn="ctr"/>
              <a:r>
                <a:rPr lang="fr-FR" sz="2400" dirty="0">
                  <a:latin typeface="Bahnschrift" panose="020B0502040204020203" pitchFamily="34" charset="0"/>
                </a:rPr>
                <a:t>Atlas </a:t>
              </a:r>
              <a:endParaRPr lang="en-US" sz="2400" dirty="0">
                <a:latin typeface="Bahnschrift" panose="020B0502040204020203" pitchFamily="34" charset="0"/>
              </a:endParaRPr>
            </a:p>
          </p:txBody>
        </p:sp>
      </p:grpSp>
      <p:sp>
        <p:nvSpPr>
          <p:cNvPr id="39" name="TextBox 38">
            <a:extLst>
              <a:ext uri="{FF2B5EF4-FFF2-40B4-BE49-F238E27FC236}">
                <a16:creationId xmlns:a16="http://schemas.microsoft.com/office/drawing/2014/main" id="{72013705-013C-45F3-ADD0-A92254F1D3A9}"/>
              </a:ext>
            </a:extLst>
          </p:cNvPr>
          <p:cNvSpPr txBox="1"/>
          <p:nvPr/>
        </p:nvSpPr>
        <p:spPr>
          <a:xfrm>
            <a:off x="-1588384" y="1179284"/>
            <a:ext cx="5334000" cy="400110"/>
          </a:xfrm>
          <a:prstGeom prst="rect">
            <a:avLst/>
          </a:prstGeom>
          <a:noFill/>
        </p:spPr>
        <p:txBody>
          <a:bodyPr wrap="square">
            <a:spAutoFit/>
          </a:bodyPr>
          <a:lstStyle/>
          <a:p>
            <a:pPr algn="ctr"/>
            <a:r>
              <a:rPr lang="en-US" sz="2000" b="1" dirty="0">
                <a:solidFill>
                  <a:srgbClr val="4E6414"/>
                </a:solidFill>
                <a:latin typeface="Montserrat Black" panose="00000A00000000000000" pitchFamily="2" charset="0"/>
              </a:rPr>
              <a:t>1. </a:t>
            </a:r>
            <a:r>
              <a:rPr lang="en-US" sz="2000" b="1" dirty="0" err="1">
                <a:solidFill>
                  <a:srgbClr val="4E6414"/>
                </a:solidFill>
                <a:latin typeface="Montserrat Black" panose="00000A00000000000000" pitchFamily="2" charset="0"/>
              </a:rPr>
              <a:t>Mongostat</a:t>
            </a:r>
            <a:endParaRPr lang="en-US" sz="2000" b="1" dirty="0">
              <a:solidFill>
                <a:srgbClr val="4E6414"/>
              </a:solidFill>
              <a:latin typeface="Montserrat Black" panose="00000A00000000000000" pitchFamily="2" charset="0"/>
            </a:endParaRPr>
          </a:p>
        </p:txBody>
      </p:sp>
      <p:sp>
        <p:nvSpPr>
          <p:cNvPr id="41" name="TextBox 40">
            <a:extLst>
              <a:ext uri="{FF2B5EF4-FFF2-40B4-BE49-F238E27FC236}">
                <a16:creationId xmlns:a16="http://schemas.microsoft.com/office/drawing/2014/main" id="{2C572AB8-92E9-40E3-B966-CD6861064ED5}"/>
              </a:ext>
            </a:extLst>
          </p:cNvPr>
          <p:cNvSpPr txBox="1"/>
          <p:nvPr/>
        </p:nvSpPr>
        <p:spPr>
          <a:xfrm>
            <a:off x="2049557" y="1334965"/>
            <a:ext cx="5918200" cy="584775"/>
          </a:xfrm>
          <a:prstGeom prst="rect">
            <a:avLst/>
          </a:prstGeom>
          <a:noFill/>
        </p:spPr>
        <p:txBody>
          <a:bodyPr wrap="square">
            <a:spAutoFit/>
          </a:bodyPr>
          <a:lstStyle/>
          <a:p>
            <a:pPr algn="ctr"/>
            <a:r>
              <a:rPr lang="fr-FR" sz="1600" b="1" dirty="0">
                <a:solidFill>
                  <a:schemeClr val="tx1"/>
                </a:solidFill>
                <a:latin typeface="Lato" panose="020F0502020204030203" pitchFamily="34" charset="0"/>
                <a:ea typeface="Lato" panose="020F0502020204030203" pitchFamily="34" charset="0"/>
                <a:cs typeface="Lato" panose="020F0502020204030203" pitchFamily="34" charset="0"/>
              </a:rPr>
              <a:t>Outil de surveillance en temps réel qui fournit des informations détaillées sur l’état actuel du système MongoDB</a:t>
            </a:r>
            <a:endParaRPr lang="en-US" sz="16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2" name="TextBox 41">
            <a:extLst>
              <a:ext uri="{FF2B5EF4-FFF2-40B4-BE49-F238E27FC236}">
                <a16:creationId xmlns:a16="http://schemas.microsoft.com/office/drawing/2014/main" id="{8CCA16E1-FC26-41E8-A79E-07B368F9F0A9}"/>
              </a:ext>
            </a:extLst>
          </p:cNvPr>
          <p:cNvSpPr txBox="1"/>
          <p:nvPr/>
        </p:nvSpPr>
        <p:spPr>
          <a:xfrm>
            <a:off x="7109965" y="2313102"/>
            <a:ext cx="2209099" cy="595594"/>
          </a:xfrm>
          <a:prstGeom prst="rect">
            <a:avLst/>
          </a:prstGeom>
          <a:noFill/>
        </p:spPr>
        <p:txBody>
          <a:bodyPr wrap="square">
            <a:spAutoFit/>
          </a:bodyPr>
          <a:lstStyle/>
          <a:p>
            <a:pPr marL="0" indent="0" algn="ctr">
              <a:buNone/>
            </a:pPr>
            <a:r>
              <a:rPr lang="fr-FR" sz="1600" b="1" dirty="0">
                <a:solidFill>
                  <a:schemeClr val="tx1"/>
                </a:solidFill>
                <a:latin typeface="Lato" panose="020F0502020204030203" pitchFamily="34" charset="0"/>
                <a:ea typeface="Lato" panose="020F0502020204030203" pitchFamily="34" charset="0"/>
                <a:cs typeface="Lato" panose="020F0502020204030203" pitchFamily="34" charset="0"/>
              </a:rPr>
              <a:t>Exemples de métriques suivies </a:t>
            </a:r>
          </a:p>
        </p:txBody>
      </p:sp>
      <p:grpSp>
        <p:nvGrpSpPr>
          <p:cNvPr id="5" name="Group 4">
            <a:extLst>
              <a:ext uri="{FF2B5EF4-FFF2-40B4-BE49-F238E27FC236}">
                <a16:creationId xmlns:a16="http://schemas.microsoft.com/office/drawing/2014/main" id="{A427661C-BE68-4F8D-8767-3FAAD715AA8D}"/>
              </a:ext>
            </a:extLst>
          </p:cNvPr>
          <p:cNvGrpSpPr/>
          <p:nvPr/>
        </p:nvGrpSpPr>
        <p:grpSpPr>
          <a:xfrm rot="20836852">
            <a:off x="4783607" y="1780925"/>
            <a:ext cx="2737228" cy="2227264"/>
            <a:chOff x="3295272" y="2900656"/>
            <a:chExt cx="3583853" cy="2692108"/>
          </a:xfrm>
        </p:grpSpPr>
        <p:cxnSp>
          <p:nvCxnSpPr>
            <p:cNvPr id="43" name="Google Shape;2007;p51">
              <a:extLst>
                <a:ext uri="{FF2B5EF4-FFF2-40B4-BE49-F238E27FC236}">
                  <a16:creationId xmlns:a16="http://schemas.microsoft.com/office/drawing/2014/main" id="{19AAB445-AED8-48B9-B415-D0491C300A87}"/>
                </a:ext>
              </a:extLst>
            </p:cNvPr>
            <p:cNvCxnSpPr/>
            <p:nvPr/>
          </p:nvCxnSpPr>
          <p:spPr>
            <a:xfrm>
              <a:off x="4389175" y="3295255"/>
              <a:ext cx="2014500" cy="647100"/>
            </a:xfrm>
            <a:prstGeom prst="straightConnector1">
              <a:avLst/>
            </a:prstGeom>
            <a:noFill/>
            <a:ln w="19050" cap="flat" cmpd="sng">
              <a:solidFill>
                <a:schemeClr val="dk1"/>
              </a:solidFill>
              <a:prstDash val="dot"/>
              <a:round/>
              <a:headEnd type="none" w="med" len="med"/>
              <a:tailEnd type="none" w="med" len="med"/>
            </a:ln>
          </p:spPr>
        </p:cxnSp>
        <p:grpSp>
          <p:nvGrpSpPr>
            <p:cNvPr id="50" name="Google Shape;2012;p51">
              <a:extLst>
                <a:ext uri="{FF2B5EF4-FFF2-40B4-BE49-F238E27FC236}">
                  <a16:creationId xmlns:a16="http://schemas.microsoft.com/office/drawing/2014/main" id="{60137E3C-D39E-48E6-899B-808C9397D962}"/>
                </a:ext>
              </a:extLst>
            </p:cNvPr>
            <p:cNvGrpSpPr/>
            <p:nvPr/>
          </p:nvGrpSpPr>
          <p:grpSpPr>
            <a:xfrm rot="1476395">
              <a:off x="3986997" y="2900656"/>
              <a:ext cx="757158" cy="681988"/>
              <a:chOff x="5616371" y="1673946"/>
              <a:chExt cx="1138980" cy="1025902"/>
            </a:xfrm>
          </p:grpSpPr>
          <p:sp>
            <p:nvSpPr>
              <p:cNvPr id="51" name="Google Shape;2013;p51">
                <a:extLst>
                  <a:ext uri="{FF2B5EF4-FFF2-40B4-BE49-F238E27FC236}">
                    <a16:creationId xmlns:a16="http://schemas.microsoft.com/office/drawing/2014/main" id="{74C46162-B2B2-4BF8-8723-9B45A5CD8C5E}"/>
                  </a:ext>
                </a:extLst>
              </p:cNvPr>
              <p:cNvSpPr/>
              <p:nvPr/>
            </p:nvSpPr>
            <p:spPr>
              <a:xfrm rot="537978">
                <a:off x="5761992" y="1792776"/>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14;p51">
                <a:extLst>
                  <a:ext uri="{FF2B5EF4-FFF2-40B4-BE49-F238E27FC236}">
                    <a16:creationId xmlns:a16="http://schemas.microsoft.com/office/drawing/2014/main" id="{80214AA7-3964-4A41-A9AC-1CF9AA1534D4}"/>
                  </a:ext>
                </a:extLst>
              </p:cNvPr>
              <p:cNvSpPr/>
              <p:nvPr/>
            </p:nvSpPr>
            <p:spPr>
              <a:xfrm rot="537978">
                <a:off x="5676080" y="1741573"/>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 name="Google Shape;2015;p51">
              <a:extLst>
                <a:ext uri="{FF2B5EF4-FFF2-40B4-BE49-F238E27FC236}">
                  <a16:creationId xmlns:a16="http://schemas.microsoft.com/office/drawing/2014/main" id="{97064332-030A-43F9-9779-19E4D83CCF4A}"/>
                </a:ext>
              </a:extLst>
            </p:cNvPr>
            <p:cNvCxnSpPr/>
            <p:nvPr/>
          </p:nvCxnSpPr>
          <p:spPr>
            <a:xfrm>
              <a:off x="3940825" y="4275535"/>
              <a:ext cx="2472600" cy="23700"/>
            </a:xfrm>
            <a:prstGeom prst="straightConnector1">
              <a:avLst/>
            </a:prstGeom>
            <a:noFill/>
            <a:ln w="19050" cap="flat" cmpd="sng">
              <a:solidFill>
                <a:schemeClr val="dk1"/>
              </a:solidFill>
              <a:prstDash val="dot"/>
              <a:round/>
              <a:headEnd type="none" w="med" len="med"/>
              <a:tailEnd type="none" w="med" len="med"/>
            </a:ln>
          </p:spPr>
        </p:cxnSp>
        <p:cxnSp>
          <p:nvCxnSpPr>
            <p:cNvPr id="56" name="Google Shape;2016;p51">
              <a:extLst>
                <a:ext uri="{FF2B5EF4-FFF2-40B4-BE49-F238E27FC236}">
                  <a16:creationId xmlns:a16="http://schemas.microsoft.com/office/drawing/2014/main" id="{4D14BDDB-022F-4AA9-AE09-38C0A01899BC}"/>
                </a:ext>
              </a:extLst>
            </p:cNvPr>
            <p:cNvCxnSpPr/>
            <p:nvPr/>
          </p:nvCxnSpPr>
          <p:spPr>
            <a:xfrm rot="10800000" flipH="1">
              <a:off x="3689225" y="4654375"/>
              <a:ext cx="3189900" cy="626400"/>
            </a:xfrm>
            <a:prstGeom prst="straightConnector1">
              <a:avLst/>
            </a:prstGeom>
            <a:noFill/>
            <a:ln w="19050" cap="flat" cmpd="sng">
              <a:solidFill>
                <a:schemeClr val="dk1"/>
              </a:solidFill>
              <a:prstDash val="dot"/>
              <a:round/>
              <a:headEnd type="none" w="med" len="med"/>
              <a:tailEnd type="none" w="med" len="med"/>
            </a:ln>
          </p:spPr>
        </p:cxnSp>
        <p:grpSp>
          <p:nvGrpSpPr>
            <p:cNvPr id="58" name="Google Shape;2017;p51">
              <a:extLst>
                <a:ext uri="{FF2B5EF4-FFF2-40B4-BE49-F238E27FC236}">
                  <a16:creationId xmlns:a16="http://schemas.microsoft.com/office/drawing/2014/main" id="{F26EC1AA-04FC-40F3-861A-C80C492D2024}"/>
                </a:ext>
              </a:extLst>
            </p:cNvPr>
            <p:cNvGrpSpPr/>
            <p:nvPr/>
          </p:nvGrpSpPr>
          <p:grpSpPr>
            <a:xfrm rot="1476395">
              <a:off x="3456222" y="3890911"/>
              <a:ext cx="757158" cy="681988"/>
              <a:chOff x="5616371" y="1673946"/>
              <a:chExt cx="1138980" cy="1025902"/>
            </a:xfrm>
          </p:grpSpPr>
          <p:sp>
            <p:nvSpPr>
              <p:cNvPr id="60" name="Google Shape;2018;p51">
                <a:extLst>
                  <a:ext uri="{FF2B5EF4-FFF2-40B4-BE49-F238E27FC236}">
                    <a16:creationId xmlns:a16="http://schemas.microsoft.com/office/drawing/2014/main" id="{61433F28-53B3-43BE-B207-7B668652A21B}"/>
                  </a:ext>
                </a:extLst>
              </p:cNvPr>
              <p:cNvSpPr/>
              <p:nvPr/>
            </p:nvSpPr>
            <p:spPr>
              <a:xfrm rot="537978">
                <a:off x="5761992" y="1792776"/>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19;p51">
                <a:extLst>
                  <a:ext uri="{FF2B5EF4-FFF2-40B4-BE49-F238E27FC236}">
                    <a16:creationId xmlns:a16="http://schemas.microsoft.com/office/drawing/2014/main" id="{13E4E3CC-0E94-4EF7-A1BA-87F0F2388E4D}"/>
                  </a:ext>
                </a:extLst>
              </p:cNvPr>
              <p:cNvSpPr/>
              <p:nvPr/>
            </p:nvSpPr>
            <p:spPr>
              <a:xfrm rot="537978">
                <a:off x="5676080" y="1741573"/>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020;p51">
              <a:extLst>
                <a:ext uri="{FF2B5EF4-FFF2-40B4-BE49-F238E27FC236}">
                  <a16:creationId xmlns:a16="http://schemas.microsoft.com/office/drawing/2014/main" id="{53AE7E8F-8232-4412-9DC6-753D58E80660}"/>
                </a:ext>
              </a:extLst>
            </p:cNvPr>
            <p:cNvGrpSpPr/>
            <p:nvPr/>
          </p:nvGrpSpPr>
          <p:grpSpPr>
            <a:xfrm rot="1476395">
              <a:off x="3295272" y="4910776"/>
              <a:ext cx="757158" cy="681988"/>
              <a:chOff x="5616371" y="1673946"/>
              <a:chExt cx="1138980" cy="1025902"/>
            </a:xfrm>
          </p:grpSpPr>
          <p:sp>
            <p:nvSpPr>
              <p:cNvPr id="64" name="Google Shape;2021;p51">
                <a:extLst>
                  <a:ext uri="{FF2B5EF4-FFF2-40B4-BE49-F238E27FC236}">
                    <a16:creationId xmlns:a16="http://schemas.microsoft.com/office/drawing/2014/main" id="{8FD325F8-0D14-4C36-9ABC-9A5919170A93}"/>
                  </a:ext>
                </a:extLst>
              </p:cNvPr>
              <p:cNvSpPr/>
              <p:nvPr/>
            </p:nvSpPr>
            <p:spPr>
              <a:xfrm rot="537978">
                <a:off x="5761992" y="1792776"/>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22;p51">
                <a:extLst>
                  <a:ext uri="{FF2B5EF4-FFF2-40B4-BE49-F238E27FC236}">
                    <a16:creationId xmlns:a16="http://schemas.microsoft.com/office/drawing/2014/main" id="{D68D2C0F-9056-47D6-86EA-3CB42CFA83E0}"/>
                  </a:ext>
                </a:extLst>
              </p:cNvPr>
              <p:cNvSpPr/>
              <p:nvPr/>
            </p:nvSpPr>
            <p:spPr>
              <a:xfrm rot="537978">
                <a:off x="5676080" y="1741573"/>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2023;p51">
              <a:extLst>
                <a:ext uri="{FF2B5EF4-FFF2-40B4-BE49-F238E27FC236}">
                  <a16:creationId xmlns:a16="http://schemas.microsoft.com/office/drawing/2014/main" id="{404F079E-0AA2-47C1-9132-E4CA91E43B80}"/>
                </a:ext>
              </a:extLst>
            </p:cNvPr>
            <p:cNvSpPr txBox="1">
              <a:spLocks/>
            </p:cNvSpPr>
            <p:nvPr/>
          </p:nvSpPr>
          <p:spPr>
            <a:xfrm rot="958486">
              <a:off x="4055975" y="2927612"/>
              <a:ext cx="6191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9pPr>
            </a:lstStyle>
            <a:p>
              <a:pPr algn="ctr"/>
              <a:r>
                <a:rPr lang="en" sz="2000"/>
                <a:t>1</a:t>
              </a:r>
            </a:p>
          </p:txBody>
        </p:sp>
        <p:sp>
          <p:nvSpPr>
            <p:cNvPr id="67" name="Google Shape;2024;p51">
              <a:extLst>
                <a:ext uri="{FF2B5EF4-FFF2-40B4-BE49-F238E27FC236}">
                  <a16:creationId xmlns:a16="http://schemas.microsoft.com/office/drawing/2014/main" id="{E68A5279-C175-4EE3-85FC-AE9474AB35BE}"/>
                </a:ext>
              </a:extLst>
            </p:cNvPr>
            <p:cNvSpPr txBox="1">
              <a:spLocks/>
            </p:cNvSpPr>
            <p:nvPr/>
          </p:nvSpPr>
          <p:spPr>
            <a:xfrm rot="958486">
              <a:off x="3525200" y="3921671"/>
              <a:ext cx="6191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9pPr>
            </a:lstStyle>
            <a:p>
              <a:pPr algn="ctr"/>
              <a:r>
                <a:rPr lang="en" sz="2000"/>
                <a:t>2</a:t>
              </a:r>
            </a:p>
          </p:txBody>
        </p:sp>
        <p:sp>
          <p:nvSpPr>
            <p:cNvPr id="68" name="Google Shape;2025;p51">
              <a:extLst>
                <a:ext uri="{FF2B5EF4-FFF2-40B4-BE49-F238E27FC236}">
                  <a16:creationId xmlns:a16="http://schemas.microsoft.com/office/drawing/2014/main" id="{DBBA9AFC-311C-4E16-89DE-471D378AA237}"/>
                </a:ext>
              </a:extLst>
            </p:cNvPr>
            <p:cNvSpPr txBox="1">
              <a:spLocks/>
            </p:cNvSpPr>
            <p:nvPr/>
          </p:nvSpPr>
          <p:spPr>
            <a:xfrm rot="958486">
              <a:off x="3371651" y="4931069"/>
              <a:ext cx="6191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9pPr>
            </a:lstStyle>
            <a:p>
              <a:pPr algn="ctr"/>
              <a:r>
                <a:rPr lang="en" sz="2000"/>
                <a:t>3</a:t>
              </a:r>
            </a:p>
          </p:txBody>
        </p:sp>
      </p:grpSp>
      <p:sp>
        <p:nvSpPr>
          <p:cNvPr id="69" name="TextBox 68">
            <a:extLst>
              <a:ext uri="{FF2B5EF4-FFF2-40B4-BE49-F238E27FC236}">
                <a16:creationId xmlns:a16="http://schemas.microsoft.com/office/drawing/2014/main" id="{40E4E37F-17B9-4DDA-A10E-093AC8B256DA}"/>
              </a:ext>
            </a:extLst>
          </p:cNvPr>
          <p:cNvSpPr txBox="1"/>
          <p:nvPr/>
        </p:nvSpPr>
        <p:spPr>
          <a:xfrm>
            <a:off x="1837521" y="2851815"/>
            <a:ext cx="2945806" cy="523220"/>
          </a:xfrm>
          <a:prstGeom prst="rect">
            <a:avLst/>
          </a:prstGeom>
          <a:noFill/>
        </p:spPr>
        <p:txBody>
          <a:bodyPr wrap="square">
            <a:spAutoFit/>
          </a:bodyPr>
          <a:lstStyle/>
          <a:p>
            <a:pPr algn="r"/>
            <a:r>
              <a:rPr lang="fr-FR" b="1" dirty="0">
                <a:solidFill>
                  <a:schemeClr val="tx1"/>
                </a:solidFill>
                <a:latin typeface="Lato" panose="020F0502020204030203" pitchFamily="34" charset="0"/>
                <a:ea typeface="Lato" panose="020F0502020204030203" pitchFamily="34" charset="0"/>
                <a:cs typeface="Lato" panose="020F0502020204030203" pitchFamily="34" charset="0"/>
              </a:rPr>
              <a:t>Nombre de requêtes, insertions, mises à jour, et suppressions.</a:t>
            </a:r>
          </a:p>
        </p:txBody>
      </p:sp>
      <p:sp>
        <p:nvSpPr>
          <p:cNvPr id="70" name="TextBox 69">
            <a:extLst>
              <a:ext uri="{FF2B5EF4-FFF2-40B4-BE49-F238E27FC236}">
                <a16:creationId xmlns:a16="http://schemas.microsoft.com/office/drawing/2014/main" id="{07F12A03-5CFF-4931-ABA3-5166739A25D0}"/>
              </a:ext>
            </a:extLst>
          </p:cNvPr>
          <p:cNvSpPr txBox="1"/>
          <p:nvPr/>
        </p:nvSpPr>
        <p:spPr>
          <a:xfrm>
            <a:off x="2021166" y="2081661"/>
            <a:ext cx="3486014" cy="307777"/>
          </a:xfrm>
          <a:prstGeom prst="rect">
            <a:avLst/>
          </a:prstGeom>
          <a:noFill/>
        </p:spPr>
        <p:txBody>
          <a:bodyPr wrap="square">
            <a:spAutoFit/>
          </a:bodyPr>
          <a:lstStyle/>
          <a:p>
            <a:r>
              <a:rPr lang="fr-FR" b="1" dirty="0">
                <a:solidFill>
                  <a:schemeClr val="tx1"/>
                </a:solidFill>
                <a:latin typeface="Lato" panose="020F0502020204030203" pitchFamily="34" charset="0"/>
                <a:ea typeface="Lato" panose="020F0502020204030203" pitchFamily="34" charset="0"/>
                <a:cs typeface="Lato" panose="020F0502020204030203" pitchFamily="34" charset="0"/>
              </a:rPr>
              <a:t>Utilisation de la mémoire et du CPU.</a:t>
            </a:r>
          </a:p>
        </p:txBody>
      </p:sp>
      <p:sp>
        <p:nvSpPr>
          <p:cNvPr id="71" name="TextBox 70">
            <a:extLst>
              <a:ext uri="{FF2B5EF4-FFF2-40B4-BE49-F238E27FC236}">
                <a16:creationId xmlns:a16="http://schemas.microsoft.com/office/drawing/2014/main" id="{894EBDD5-EA2D-4EAA-8B72-AD160C26FC6C}"/>
              </a:ext>
            </a:extLst>
          </p:cNvPr>
          <p:cNvSpPr txBox="1"/>
          <p:nvPr/>
        </p:nvSpPr>
        <p:spPr>
          <a:xfrm>
            <a:off x="2063606" y="3834813"/>
            <a:ext cx="3486014" cy="307777"/>
          </a:xfrm>
          <a:prstGeom prst="rect">
            <a:avLst/>
          </a:prstGeom>
          <a:noFill/>
        </p:spPr>
        <p:txBody>
          <a:bodyPr wrap="square">
            <a:spAutoFit/>
          </a:bodyPr>
          <a:lstStyle/>
          <a:p>
            <a:r>
              <a:rPr lang="fr-FR" b="1" dirty="0">
                <a:solidFill>
                  <a:schemeClr val="tx1"/>
                </a:solidFill>
                <a:latin typeface="Lato" panose="020F0502020204030203" pitchFamily="34" charset="0"/>
                <a:ea typeface="Lato" panose="020F0502020204030203" pitchFamily="34" charset="0"/>
                <a:cs typeface="Lato" panose="020F0502020204030203" pitchFamily="34" charset="0"/>
              </a:rPr>
              <a:t>Temps de réponse des requêtes.</a:t>
            </a:r>
          </a:p>
        </p:txBody>
      </p:sp>
      <p:sp>
        <p:nvSpPr>
          <p:cNvPr id="72" name="Rectangle 1">
            <a:extLst>
              <a:ext uri="{FF2B5EF4-FFF2-40B4-BE49-F238E27FC236}">
                <a16:creationId xmlns:a16="http://schemas.microsoft.com/office/drawing/2014/main" id="{3DD248E2-7DFC-40E8-9A56-5B3750664CDA}"/>
              </a:ext>
            </a:extLst>
          </p:cNvPr>
          <p:cNvSpPr>
            <a:spLocks noChangeArrowheads="1"/>
          </p:cNvSpPr>
          <p:nvPr/>
        </p:nvSpPr>
        <p:spPr bwMode="auto">
          <a:xfrm>
            <a:off x="1362436" y="4535746"/>
            <a:ext cx="6419127" cy="369332"/>
          </a:xfrm>
          <a:prstGeom prst="rect">
            <a:avLst/>
          </a:prstGeom>
          <a:solidFill>
            <a:srgbClr val="22212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C9D1D9"/>
                </a:solidFill>
                <a:effectLst/>
                <a:latin typeface="SFMono-Regular"/>
                <a:cs typeface="Arial" pitchFamily="34" charset="0"/>
              </a:rPr>
              <a:t>mongostat</a:t>
            </a:r>
            <a:r>
              <a:rPr kumimoji="0" lang="en-US" altLang="en-US" sz="2400" b="0" i="0" u="none" strike="noStrike" cap="none" normalizeH="0" baseline="0" dirty="0">
                <a:ln>
                  <a:noFill/>
                </a:ln>
                <a:solidFill>
                  <a:srgbClr val="C9D1D9"/>
                </a:solidFill>
                <a:effectLst/>
                <a:latin typeface="SFMono-Regular"/>
                <a:cs typeface="Arial" pitchFamily="34" charset="0"/>
              </a:rPr>
              <a:t> --host &lt;hostname&gt; --port &lt;port&gt;</a:t>
            </a:r>
            <a:r>
              <a:rPr kumimoji="0" lang="en-US" altLang="en-US" sz="1600" b="0" i="0" u="none" strike="noStrike" cap="none" normalizeH="0" baseline="0" dirty="0">
                <a:ln>
                  <a:noFill/>
                </a:ln>
                <a:solidFill>
                  <a:schemeClr val="tx1"/>
                </a:solidFill>
                <a:effectLst/>
                <a:latin typeface="Arial" pitchFamily="34" charset="0"/>
                <a:cs typeface="Arial" pitchFamily="34" charset="0"/>
              </a:rPr>
              <a:t> </a:t>
            </a:r>
            <a:endParaRPr kumimoji="0" lang="en-US" altLang="en-US" sz="5400" b="0" i="0" u="none" strike="noStrike" cap="none" normalizeH="0" baseline="0" dirty="0">
              <a:ln>
                <a:noFill/>
              </a:ln>
              <a:solidFill>
                <a:schemeClr val="tx1"/>
              </a:solidFill>
              <a:effectLst/>
              <a:latin typeface="Arial" pitchFamily="34" charset="0"/>
              <a:cs typeface="Arial" pitchFamily="34" charset="0"/>
            </a:endParaRPr>
          </a:p>
        </p:txBody>
      </p:sp>
      <p:sp>
        <p:nvSpPr>
          <p:cNvPr id="73" name="Rectangle 1">
            <a:extLst>
              <a:ext uri="{FF2B5EF4-FFF2-40B4-BE49-F238E27FC236}">
                <a16:creationId xmlns:a16="http://schemas.microsoft.com/office/drawing/2014/main" id="{1EBD8F7C-F31E-473A-9A58-830ECC9AD5E4}"/>
              </a:ext>
            </a:extLst>
          </p:cNvPr>
          <p:cNvSpPr>
            <a:spLocks noChangeArrowheads="1"/>
          </p:cNvSpPr>
          <p:nvPr/>
        </p:nvSpPr>
        <p:spPr bwMode="auto">
          <a:xfrm>
            <a:off x="1284458" y="5293979"/>
            <a:ext cx="6391154" cy="369332"/>
          </a:xfrm>
          <a:prstGeom prst="rect">
            <a:avLst/>
          </a:prstGeom>
          <a:solidFill>
            <a:srgbClr val="22212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C9D1D9"/>
                </a:solidFill>
                <a:effectLst/>
                <a:latin typeface="SFMono-Regular"/>
                <a:cs typeface="Arial" pitchFamily="34" charset="0"/>
              </a:rPr>
              <a:t>mongotop</a:t>
            </a:r>
            <a:r>
              <a:rPr kumimoji="0" lang="en-US" altLang="en-US" sz="2400" b="0" i="0" u="none" strike="noStrike" cap="none" normalizeH="0" baseline="0" dirty="0">
                <a:ln>
                  <a:noFill/>
                </a:ln>
                <a:solidFill>
                  <a:srgbClr val="C9D1D9"/>
                </a:solidFill>
                <a:effectLst/>
                <a:latin typeface="SFMono-Regular"/>
                <a:cs typeface="Arial" pitchFamily="34" charset="0"/>
              </a:rPr>
              <a:t> --host &lt;hostname&gt; --port &lt;port&gt; </a:t>
            </a:r>
            <a:endParaRPr kumimoji="0" lang="en-US" altLang="en-US" sz="5400" b="0" i="0" u="none" strike="noStrike" cap="none" normalizeH="0" baseline="0" dirty="0">
              <a:ln>
                <a:noFill/>
              </a:ln>
              <a:solidFill>
                <a:schemeClr val="tx1"/>
              </a:solidFill>
              <a:effectLst/>
              <a:latin typeface="Arial" pitchFamily="34" charset="0"/>
              <a:cs typeface="Arial" pitchFamily="34" charset="0"/>
            </a:endParaRPr>
          </a:p>
        </p:txBody>
      </p:sp>
      <p:sp>
        <p:nvSpPr>
          <p:cNvPr id="30" name="Google Shape;194;p28">
            <a:extLst>
              <a:ext uri="{FF2B5EF4-FFF2-40B4-BE49-F238E27FC236}">
                <a16:creationId xmlns:a16="http://schemas.microsoft.com/office/drawing/2014/main" id="{C20517D5-DDA8-49F4-A027-04A41B99F690}"/>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30</a:t>
            </a:r>
            <a:endParaRPr b="1" dirty="0">
              <a:solidFill>
                <a:schemeClr val="tx1"/>
              </a:solidFill>
              <a:latin typeface="Raleway" pitchFamily="2" charset="0"/>
            </a:endParaRPr>
          </a:p>
        </p:txBody>
      </p:sp>
    </p:spTree>
    <p:extLst>
      <p:ext uri="{BB962C8B-B14F-4D97-AF65-F5344CB8AC3E}">
        <p14:creationId xmlns:p14="http://schemas.microsoft.com/office/powerpoint/2010/main" val="329311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89" name="Google Shape;2289;p58"/>
          <p:cNvSpPr txBox="1">
            <a:spLocks noGrp="1"/>
          </p:cNvSpPr>
          <p:nvPr>
            <p:ph type="title"/>
          </p:nvPr>
        </p:nvSpPr>
        <p:spPr>
          <a:xfrm>
            <a:off x="1178631" y="7935"/>
            <a:ext cx="6378570" cy="572700"/>
          </a:xfrm>
          <a:prstGeom prst="rect">
            <a:avLst/>
          </a:prstGeom>
        </p:spPr>
        <p:txBody>
          <a:bodyPr spcFirstLastPara="1" wrap="square" lIns="91425" tIns="91425" rIns="91425" bIns="91425" anchor="t" anchorCtr="0">
            <a:noAutofit/>
          </a:bodyPr>
          <a:lstStyle/>
          <a:p>
            <a:pPr lvl="0" algn="ctr"/>
            <a:r>
              <a:rPr lang="fr-FR" sz="2800" dirty="0"/>
              <a:t>Outils en Ligne de Commande pour la Supervision</a:t>
            </a:r>
            <a:endParaRPr sz="2800" dirty="0">
              <a:latin typeface="Montserrat ExtraBold"/>
              <a:ea typeface="Montserrat ExtraBold"/>
              <a:cs typeface="Montserrat ExtraBold"/>
              <a:sym typeface="Montserrat ExtraBold"/>
            </a:endParaRPr>
          </a:p>
        </p:txBody>
      </p:sp>
      <p:sp>
        <p:nvSpPr>
          <p:cNvPr id="39" name="TextBox 38">
            <a:extLst>
              <a:ext uri="{FF2B5EF4-FFF2-40B4-BE49-F238E27FC236}">
                <a16:creationId xmlns:a16="http://schemas.microsoft.com/office/drawing/2014/main" id="{72013705-013C-45F3-ADD0-A92254F1D3A9}"/>
              </a:ext>
            </a:extLst>
          </p:cNvPr>
          <p:cNvSpPr txBox="1"/>
          <p:nvPr/>
        </p:nvSpPr>
        <p:spPr>
          <a:xfrm>
            <a:off x="-1588384" y="1179284"/>
            <a:ext cx="5334000" cy="400110"/>
          </a:xfrm>
          <a:prstGeom prst="rect">
            <a:avLst/>
          </a:prstGeom>
          <a:noFill/>
        </p:spPr>
        <p:txBody>
          <a:bodyPr wrap="square">
            <a:spAutoFit/>
          </a:bodyPr>
          <a:lstStyle/>
          <a:p>
            <a:pPr algn="ctr"/>
            <a:r>
              <a:rPr lang="en-US" sz="2000" b="1" dirty="0">
                <a:solidFill>
                  <a:srgbClr val="4E6414"/>
                </a:solidFill>
                <a:latin typeface="Montserrat Black" panose="00000A00000000000000" pitchFamily="2" charset="0"/>
              </a:rPr>
              <a:t>2. </a:t>
            </a:r>
            <a:r>
              <a:rPr lang="en-US" sz="2000" b="1" dirty="0" err="1">
                <a:solidFill>
                  <a:srgbClr val="4E6414"/>
                </a:solidFill>
                <a:latin typeface="Montserrat Black" panose="00000A00000000000000" pitchFamily="2" charset="0"/>
              </a:rPr>
              <a:t>Mongotop</a:t>
            </a:r>
            <a:endParaRPr lang="en-US" sz="2000" b="1" dirty="0">
              <a:solidFill>
                <a:srgbClr val="4E6414"/>
              </a:solidFill>
              <a:latin typeface="Montserrat Black" panose="00000A00000000000000" pitchFamily="2" charset="0"/>
            </a:endParaRPr>
          </a:p>
        </p:txBody>
      </p:sp>
      <p:sp>
        <p:nvSpPr>
          <p:cNvPr id="42" name="TextBox 41">
            <a:extLst>
              <a:ext uri="{FF2B5EF4-FFF2-40B4-BE49-F238E27FC236}">
                <a16:creationId xmlns:a16="http://schemas.microsoft.com/office/drawing/2014/main" id="{8CCA16E1-FC26-41E8-A79E-07B368F9F0A9}"/>
              </a:ext>
            </a:extLst>
          </p:cNvPr>
          <p:cNvSpPr txBox="1"/>
          <p:nvPr/>
        </p:nvSpPr>
        <p:spPr>
          <a:xfrm>
            <a:off x="-163315" y="3002747"/>
            <a:ext cx="2209099" cy="595594"/>
          </a:xfrm>
          <a:prstGeom prst="rect">
            <a:avLst/>
          </a:prstGeom>
          <a:noFill/>
        </p:spPr>
        <p:txBody>
          <a:bodyPr wrap="square">
            <a:spAutoFit/>
          </a:bodyPr>
          <a:lstStyle/>
          <a:p>
            <a:pPr marL="0" indent="0" algn="ctr">
              <a:buNone/>
            </a:pPr>
            <a:r>
              <a:rPr lang="fr-FR" sz="1600" b="1" dirty="0">
                <a:solidFill>
                  <a:schemeClr val="tx1"/>
                </a:solidFill>
                <a:latin typeface="Lato" panose="020F0502020204030203" pitchFamily="34" charset="0"/>
                <a:ea typeface="Lato" panose="020F0502020204030203" pitchFamily="34" charset="0"/>
                <a:cs typeface="Lato" panose="020F0502020204030203" pitchFamily="34" charset="0"/>
              </a:rPr>
              <a:t>Exemples de métriques suivies</a:t>
            </a:r>
            <a:r>
              <a:rPr lang="fr-FR" sz="1600" b="1" dirty="0">
                <a:solidFill>
                  <a:srgbClr val="FFFFFF"/>
                </a:solidFill>
                <a:latin typeface="Lato" panose="020F0502020204030203" pitchFamily="34" charset="0"/>
                <a:ea typeface="Lato" panose="020F0502020204030203" pitchFamily="34" charset="0"/>
                <a:cs typeface="Lato" panose="020F0502020204030203" pitchFamily="34" charset="0"/>
              </a:rPr>
              <a:t> .</a:t>
            </a:r>
          </a:p>
        </p:txBody>
      </p:sp>
      <p:grpSp>
        <p:nvGrpSpPr>
          <p:cNvPr id="5" name="Group 4">
            <a:extLst>
              <a:ext uri="{FF2B5EF4-FFF2-40B4-BE49-F238E27FC236}">
                <a16:creationId xmlns:a16="http://schemas.microsoft.com/office/drawing/2014/main" id="{A427661C-BE68-4F8D-8767-3FAAD715AA8D}"/>
              </a:ext>
            </a:extLst>
          </p:cNvPr>
          <p:cNvGrpSpPr/>
          <p:nvPr/>
        </p:nvGrpSpPr>
        <p:grpSpPr>
          <a:xfrm rot="10201409">
            <a:off x="2042375" y="2718374"/>
            <a:ext cx="2258614" cy="1383498"/>
            <a:chOff x="3456222" y="2900656"/>
            <a:chExt cx="2957203" cy="1672243"/>
          </a:xfrm>
        </p:grpSpPr>
        <p:cxnSp>
          <p:nvCxnSpPr>
            <p:cNvPr id="43" name="Google Shape;2007;p51">
              <a:extLst>
                <a:ext uri="{FF2B5EF4-FFF2-40B4-BE49-F238E27FC236}">
                  <a16:creationId xmlns:a16="http://schemas.microsoft.com/office/drawing/2014/main" id="{19AAB445-AED8-48B9-B415-D0491C300A87}"/>
                </a:ext>
              </a:extLst>
            </p:cNvPr>
            <p:cNvCxnSpPr/>
            <p:nvPr/>
          </p:nvCxnSpPr>
          <p:spPr>
            <a:xfrm>
              <a:off x="4389175" y="3295255"/>
              <a:ext cx="2014500" cy="647100"/>
            </a:xfrm>
            <a:prstGeom prst="straightConnector1">
              <a:avLst/>
            </a:prstGeom>
            <a:noFill/>
            <a:ln w="19050" cap="flat" cmpd="sng">
              <a:solidFill>
                <a:schemeClr val="dk1"/>
              </a:solidFill>
              <a:prstDash val="dot"/>
              <a:round/>
              <a:headEnd type="none" w="med" len="med"/>
              <a:tailEnd type="none" w="med" len="med"/>
            </a:ln>
          </p:spPr>
        </p:cxnSp>
        <p:grpSp>
          <p:nvGrpSpPr>
            <p:cNvPr id="50" name="Google Shape;2012;p51">
              <a:extLst>
                <a:ext uri="{FF2B5EF4-FFF2-40B4-BE49-F238E27FC236}">
                  <a16:creationId xmlns:a16="http://schemas.microsoft.com/office/drawing/2014/main" id="{60137E3C-D39E-48E6-899B-808C9397D962}"/>
                </a:ext>
              </a:extLst>
            </p:cNvPr>
            <p:cNvGrpSpPr/>
            <p:nvPr/>
          </p:nvGrpSpPr>
          <p:grpSpPr>
            <a:xfrm rot="1476395">
              <a:off x="3986997" y="2900656"/>
              <a:ext cx="757158" cy="681988"/>
              <a:chOff x="5616371" y="1673946"/>
              <a:chExt cx="1138980" cy="1025902"/>
            </a:xfrm>
          </p:grpSpPr>
          <p:sp>
            <p:nvSpPr>
              <p:cNvPr id="51" name="Google Shape;2013;p51">
                <a:extLst>
                  <a:ext uri="{FF2B5EF4-FFF2-40B4-BE49-F238E27FC236}">
                    <a16:creationId xmlns:a16="http://schemas.microsoft.com/office/drawing/2014/main" id="{74C46162-B2B2-4BF8-8723-9B45A5CD8C5E}"/>
                  </a:ext>
                </a:extLst>
              </p:cNvPr>
              <p:cNvSpPr/>
              <p:nvPr/>
            </p:nvSpPr>
            <p:spPr>
              <a:xfrm rot="537978">
                <a:off x="5761992" y="1792776"/>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14;p51">
                <a:extLst>
                  <a:ext uri="{FF2B5EF4-FFF2-40B4-BE49-F238E27FC236}">
                    <a16:creationId xmlns:a16="http://schemas.microsoft.com/office/drawing/2014/main" id="{80214AA7-3964-4A41-A9AC-1CF9AA1534D4}"/>
                  </a:ext>
                </a:extLst>
              </p:cNvPr>
              <p:cNvSpPr/>
              <p:nvPr/>
            </p:nvSpPr>
            <p:spPr>
              <a:xfrm rot="537978">
                <a:off x="5676080" y="1741573"/>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 name="Google Shape;2015;p51">
              <a:extLst>
                <a:ext uri="{FF2B5EF4-FFF2-40B4-BE49-F238E27FC236}">
                  <a16:creationId xmlns:a16="http://schemas.microsoft.com/office/drawing/2014/main" id="{97064332-030A-43F9-9779-19E4D83CCF4A}"/>
                </a:ext>
              </a:extLst>
            </p:cNvPr>
            <p:cNvCxnSpPr/>
            <p:nvPr/>
          </p:nvCxnSpPr>
          <p:spPr>
            <a:xfrm>
              <a:off x="3940825" y="4275535"/>
              <a:ext cx="2472600" cy="23700"/>
            </a:xfrm>
            <a:prstGeom prst="straightConnector1">
              <a:avLst/>
            </a:prstGeom>
            <a:noFill/>
            <a:ln w="19050" cap="flat" cmpd="sng">
              <a:solidFill>
                <a:schemeClr val="dk1"/>
              </a:solidFill>
              <a:prstDash val="dot"/>
              <a:round/>
              <a:headEnd type="none" w="med" len="med"/>
              <a:tailEnd type="none" w="med" len="med"/>
            </a:ln>
          </p:spPr>
        </p:cxnSp>
        <p:grpSp>
          <p:nvGrpSpPr>
            <p:cNvPr id="58" name="Google Shape;2017;p51">
              <a:extLst>
                <a:ext uri="{FF2B5EF4-FFF2-40B4-BE49-F238E27FC236}">
                  <a16:creationId xmlns:a16="http://schemas.microsoft.com/office/drawing/2014/main" id="{F26EC1AA-04FC-40F3-861A-C80C492D2024}"/>
                </a:ext>
              </a:extLst>
            </p:cNvPr>
            <p:cNvGrpSpPr/>
            <p:nvPr/>
          </p:nvGrpSpPr>
          <p:grpSpPr>
            <a:xfrm rot="1476395">
              <a:off x="3456222" y="3890911"/>
              <a:ext cx="757158" cy="681988"/>
              <a:chOff x="5616371" y="1673946"/>
              <a:chExt cx="1138980" cy="1025902"/>
            </a:xfrm>
          </p:grpSpPr>
          <p:sp>
            <p:nvSpPr>
              <p:cNvPr id="60" name="Google Shape;2018;p51">
                <a:extLst>
                  <a:ext uri="{FF2B5EF4-FFF2-40B4-BE49-F238E27FC236}">
                    <a16:creationId xmlns:a16="http://schemas.microsoft.com/office/drawing/2014/main" id="{61433F28-53B3-43BE-B207-7B668652A21B}"/>
                  </a:ext>
                </a:extLst>
              </p:cNvPr>
              <p:cNvSpPr/>
              <p:nvPr/>
            </p:nvSpPr>
            <p:spPr>
              <a:xfrm rot="537978">
                <a:off x="5761992" y="1792776"/>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19;p51">
                <a:extLst>
                  <a:ext uri="{FF2B5EF4-FFF2-40B4-BE49-F238E27FC236}">
                    <a16:creationId xmlns:a16="http://schemas.microsoft.com/office/drawing/2014/main" id="{13E4E3CC-0E94-4EF7-A1BA-87F0F2388E4D}"/>
                  </a:ext>
                </a:extLst>
              </p:cNvPr>
              <p:cNvSpPr/>
              <p:nvPr/>
            </p:nvSpPr>
            <p:spPr>
              <a:xfrm rot="537978">
                <a:off x="5676080" y="1741573"/>
                <a:ext cx="933649" cy="83944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2023;p51">
              <a:extLst>
                <a:ext uri="{FF2B5EF4-FFF2-40B4-BE49-F238E27FC236}">
                  <a16:creationId xmlns:a16="http://schemas.microsoft.com/office/drawing/2014/main" id="{404F079E-0AA2-47C1-9132-E4CA91E43B80}"/>
                </a:ext>
              </a:extLst>
            </p:cNvPr>
            <p:cNvSpPr txBox="1">
              <a:spLocks/>
            </p:cNvSpPr>
            <p:nvPr/>
          </p:nvSpPr>
          <p:spPr>
            <a:xfrm rot="11416982">
              <a:off x="4055974" y="2927612"/>
              <a:ext cx="6191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9pPr>
            </a:lstStyle>
            <a:p>
              <a:pPr algn="ctr"/>
              <a:r>
                <a:rPr lang="en" sz="2000" dirty="0"/>
                <a:t>2</a:t>
              </a:r>
            </a:p>
          </p:txBody>
        </p:sp>
        <p:sp>
          <p:nvSpPr>
            <p:cNvPr id="67" name="Google Shape;2024;p51">
              <a:extLst>
                <a:ext uri="{FF2B5EF4-FFF2-40B4-BE49-F238E27FC236}">
                  <a16:creationId xmlns:a16="http://schemas.microsoft.com/office/drawing/2014/main" id="{E68A5279-C175-4EE3-85FC-AE9474AB35BE}"/>
                </a:ext>
              </a:extLst>
            </p:cNvPr>
            <p:cNvSpPr txBox="1">
              <a:spLocks/>
            </p:cNvSpPr>
            <p:nvPr/>
          </p:nvSpPr>
          <p:spPr>
            <a:xfrm rot="11416982">
              <a:off x="3525199" y="3921671"/>
              <a:ext cx="6191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9pPr>
            </a:lstStyle>
            <a:p>
              <a:pPr algn="ctr"/>
              <a:r>
                <a:rPr lang="en" sz="2000" dirty="0"/>
                <a:t>1</a:t>
              </a:r>
            </a:p>
          </p:txBody>
        </p:sp>
      </p:grpSp>
      <p:sp>
        <p:nvSpPr>
          <p:cNvPr id="72" name="Rectangle 1">
            <a:extLst>
              <a:ext uri="{FF2B5EF4-FFF2-40B4-BE49-F238E27FC236}">
                <a16:creationId xmlns:a16="http://schemas.microsoft.com/office/drawing/2014/main" id="{3DD248E2-7DFC-40E8-9A56-5B3750664CDA}"/>
              </a:ext>
            </a:extLst>
          </p:cNvPr>
          <p:cNvSpPr>
            <a:spLocks noChangeArrowheads="1"/>
          </p:cNvSpPr>
          <p:nvPr/>
        </p:nvSpPr>
        <p:spPr bwMode="auto">
          <a:xfrm>
            <a:off x="1362436" y="5373946"/>
            <a:ext cx="6419127" cy="369332"/>
          </a:xfrm>
          <a:prstGeom prst="rect">
            <a:avLst/>
          </a:prstGeom>
          <a:solidFill>
            <a:srgbClr val="22212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C9D1D9"/>
                </a:solidFill>
                <a:effectLst/>
                <a:latin typeface="SFMono-Regular"/>
                <a:cs typeface="Arial" pitchFamily="34" charset="0"/>
              </a:rPr>
              <a:t>mongostat</a:t>
            </a:r>
            <a:r>
              <a:rPr kumimoji="0" lang="en-US" altLang="en-US" sz="2400" b="0" i="0" u="none" strike="noStrike" cap="none" normalizeH="0" baseline="0" dirty="0">
                <a:ln>
                  <a:noFill/>
                </a:ln>
                <a:solidFill>
                  <a:srgbClr val="C9D1D9"/>
                </a:solidFill>
                <a:effectLst/>
                <a:latin typeface="SFMono-Regular"/>
                <a:cs typeface="Arial" pitchFamily="34" charset="0"/>
              </a:rPr>
              <a:t> --host &lt;hostname&gt; --port &lt;port&gt;</a:t>
            </a:r>
            <a:r>
              <a:rPr kumimoji="0" lang="en-US" altLang="en-US" sz="1600" b="0" i="0" u="none" strike="noStrike" cap="none" normalizeH="0" baseline="0" dirty="0">
                <a:ln>
                  <a:noFill/>
                </a:ln>
                <a:solidFill>
                  <a:schemeClr val="tx1"/>
                </a:solidFill>
                <a:effectLst/>
                <a:latin typeface="Arial" pitchFamily="34" charset="0"/>
                <a:cs typeface="Arial" pitchFamily="34" charset="0"/>
              </a:rPr>
              <a:t> </a:t>
            </a:r>
            <a:endParaRPr kumimoji="0" lang="en-US" altLang="en-US" sz="5400" b="0" i="0" u="none" strike="noStrike" cap="none" normalizeH="0" baseline="0" dirty="0">
              <a:ln>
                <a:noFill/>
              </a:ln>
              <a:solidFill>
                <a:schemeClr val="tx1"/>
              </a:solidFill>
              <a:effectLst/>
              <a:latin typeface="Arial" pitchFamily="34" charset="0"/>
              <a:cs typeface="Arial" pitchFamily="34" charset="0"/>
            </a:endParaRPr>
          </a:p>
        </p:txBody>
      </p:sp>
      <p:sp>
        <p:nvSpPr>
          <p:cNvPr id="29" name="Espace réservé du contenu 2">
            <a:extLst>
              <a:ext uri="{FF2B5EF4-FFF2-40B4-BE49-F238E27FC236}">
                <a16:creationId xmlns:a16="http://schemas.microsoft.com/office/drawing/2014/main" id="{088B6313-E558-4D02-A61E-0F87FDF7095C}"/>
              </a:ext>
            </a:extLst>
          </p:cNvPr>
          <p:cNvSpPr txBox="1">
            <a:spLocks/>
          </p:cNvSpPr>
          <p:nvPr/>
        </p:nvSpPr>
        <p:spPr>
          <a:xfrm>
            <a:off x="1601921" y="1542163"/>
            <a:ext cx="6884956" cy="116285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1600" b="1" dirty="0">
                <a:latin typeface="Lato" panose="020F0502020204030203" pitchFamily="34" charset="0"/>
                <a:ea typeface="Lato" panose="020F0502020204030203" pitchFamily="34" charset="0"/>
                <a:cs typeface="Lato" panose="020F0502020204030203" pitchFamily="34" charset="0"/>
              </a:rPr>
              <a:t>Outil de suivi des ressources utilisées par les collections MongoDB. Il donne des détails sur l’utilisation des disques, la lecture/écriture par collection, et la charge des ressources.</a:t>
            </a:r>
            <a:endParaRPr lang="en-US" sz="1600" b="1" dirty="0">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72290274-ED4E-4E85-AD08-80E63A01162A}"/>
              </a:ext>
            </a:extLst>
          </p:cNvPr>
          <p:cNvSpPr txBox="1"/>
          <p:nvPr/>
        </p:nvSpPr>
        <p:spPr>
          <a:xfrm>
            <a:off x="4186016" y="2712781"/>
            <a:ext cx="5918200" cy="307777"/>
          </a:xfrm>
          <a:prstGeom prst="rect">
            <a:avLst/>
          </a:prstGeom>
          <a:noFill/>
        </p:spPr>
        <p:txBody>
          <a:bodyPr wrap="square">
            <a:spAutoFit/>
          </a:bodyPr>
          <a:lstStyle/>
          <a:p>
            <a:r>
              <a:rPr lang="fr-FR" sz="1400" b="1" dirty="0">
                <a:solidFill>
                  <a:schemeClr val="tx1"/>
                </a:solidFill>
              </a:rPr>
              <a:t>Temps d’exécution des opérations sur chaque collection.</a:t>
            </a:r>
          </a:p>
        </p:txBody>
      </p:sp>
      <p:sp>
        <p:nvSpPr>
          <p:cNvPr id="33" name="TextBox 32">
            <a:extLst>
              <a:ext uri="{FF2B5EF4-FFF2-40B4-BE49-F238E27FC236}">
                <a16:creationId xmlns:a16="http://schemas.microsoft.com/office/drawing/2014/main" id="{1B34489E-DF61-40B2-921D-C2A5E2CBD990}"/>
              </a:ext>
            </a:extLst>
          </p:cNvPr>
          <p:cNvSpPr txBox="1"/>
          <p:nvPr/>
        </p:nvSpPr>
        <p:spPr>
          <a:xfrm>
            <a:off x="4033093" y="3565219"/>
            <a:ext cx="6134100" cy="307777"/>
          </a:xfrm>
          <a:prstGeom prst="rect">
            <a:avLst/>
          </a:prstGeom>
          <a:noFill/>
        </p:spPr>
        <p:txBody>
          <a:bodyPr wrap="square">
            <a:spAutoFit/>
          </a:bodyPr>
          <a:lstStyle/>
          <a:p>
            <a:r>
              <a:rPr lang="fr-FR" sz="1400" b="1" dirty="0">
                <a:solidFill>
                  <a:schemeClr val="tx1"/>
                </a:solidFill>
              </a:rPr>
              <a:t>Utilisation du disque pour chaque base de données.</a:t>
            </a:r>
            <a:endParaRPr lang="en-US" b="1" dirty="0">
              <a:solidFill>
                <a:schemeClr val="tx1"/>
              </a:solidFill>
            </a:endParaRPr>
          </a:p>
        </p:txBody>
      </p:sp>
      <p:sp>
        <p:nvSpPr>
          <p:cNvPr id="35" name="Rectangle 1">
            <a:extLst>
              <a:ext uri="{FF2B5EF4-FFF2-40B4-BE49-F238E27FC236}">
                <a16:creationId xmlns:a16="http://schemas.microsoft.com/office/drawing/2014/main" id="{90A5A811-9B5A-4D6B-A3D4-BAF0A329518C}"/>
              </a:ext>
            </a:extLst>
          </p:cNvPr>
          <p:cNvSpPr>
            <a:spLocks noChangeArrowheads="1"/>
          </p:cNvSpPr>
          <p:nvPr/>
        </p:nvSpPr>
        <p:spPr bwMode="auto">
          <a:xfrm>
            <a:off x="1166047" y="4571767"/>
            <a:ext cx="6391154" cy="369332"/>
          </a:xfrm>
          <a:prstGeom prst="rect">
            <a:avLst/>
          </a:prstGeom>
          <a:solidFill>
            <a:srgbClr val="22212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C9D1D9"/>
                </a:solidFill>
                <a:effectLst/>
                <a:latin typeface="SFMono-Regular"/>
                <a:cs typeface="Arial" pitchFamily="34" charset="0"/>
              </a:rPr>
              <a:t>mongotop</a:t>
            </a:r>
            <a:r>
              <a:rPr kumimoji="0" lang="en-US" altLang="en-US" sz="2400" b="0" i="0" u="none" strike="noStrike" cap="none" normalizeH="0" baseline="0" dirty="0">
                <a:ln>
                  <a:noFill/>
                </a:ln>
                <a:solidFill>
                  <a:srgbClr val="C9D1D9"/>
                </a:solidFill>
                <a:effectLst/>
                <a:latin typeface="SFMono-Regular"/>
                <a:cs typeface="Arial" pitchFamily="34" charset="0"/>
              </a:rPr>
              <a:t> --host &lt;hostname&gt; --port &lt;port&gt; </a:t>
            </a:r>
            <a:endParaRPr kumimoji="0" lang="en-US" altLang="en-US" sz="5400" b="0" i="0" u="none" strike="noStrike" cap="none" normalizeH="0" baseline="0" dirty="0">
              <a:ln>
                <a:noFill/>
              </a:ln>
              <a:solidFill>
                <a:schemeClr val="tx1"/>
              </a:solidFill>
              <a:effectLst/>
              <a:latin typeface="Arial" pitchFamily="34" charset="0"/>
              <a:cs typeface="Arial" pitchFamily="34" charset="0"/>
            </a:endParaRPr>
          </a:p>
        </p:txBody>
      </p:sp>
      <p:grpSp>
        <p:nvGrpSpPr>
          <p:cNvPr id="36" name="Groupe 30">
            <a:extLst>
              <a:ext uri="{FF2B5EF4-FFF2-40B4-BE49-F238E27FC236}">
                <a16:creationId xmlns:a16="http://schemas.microsoft.com/office/drawing/2014/main" id="{C70C4CA2-F68C-4953-8BBB-6868403A6F0D}"/>
              </a:ext>
            </a:extLst>
          </p:cNvPr>
          <p:cNvGrpSpPr>
            <a:grpSpLocks noChangeAspect="1"/>
          </p:cNvGrpSpPr>
          <p:nvPr/>
        </p:nvGrpSpPr>
        <p:grpSpPr>
          <a:xfrm>
            <a:off x="-7999060" y="916011"/>
            <a:ext cx="5598231" cy="1217007"/>
            <a:chOff x="990600" y="2438400"/>
            <a:chExt cx="7010400" cy="1524000"/>
          </a:xfrm>
        </p:grpSpPr>
        <p:sp>
          <p:nvSpPr>
            <p:cNvPr id="37" name="Rogner un rectangle avec un coin diagonal 10">
              <a:extLst>
                <a:ext uri="{FF2B5EF4-FFF2-40B4-BE49-F238E27FC236}">
                  <a16:creationId xmlns:a16="http://schemas.microsoft.com/office/drawing/2014/main" id="{A15461E0-6DFB-40F0-B9A9-47600D47D13B}"/>
                </a:ext>
              </a:extLst>
            </p:cNvPr>
            <p:cNvSpPr/>
            <p:nvPr/>
          </p:nvSpPr>
          <p:spPr>
            <a:xfrm>
              <a:off x="990600" y="2438400"/>
              <a:ext cx="3505200" cy="838200"/>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latin typeface="Montserrat Black" panose="00000A00000000000000" pitchFamily="2" charset="0"/>
                  <a:ea typeface="Lato" panose="020F0502020204030203" pitchFamily="34" charset="0"/>
                  <a:cs typeface="Lato" panose="020F0502020204030203" pitchFamily="34" charset="0"/>
                </a:rPr>
                <a:t>Problèmes</a:t>
              </a:r>
              <a:r>
                <a:rPr lang="en-US" sz="1200" b="1" dirty="0">
                  <a:solidFill>
                    <a:schemeClr val="tx1"/>
                  </a:solidFill>
                  <a:latin typeface="Montserrat Black" panose="00000A00000000000000" pitchFamily="2" charset="0"/>
                  <a:ea typeface="Lato" panose="020F0502020204030203" pitchFamily="34" charset="0"/>
                  <a:cs typeface="Lato" panose="020F0502020204030203" pitchFamily="34" charset="0"/>
                </a:rPr>
                <a:t> </a:t>
              </a:r>
              <a:r>
                <a:rPr lang="en-US" sz="1200" b="1" dirty="0" err="1">
                  <a:solidFill>
                    <a:schemeClr val="tx1"/>
                  </a:solidFill>
                  <a:latin typeface="Montserrat Black" panose="00000A00000000000000" pitchFamily="2" charset="0"/>
                  <a:ea typeface="Lato" panose="020F0502020204030203" pitchFamily="34" charset="0"/>
                  <a:cs typeface="Lato" panose="020F0502020204030203" pitchFamily="34" charset="0"/>
                </a:rPr>
                <a:t>détectés</a:t>
              </a:r>
              <a:r>
                <a:rPr lang="en-US" sz="1200" b="1" dirty="0">
                  <a:solidFill>
                    <a:schemeClr val="tx1"/>
                  </a:solidFill>
                  <a:latin typeface="Montserrat Black" panose="00000A00000000000000" pitchFamily="2" charset="0"/>
                  <a:ea typeface="Lato" panose="020F0502020204030203" pitchFamily="34" charset="0"/>
                  <a:cs typeface="Lato" panose="020F0502020204030203" pitchFamily="34" charset="0"/>
                </a:rPr>
                <a:t> à temps </a:t>
              </a:r>
            </a:p>
            <a:p>
              <a:pPr algn="ct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38" name="Rogner un rectangle avec un coin diagonal 11">
              <a:extLst>
                <a:ext uri="{FF2B5EF4-FFF2-40B4-BE49-F238E27FC236}">
                  <a16:creationId xmlns:a16="http://schemas.microsoft.com/office/drawing/2014/main" id="{1C97C74E-34BE-413F-A4D6-3F9BC82E8CA8}"/>
                </a:ext>
              </a:extLst>
            </p:cNvPr>
            <p:cNvSpPr/>
            <p:nvPr/>
          </p:nvSpPr>
          <p:spPr>
            <a:xfrm>
              <a:off x="1676400" y="3016170"/>
              <a:ext cx="6324600" cy="946230"/>
            </a:xfrm>
            <a:prstGeom prst="snip2Diag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b="1" dirty="0">
                  <a:solidFill>
                    <a:schemeClr val="tx1"/>
                  </a:solidFill>
                  <a:latin typeface="Lato" panose="020F0502020204030203" pitchFamily="34" charset="0"/>
                  <a:ea typeface="Lato" panose="020F0502020204030203" pitchFamily="34" charset="0"/>
                  <a:cs typeface="Lato" panose="020F0502020204030203" pitchFamily="34" charset="0"/>
                </a:rPr>
                <a:t>La surveillance permet de détecter rapidement des problèmes potentiels avant qu’ils ne se transforment en pannes critiques.</a:t>
              </a: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grpSp>
        <p:nvGrpSpPr>
          <p:cNvPr id="40" name="Groupe 31">
            <a:extLst>
              <a:ext uri="{FF2B5EF4-FFF2-40B4-BE49-F238E27FC236}">
                <a16:creationId xmlns:a16="http://schemas.microsoft.com/office/drawing/2014/main" id="{CB421210-2092-46A7-9DE3-FD2CD6EEE76F}"/>
              </a:ext>
            </a:extLst>
          </p:cNvPr>
          <p:cNvGrpSpPr>
            <a:grpSpLocks noChangeAspect="1"/>
          </p:cNvGrpSpPr>
          <p:nvPr/>
        </p:nvGrpSpPr>
        <p:grpSpPr>
          <a:xfrm>
            <a:off x="-6995086" y="2231847"/>
            <a:ext cx="5598231" cy="1217007"/>
            <a:chOff x="990600" y="2438400"/>
            <a:chExt cx="7010400" cy="1524000"/>
          </a:xfrm>
        </p:grpSpPr>
        <p:sp>
          <p:nvSpPr>
            <p:cNvPr id="44" name="Rogner un rectangle avec un coin diagonal 32">
              <a:extLst>
                <a:ext uri="{FF2B5EF4-FFF2-40B4-BE49-F238E27FC236}">
                  <a16:creationId xmlns:a16="http://schemas.microsoft.com/office/drawing/2014/main" id="{310007C3-B9D5-4FE9-A701-ED64BB319015}"/>
                </a:ext>
              </a:extLst>
            </p:cNvPr>
            <p:cNvSpPr/>
            <p:nvPr/>
          </p:nvSpPr>
          <p:spPr>
            <a:xfrm>
              <a:off x="990600" y="2438400"/>
              <a:ext cx="3505200" cy="838200"/>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latin typeface="Montserrat Black" panose="00000A00000000000000" pitchFamily="2" charset="0"/>
                  <a:ea typeface="Lato" panose="020F0502020204030203" pitchFamily="34" charset="0"/>
                  <a:cs typeface="Lato" panose="020F0502020204030203" pitchFamily="34" charset="0"/>
                </a:rPr>
                <a:t>Optimisation</a:t>
              </a:r>
              <a:r>
                <a:rPr lang="en-US" sz="1200" b="1" dirty="0">
                  <a:solidFill>
                    <a:schemeClr val="tx1"/>
                  </a:solidFill>
                  <a:latin typeface="Montserrat Black" panose="00000A00000000000000" pitchFamily="2" charset="0"/>
                  <a:ea typeface="Lato" panose="020F0502020204030203" pitchFamily="34" charset="0"/>
                  <a:cs typeface="Lato" panose="020F0502020204030203" pitchFamily="34" charset="0"/>
                </a:rPr>
                <a:t> continue </a:t>
              </a:r>
            </a:p>
            <a:p>
              <a:pPr algn="ct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5" name="Rogner un rectangle avec un coin diagonal 33">
              <a:extLst>
                <a:ext uri="{FF2B5EF4-FFF2-40B4-BE49-F238E27FC236}">
                  <a16:creationId xmlns:a16="http://schemas.microsoft.com/office/drawing/2014/main" id="{B654BD4F-2600-439A-B8C2-BA62D1B83D62}"/>
                </a:ext>
              </a:extLst>
            </p:cNvPr>
            <p:cNvSpPr/>
            <p:nvPr/>
          </p:nvSpPr>
          <p:spPr>
            <a:xfrm>
              <a:off x="1676400" y="3016170"/>
              <a:ext cx="6324600" cy="946230"/>
            </a:xfrm>
            <a:prstGeom prst="snip2Diag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b="1" dirty="0">
                  <a:solidFill>
                    <a:schemeClr val="tx1"/>
                  </a:solidFill>
                  <a:latin typeface="Lato" panose="020F0502020204030203" pitchFamily="34" charset="0"/>
                  <a:ea typeface="Lato" panose="020F0502020204030203" pitchFamily="34" charset="0"/>
                  <a:cs typeface="Lato" panose="020F0502020204030203" pitchFamily="34" charset="0"/>
                </a:rPr>
                <a:t>Le suivi des métriques de performance permet d’ajuster les configurations et d’optimiser les performances globales du système.</a:t>
              </a:r>
            </a:p>
          </p:txBody>
        </p:sp>
      </p:grpSp>
      <p:grpSp>
        <p:nvGrpSpPr>
          <p:cNvPr id="46" name="Groupe 34">
            <a:extLst>
              <a:ext uri="{FF2B5EF4-FFF2-40B4-BE49-F238E27FC236}">
                <a16:creationId xmlns:a16="http://schemas.microsoft.com/office/drawing/2014/main" id="{23BC3A43-354A-44DE-8264-C561E3040D39}"/>
              </a:ext>
            </a:extLst>
          </p:cNvPr>
          <p:cNvGrpSpPr>
            <a:grpSpLocks noChangeAspect="1"/>
          </p:cNvGrpSpPr>
          <p:nvPr/>
        </p:nvGrpSpPr>
        <p:grpSpPr>
          <a:xfrm>
            <a:off x="-5875602" y="3598341"/>
            <a:ext cx="5598231" cy="1217007"/>
            <a:chOff x="990600" y="2438400"/>
            <a:chExt cx="7010400" cy="1524000"/>
          </a:xfrm>
        </p:grpSpPr>
        <p:sp>
          <p:nvSpPr>
            <p:cNvPr id="47" name="Rogner un rectangle avec un coin diagonal 35">
              <a:extLst>
                <a:ext uri="{FF2B5EF4-FFF2-40B4-BE49-F238E27FC236}">
                  <a16:creationId xmlns:a16="http://schemas.microsoft.com/office/drawing/2014/main" id="{8E7D27F1-9477-4D50-A3B2-4134362A70C5}"/>
                </a:ext>
              </a:extLst>
            </p:cNvPr>
            <p:cNvSpPr/>
            <p:nvPr/>
          </p:nvSpPr>
          <p:spPr>
            <a:xfrm>
              <a:off x="990600" y="2438400"/>
              <a:ext cx="3505200" cy="838200"/>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Montserrat Black" panose="00000A00000000000000" pitchFamily="2" charset="0"/>
                  <a:ea typeface="Lato" panose="020F0502020204030203" pitchFamily="34" charset="0"/>
                  <a:cs typeface="Lato" panose="020F0502020204030203" pitchFamily="34" charset="0"/>
                </a:rPr>
                <a:t>Aide à la prise de décision </a:t>
              </a:r>
            </a:p>
            <a:p>
              <a:pPr algn="ct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8" name="Rogner un rectangle avec un coin diagonal 36">
              <a:extLst>
                <a:ext uri="{FF2B5EF4-FFF2-40B4-BE49-F238E27FC236}">
                  <a16:creationId xmlns:a16="http://schemas.microsoft.com/office/drawing/2014/main" id="{FAC5D469-8FA5-488A-8A38-870E7AA5143B}"/>
                </a:ext>
              </a:extLst>
            </p:cNvPr>
            <p:cNvSpPr/>
            <p:nvPr/>
          </p:nvSpPr>
          <p:spPr>
            <a:xfrm>
              <a:off x="1676400" y="3016170"/>
              <a:ext cx="6324600" cy="946230"/>
            </a:xfrm>
            <a:prstGeom prst="snip2Diag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b="1" dirty="0">
                  <a:solidFill>
                    <a:schemeClr val="tx1"/>
                  </a:solidFill>
                  <a:latin typeface="Lato" panose="020F0502020204030203" pitchFamily="34" charset="0"/>
                  <a:ea typeface="Lato" panose="020F0502020204030203" pitchFamily="34" charset="0"/>
                  <a:cs typeface="Lato" panose="020F0502020204030203" pitchFamily="34" charset="0"/>
                </a:rPr>
                <a:t>La collecte et l’analyse des données de supervision offrent des informations précieuses pour améliorer les stratégies de maintenance et d’évolution des bases de données.</a:t>
              </a:r>
            </a:p>
          </p:txBody>
        </p:sp>
      </p:grpSp>
      <p:sp>
        <p:nvSpPr>
          <p:cNvPr id="30" name="Google Shape;194;p28">
            <a:extLst>
              <a:ext uri="{FF2B5EF4-FFF2-40B4-BE49-F238E27FC236}">
                <a16:creationId xmlns:a16="http://schemas.microsoft.com/office/drawing/2014/main" id="{D026AA15-CFB3-4D6E-BA9B-83B850555C4C}"/>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31</a:t>
            </a:r>
            <a:endParaRPr b="1" dirty="0">
              <a:solidFill>
                <a:schemeClr val="tx1"/>
              </a:solidFill>
              <a:latin typeface="Raleway" pitchFamily="2" charset="0"/>
            </a:endParaRPr>
          </a:p>
        </p:txBody>
      </p:sp>
    </p:spTree>
    <p:extLst>
      <p:ext uri="{BB962C8B-B14F-4D97-AF65-F5344CB8AC3E}">
        <p14:creationId xmlns:p14="http://schemas.microsoft.com/office/powerpoint/2010/main" val="199680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22"/>
        <p:cNvGrpSpPr/>
        <p:nvPr/>
      </p:nvGrpSpPr>
      <p:grpSpPr>
        <a:xfrm>
          <a:off x="0" y="0"/>
          <a:ext cx="0" cy="0"/>
          <a:chOff x="0" y="0"/>
          <a:chExt cx="0" cy="0"/>
        </a:xfrm>
      </p:grpSpPr>
      <p:grpSp>
        <p:nvGrpSpPr>
          <p:cNvPr id="40" name="Group 39">
            <a:extLst>
              <a:ext uri="{FF2B5EF4-FFF2-40B4-BE49-F238E27FC236}">
                <a16:creationId xmlns:a16="http://schemas.microsoft.com/office/drawing/2014/main" id="{867D5D12-BF1D-457E-A742-E935F967FFCC}"/>
              </a:ext>
            </a:extLst>
          </p:cNvPr>
          <p:cNvGrpSpPr>
            <a:grpSpLocks noChangeAspect="1"/>
          </p:cNvGrpSpPr>
          <p:nvPr/>
        </p:nvGrpSpPr>
        <p:grpSpPr>
          <a:xfrm>
            <a:off x="0" y="1982423"/>
            <a:ext cx="18753045" cy="1554480"/>
            <a:chOff x="-2714436" y="1834165"/>
            <a:chExt cx="15512630" cy="1285875"/>
          </a:xfrm>
        </p:grpSpPr>
        <mc:AlternateContent xmlns:mc="http://schemas.openxmlformats.org/markup-compatibility/2006" xmlns:psez="http://schemas.microsoft.com/office/powerpoint/2016/sectionzoom">
          <mc:Choice Requires="psez">
            <p:graphicFrame>
              <p:nvGraphicFramePr>
                <p:cNvPr id="74" name="Section Zoom 73">
                  <a:extLst>
                    <a:ext uri="{FF2B5EF4-FFF2-40B4-BE49-F238E27FC236}">
                      <a16:creationId xmlns:a16="http://schemas.microsoft.com/office/drawing/2014/main" id="{09036678-FBC3-496D-84B5-219874ED3AF3}"/>
                    </a:ext>
                  </a:extLst>
                </p:cNvPr>
                <p:cNvGraphicFramePr>
                  <a:graphicFrameLocks noChangeAspect="1"/>
                </p:cNvGraphicFramePr>
                <p:nvPr/>
              </p:nvGraphicFramePr>
              <p:xfrm>
                <a:off x="-2714436" y="1834165"/>
                <a:ext cx="2286000" cy="1285875"/>
              </p:xfrm>
              <a:graphic>
                <a:graphicData uri="http://schemas.microsoft.com/office/powerpoint/2016/sectionzoom">
                  <psez:sectionZm>
                    <psez:sectionZmObj sectionId="{F1F34502-F553-44D5-8279-DE0F0AF19493}">
                      <psez:zmPr id="{59CA7869-0BD8-43B3-82DA-42E9218E0499}" transitionDur="1000">
                        <p166:blipFill xmlns:p166="http://schemas.microsoft.com/office/powerpoint/2016/6/main">
                          <a:blip r:embed="rId3"/>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4" name="Section Zoom 73">
                  <a:hlinkClick r:id="rId4" action="ppaction://hlinksldjump"/>
                  <a:extLst>
                    <a:ext uri="{FF2B5EF4-FFF2-40B4-BE49-F238E27FC236}">
                      <a16:creationId xmlns:a16="http://schemas.microsoft.com/office/drawing/2014/main" id="{09036678-FBC3-496D-84B5-219874ED3AF3}"/>
                    </a:ext>
                  </a:extLst>
                </p:cNvPr>
                <p:cNvPicPr>
                  <a:picLocks noGrp="1" noRot="1" noChangeAspect="1" noMove="1" noResize="1" noEditPoints="1" noAdjustHandles="1" noChangeArrowheads="1" noChangeShapeType="1"/>
                </p:cNvPicPr>
                <p:nvPr/>
              </p:nvPicPr>
              <p:blipFill>
                <a:blip r:embed="rId5"/>
                <a:stretch>
                  <a:fillRect/>
                </a:stretch>
              </p:blipFill>
              <p:spPr>
                <a:xfrm>
                  <a:off x="0" y="1982423"/>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5" name="Section Zoom 74">
                  <a:extLst>
                    <a:ext uri="{FF2B5EF4-FFF2-40B4-BE49-F238E27FC236}">
                      <a16:creationId xmlns:a16="http://schemas.microsoft.com/office/drawing/2014/main" id="{894A5576-0842-4ED8-BC5D-C9A73D507FB2}"/>
                    </a:ext>
                  </a:extLst>
                </p:cNvPr>
                <p:cNvGraphicFramePr>
                  <a:graphicFrameLocks noChangeAspect="1"/>
                </p:cNvGraphicFramePr>
                <p:nvPr/>
              </p:nvGraphicFramePr>
              <p:xfrm>
                <a:off x="-69110" y="1834165"/>
                <a:ext cx="2286000" cy="1285875"/>
              </p:xfrm>
              <a:graphic>
                <a:graphicData uri="http://schemas.microsoft.com/office/powerpoint/2016/sectionzoom">
                  <psez:sectionZm>
                    <psez:sectionZmObj sectionId="{179642EB-4B11-47D0-96FB-C50DBCD71B03}">
                      <psez:zmPr id="{A51199E4-B112-4D8D-88DC-998EFDE7D655}" transitionDur="1000">
                        <p166:blipFill xmlns:p166="http://schemas.microsoft.com/office/powerpoint/2016/6/main">
                          <a:blip r:embed="rId6"/>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5" name="Section Zoom 74">
                  <a:hlinkClick r:id="rId7" action="ppaction://hlinksldjump"/>
                  <a:extLst>
                    <a:ext uri="{FF2B5EF4-FFF2-40B4-BE49-F238E27FC236}">
                      <a16:creationId xmlns:a16="http://schemas.microsoft.com/office/drawing/2014/main" id="{894A5576-0842-4ED8-BC5D-C9A73D507FB2}"/>
                    </a:ext>
                  </a:extLst>
                </p:cNvPr>
                <p:cNvPicPr>
                  <a:picLocks noGrp="1" noRot="1" noChangeAspect="1" noMove="1" noResize="1" noEditPoints="1" noAdjustHandles="1" noChangeArrowheads="1" noChangeShapeType="1"/>
                </p:cNvPicPr>
                <p:nvPr/>
              </p:nvPicPr>
              <p:blipFill>
                <a:blip r:embed="rId8"/>
                <a:stretch>
                  <a:fillRect/>
                </a:stretch>
              </p:blipFill>
              <p:spPr>
                <a:xfrm>
                  <a:off x="3197905" y="1982423"/>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6" name="Section Zoom 75">
                  <a:extLst>
                    <a:ext uri="{FF2B5EF4-FFF2-40B4-BE49-F238E27FC236}">
                      <a16:creationId xmlns:a16="http://schemas.microsoft.com/office/drawing/2014/main" id="{F63FEBBD-915B-479B-BAC2-DD914E3BBB65}"/>
                    </a:ext>
                  </a:extLst>
                </p:cNvPr>
                <p:cNvGraphicFramePr>
                  <a:graphicFrameLocks noChangeAspect="1"/>
                </p:cNvGraphicFramePr>
                <p:nvPr/>
              </p:nvGraphicFramePr>
              <p:xfrm>
                <a:off x="2576216" y="1834165"/>
                <a:ext cx="2286000" cy="1285875"/>
              </p:xfrm>
              <a:graphic>
                <a:graphicData uri="http://schemas.microsoft.com/office/powerpoint/2016/sectionzoom">
                  <psez:sectionZm>
                    <psez:sectionZmObj sectionId="{0858E5C9-7436-474A-9E98-979075E9933D}">
                      <psez:zmPr id="{C78C7E07-68DE-4912-9BE2-A4530633DAB3}" transitionDur="1000">
                        <p166:blipFill xmlns:p166="http://schemas.microsoft.com/office/powerpoint/2016/6/main">
                          <a:blip r:embed="rId9"/>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6" name="Section Zoom 75">
                  <a:hlinkClick r:id="rId10" action="ppaction://hlinksldjump"/>
                  <a:extLst>
                    <a:ext uri="{FF2B5EF4-FFF2-40B4-BE49-F238E27FC236}">
                      <a16:creationId xmlns:a16="http://schemas.microsoft.com/office/drawing/2014/main" id="{F63FEBBD-915B-479B-BAC2-DD914E3BBB65}"/>
                    </a:ext>
                  </a:extLst>
                </p:cNvPr>
                <p:cNvPicPr>
                  <a:picLocks noGrp="1" noRot="1" noChangeAspect="1" noMove="1" noResize="1" noEditPoints="1" noAdjustHandles="1" noChangeArrowheads="1" noChangeShapeType="1"/>
                </p:cNvPicPr>
                <p:nvPr/>
              </p:nvPicPr>
              <p:blipFill>
                <a:blip r:embed="rId11"/>
                <a:stretch>
                  <a:fillRect/>
                </a:stretch>
              </p:blipFill>
              <p:spPr>
                <a:xfrm>
                  <a:off x="6395810" y="1982423"/>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7" name="Section Zoom 76">
                  <a:extLst>
                    <a:ext uri="{FF2B5EF4-FFF2-40B4-BE49-F238E27FC236}">
                      <a16:creationId xmlns:a16="http://schemas.microsoft.com/office/drawing/2014/main" id="{FDE2500B-5145-4BF3-A342-F7995839DF98}"/>
                    </a:ext>
                  </a:extLst>
                </p:cNvPr>
                <p:cNvGraphicFramePr>
                  <a:graphicFrameLocks noChangeAspect="1"/>
                </p:cNvGraphicFramePr>
                <p:nvPr/>
              </p:nvGraphicFramePr>
              <p:xfrm>
                <a:off x="5221542" y="1834165"/>
                <a:ext cx="2286000" cy="1285875"/>
              </p:xfrm>
              <a:graphic>
                <a:graphicData uri="http://schemas.microsoft.com/office/powerpoint/2016/sectionzoom">
                  <psez:sectionZm>
                    <psez:sectionZmObj sectionId="{D2489B13-9730-4D56-AC50-C03539A23C4B}">
                      <psez:zmPr id="{917517B4-FF96-4631-B1B3-2A68E1C49BF3}" transitionDur="1000">
                        <p166:blipFill xmlns:p166="http://schemas.microsoft.com/office/powerpoint/2016/6/main">
                          <a:blip r:embed="rId12"/>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7" name="Section Zoom 76">
                  <a:hlinkClick r:id="rId13" action="ppaction://hlinksldjump"/>
                  <a:extLst>
                    <a:ext uri="{FF2B5EF4-FFF2-40B4-BE49-F238E27FC236}">
                      <a16:creationId xmlns:a16="http://schemas.microsoft.com/office/drawing/2014/main" id="{FDE2500B-5145-4BF3-A342-F7995839DF98}"/>
                    </a:ext>
                  </a:extLst>
                </p:cNvPr>
                <p:cNvPicPr>
                  <a:picLocks noGrp="1" noRot="1" noChangeAspect="1" noMove="1" noResize="1" noEditPoints="1" noAdjustHandles="1" noChangeArrowheads="1" noChangeShapeType="1"/>
                </p:cNvPicPr>
                <p:nvPr/>
              </p:nvPicPr>
              <p:blipFill>
                <a:blip r:embed="rId14"/>
                <a:stretch>
                  <a:fillRect/>
                </a:stretch>
              </p:blipFill>
              <p:spPr>
                <a:xfrm>
                  <a:off x="9593715" y="1982423"/>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8" name="Section Zoom 77">
                  <a:extLst>
                    <a:ext uri="{FF2B5EF4-FFF2-40B4-BE49-F238E27FC236}">
                      <a16:creationId xmlns:a16="http://schemas.microsoft.com/office/drawing/2014/main" id="{7F888856-9846-4A2D-B191-F94BE97C27CD}"/>
                    </a:ext>
                  </a:extLst>
                </p:cNvPr>
                <p:cNvGraphicFramePr>
                  <a:graphicFrameLocks noChangeAspect="1"/>
                </p:cNvGraphicFramePr>
                <p:nvPr/>
              </p:nvGraphicFramePr>
              <p:xfrm>
                <a:off x="7866868" y="1834165"/>
                <a:ext cx="2286000" cy="1285875"/>
              </p:xfrm>
              <a:graphic>
                <a:graphicData uri="http://schemas.microsoft.com/office/powerpoint/2016/sectionzoom">
                  <psez:sectionZm>
                    <psez:sectionZmObj sectionId="{C1A9242E-40FC-49FA-BEB0-B186A1F29D09}">
                      <psez:zmPr id="{87C5E31A-5190-4746-88C6-7DFF98AFC42D}" transitionDur="1000">
                        <p166:blipFill xmlns:p166="http://schemas.microsoft.com/office/powerpoint/2016/6/main">
                          <a:blip r:embed="rId15"/>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8" name="Section Zoom 77">
                  <a:hlinkClick r:id="rId16" action="ppaction://hlinksldjump"/>
                  <a:extLst>
                    <a:ext uri="{FF2B5EF4-FFF2-40B4-BE49-F238E27FC236}">
                      <a16:creationId xmlns:a16="http://schemas.microsoft.com/office/drawing/2014/main" id="{7F888856-9846-4A2D-B191-F94BE97C27CD}"/>
                    </a:ext>
                  </a:extLst>
                </p:cNvPr>
                <p:cNvPicPr>
                  <a:picLocks noGrp="1" noRot="1" noChangeAspect="1" noMove="1" noResize="1" noEditPoints="1" noAdjustHandles="1" noChangeArrowheads="1" noChangeShapeType="1"/>
                </p:cNvPicPr>
                <p:nvPr/>
              </p:nvPicPr>
              <p:blipFill>
                <a:blip r:embed="rId17"/>
                <a:stretch>
                  <a:fillRect/>
                </a:stretch>
              </p:blipFill>
              <p:spPr>
                <a:xfrm>
                  <a:off x="12791620" y="1982423"/>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9" name="Section Zoom 78">
                  <a:extLst>
                    <a:ext uri="{FF2B5EF4-FFF2-40B4-BE49-F238E27FC236}">
                      <a16:creationId xmlns:a16="http://schemas.microsoft.com/office/drawing/2014/main" id="{BEF6D0B0-0969-4EA4-A923-147A0B30B163}"/>
                    </a:ext>
                  </a:extLst>
                </p:cNvPr>
                <p:cNvGraphicFramePr>
                  <a:graphicFrameLocks noChangeAspect="1"/>
                </p:cNvGraphicFramePr>
                <p:nvPr/>
              </p:nvGraphicFramePr>
              <p:xfrm>
                <a:off x="10512194" y="1834165"/>
                <a:ext cx="2286000" cy="1285875"/>
              </p:xfrm>
              <a:graphic>
                <a:graphicData uri="http://schemas.microsoft.com/office/powerpoint/2016/sectionzoom">
                  <psez:sectionZm>
                    <psez:sectionZmObj sectionId="{37DE8D6E-D85C-4E59-BB01-9B70574D81B3}">
                      <psez:zmPr id="{FF699B3E-6217-4F88-9A82-8C47AF1D44C7}" transitionDur="1000">
                        <p166:blipFill xmlns:p166="http://schemas.microsoft.com/office/powerpoint/2016/6/main">
                          <a:blip r:embed="rId18"/>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9" name="Section Zoom 78">
                  <a:hlinkClick r:id="rId19" action="ppaction://hlinksldjump"/>
                  <a:extLst>
                    <a:ext uri="{FF2B5EF4-FFF2-40B4-BE49-F238E27FC236}">
                      <a16:creationId xmlns:a16="http://schemas.microsoft.com/office/drawing/2014/main" id="{BEF6D0B0-0969-4EA4-A923-147A0B30B163}"/>
                    </a:ext>
                  </a:extLst>
                </p:cNvPr>
                <p:cNvPicPr>
                  <a:picLocks noGrp="1" noRot="1" noChangeAspect="1" noMove="1" noResize="1" noEditPoints="1" noAdjustHandles="1" noChangeArrowheads="1" noChangeShapeType="1"/>
                </p:cNvPicPr>
                <p:nvPr/>
              </p:nvPicPr>
              <p:blipFill>
                <a:blip r:embed="rId20"/>
                <a:stretch>
                  <a:fillRect/>
                </a:stretch>
              </p:blipFill>
              <p:spPr>
                <a:xfrm>
                  <a:off x="15989525" y="1982423"/>
                  <a:ext cx="2763520" cy="1554480"/>
                </a:xfrm>
                <a:prstGeom prst="rect">
                  <a:avLst/>
                </a:prstGeom>
                <a:ln w="3175">
                  <a:noFill/>
                </a:ln>
                <a:effectLst>
                  <a:reflection blurRad="6350" stA="50000" endA="300" endPos="55500" dist="50800" dir="5400000" sy="-100000" algn="bl" rotWithShape="0"/>
                </a:effectLst>
              </p:spPr>
            </p:pic>
          </mc:Fallback>
        </mc:AlternateContent>
      </p:grpSp>
      <p:grpSp>
        <p:nvGrpSpPr>
          <p:cNvPr id="53" name="Google Shape;1923;p45">
            <a:extLst>
              <a:ext uri="{FF2B5EF4-FFF2-40B4-BE49-F238E27FC236}">
                <a16:creationId xmlns:a16="http://schemas.microsoft.com/office/drawing/2014/main" id="{3F5D830B-4CD6-4602-BE56-78F04B1AB301}"/>
              </a:ext>
            </a:extLst>
          </p:cNvPr>
          <p:cNvGrpSpPr/>
          <p:nvPr/>
        </p:nvGrpSpPr>
        <p:grpSpPr>
          <a:xfrm flipH="1">
            <a:off x="0" y="0"/>
            <a:ext cx="4636245" cy="5256773"/>
            <a:chOff x="3268325" y="3013975"/>
            <a:chExt cx="1443800" cy="1106200"/>
          </a:xfrm>
        </p:grpSpPr>
        <p:sp>
          <p:nvSpPr>
            <p:cNvPr id="54" name="Google Shape;1924;p45">
              <a:extLst>
                <a:ext uri="{FF2B5EF4-FFF2-40B4-BE49-F238E27FC236}">
                  <a16:creationId xmlns:a16="http://schemas.microsoft.com/office/drawing/2014/main" id="{78414058-AA3E-4A06-80EB-C1064B13C5A9}"/>
                </a:ext>
              </a:extLst>
            </p:cNvPr>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5;p45">
              <a:extLst>
                <a:ext uri="{FF2B5EF4-FFF2-40B4-BE49-F238E27FC236}">
                  <a16:creationId xmlns:a16="http://schemas.microsoft.com/office/drawing/2014/main" id="{73C12B8B-3E4E-48CE-AC5B-F26300B41451}"/>
                </a:ext>
              </a:extLst>
            </p:cNvPr>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6;p45">
              <a:extLst>
                <a:ext uri="{FF2B5EF4-FFF2-40B4-BE49-F238E27FC236}">
                  <a16:creationId xmlns:a16="http://schemas.microsoft.com/office/drawing/2014/main" id="{C532FEEB-12D9-4958-BEDC-1A37B88FD8C4}"/>
                </a:ext>
              </a:extLst>
            </p:cNvPr>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7;p45">
              <a:extLst>
                <a:ext uri="{FF2B5EF4-FFF2-40B4-BE49-F238E27FC236}">
                  <a16:creationId xmlns:a16="http://schemas.microsoft.com/office/drawing/2014/main" id="{03E4365B-31BC-433C-ABB9-F8112C35C77E}"/>
                </a:ext>
              </a:extLst>
            </p:cNvPr>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28;p45">
              <a:extLst>
                <a:ext uri="{FF2B5EF4-FFF2-40B4-BE49-F238E27FC236}">
                  <a16:creationId xmlns:a16="http://schemas.microsoft.com/office/drawing/2014/main" id="{BF939EB8-D0B3-48ED-A3CC-6B2C6F7AA1C2}"/>
                </a:ext>
              </a:extLst>
            </p:cNvPr>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29;p45">
              <a:extLst>
                <a:ext uri="{FF2B5EF4-FFF2-40B4-BE49-F238E27FC236}">
                  <a16:creationId xmlns:a16="http://schemas.microsoft.com/office/drawing/2014/main" id="{5CD0B78A-D998-4EE4-915F-05C29F269EF8}"/>
                </a:ext>
              </a:extLst>
            </p:cNvPr>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3439;p62">
            <a:hlinkClick r:id="" action="ppaction://hlinkshowjump?jump=nextslide"/>
            <a:extLst>
              <a:ext uri="{FF2B5EF4-FFF2-40B4-BE49-F238E27FC236}">
                <a16:creationId xmlns:a16="http://schemas.microsoft.com/office/drawing/2014/main" id="{37B30F99-3107-4A90-A9AA-E7EFA734AB0F}"/>
              </a:ext>
            </a:extLst>
          </p:cNvPr>
          <p:cNvSpPr/>
          <p:nvPr/>
        </p:nvSpPr>
        <p:spPr>
          <a:xfrm rot="2700000" flipH="1">
            <a:off x="6035574" y="2698462"/>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39;p62">
            <a:hlinkClick r:id="" action="ppaction://hlinkshowjump?jump=previousslide"/>
            <a:extLst>
              <a:ext uri="{FF2B5EF4-FFF2-40B4-BE49-F238E27FC236}">
                <a16:creationId xmlns:a16="http://schemas.microsoft.com/office/drawing/2014/main" id="{F5AF46C7-276D-4995-86D9-3849A6DBAA48}"/>
              </a:ext>
            </a:extLst>
          </p:cNvPr>
          <p:cNvSpPr/>
          <p:nvPr/>
        </p:nvSpPr>
        <p:spPr>
          <a:xfrm rot="18900000">
            <a:off x="2910520" y="2698463"/>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26;p40">
            <a:extLst>
              <a:ext uri="{FF2B5EF4-FFF2-40B4-BE49-F238E27FC236}">
                <a16:creationId xmlns:a16="http://schemas.microsoft.com/office/drawing/2014/main" id="{9A0749F2-5771-4EC2-974F-D0032EA5AE11}"/>
              </a:ext>
            </a:extLst>
          </p:cNvPr>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TABLE DE MATIÈRES</a:t>
            </a:r>
          </a:p>
        </p:txBody>
      </p:sp>
    </p:spTree>
    <p:extLst>
      <p:ext uri="{BB962C8B-B14F-4D97-AF65-F5344CB8AC3E}">
        <p14:creationId xmlns:p14="http://schemas.microsoft.com/office/powerpoint/2010/main" val="2509868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89" name="Google Shape;2289;p58"/>
          <p:cNvSpPr txBox="1">
            <a:spLocks noGrp="1"/>
          </p:cNvSpPr>
          <p:nvPr>
            <p:ph type="title"/>
          </p:nvPr>
        </p:nvSpPr>
        <p:spPr>
          <a:xfrm>
            <a:off x="1178631" y="7935"/>
            <a:ext cx="6378570" cy="572700"/>
          </a:xfrm>
          <a:prstGeom prst="rect">
            <a:avLst/>
          </a:prstGeom>
        </p:spPr>
        <p:txBody>
          <a:bodyPr spcFirstLastPara="1" wrap="square" lIns="91425" tIns="91425" rIns="91425" bIns="91425" anchor="t" anchorCtr="0">
            <a:noAutofit/>
          </a:bodyPr>
          <a:lstStyle/>
          <a:p>
            <a:pPr lvl="0" algn="ctr"/>
            <a:r>
              <a:rPr lang="fr-FR" sz="4000" dirty="0"/>
              <a:t>Corollaire</a:t>
            </a:r>
            <a:endParaRPr sz="2800" dirty="0">
              <a:latin typeface="Montserrat ExtraBold"/>
              <a:ea typeface="Montserrat ExtraBold"/>
              <a:cs typeface="Montserrat ExtraBold"/>
              <a:sym typeface="Montserrat ExtraBold"/>
            </a:endParaRPr>
          </a:p>
        </p:txBody>
      </p:sp>
      <p:sp>
        <p:nvSpPr>
          <p:cNvPr id="35" name="Rectangle 1">
            <a:extLst>
              <a:ext uri="{FF2B5EF4-FFF2-40B4-BE49-F238E27FC236}">
                <a16:creationId xmlns:a16="http://schemas.microsoft.com/office/drawing/2014/main" id="{90A5A811-9B5A-4D6B-A3D4-BAF0A329518C}"/>
              </a:ext>
            </a:extLst>
          </p:cNvPr>
          <p:cNvSpPr>
            <a:spLocks noChangeArrowheads="1"/>
          </p:cNvSpPr>
          <p:nvPr/>
        </p:nvSpPr>
        <p:spPr bwMode="auto">
          <a:xfrm>
            <a:off x="1178631" y="5448067"/>
            <a:ext cx="6391154" cy="369332"/>
          </a:xfrm>
          <a:prstGeom prst="rect">
            <a:avLst/>
          </a:prstGeom>
          <a:solidFill>
            <a:srgbClr val="22212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C9D1D9"/>
                </a:solidFill>
                <a:effectLst/>
                <a:latin typeface="SFMono-Regular"/>
                <a:cs typeface="Arial" pitchFamily="34" charset="0"/>
              </a:rPr>
              <a:t>mongotop</a:t>
            </a:r>
            <a:r>
              <a:rPr kumimoji="0" lang="en-US" altLang="en-US" sz="2400" b="0" i="0" u="none" strike="noStrike" cap="none" normalizeH="0" baseline="0" dirty="0">
                <a:ln>
                  <a:noFill/>
                </a:ln>
                <a:solidFill>
                  <a:srgbClr val="C9D1D9"/>
                </a:solidFill>
                <a:effectLst/>
                <a:latin typeface="SFMono-Regular"/>
                <a:cs typeface="Arial" pitchFamily="34" charset="0"/>
              </a:rPr>
              <a:t> --host &lt;hostname&gt; --port &lt;port&gt; </a:t>
            </a:r>
            <a:endParaRPr kumimoji="0" lang="en-US" altLang="en-US" sz="5400" b="0" i="0" u="none" strike="noStrike" cap="none" normalizeH="0" baseline="0" dirty="0">
              <a:ln>
                <a:noFill/>
              </a:ln>
              <a:solidFill>
                <a:schemeClr val="tx1"/>
              </a:solidFill>
              <a:effectLst/>
              <a:latin typeface="Arial" pitchFamily="34" charset="0"/>
              <a:cs typeface="Arial" pitchFamily="34" charset="0"/>
            </a:endParaRPr>
          </a:p>
        </p:txBody>
      </p:sp>
      <p:grpSp>
        <p:nvGrpSpPr>
          <p:cNvPr id="21" name="Groupe 30">
            <a:extLst>
              <a:ext uri="{FF2B5EF4-FFF2-40B4-BE49-F238E27FC236}">
                <a16:creationId xmlns:a16="http://schemas.microsoft.com/office/drawing/2014/main" id="{7D0D532A-B892-45A8-BECB-4569842EC49D}"/>
              </a:ext>
            </a:extLst>
          </p:cNvPr>
          <p:cNvGrpSpPr>
            <a:grpSpLocks noChangeAspect="1"/>
          </p:cNvGrpSpPr>
          <p:nvPr/>
        </p:nvGrpSpPr>
        <p:grpSpPr>
          <a:xfrm>
            <a:off x="174657" y="1001077"/>
            <a:ext cx="5598231" cy="1217007"/>
            <a:chOff x="990600" y="2438400"/>
            <a:chExt cx="7010400" cy="1524000"/>
          </a:xfrm>
        </p:grpSpPr>
        <p:sp>
          <p:nvSpPr>
            <p:cNvPr id="22" name="Rogner un rectangle avec un coin diagonal 10">
              <a:extLst>
                <a:ext uri="{FF2B5EF4-FFF2-40B4-BE49-F238E27FC236}">
                  <a16:creationId xmlns:a16="http://schemas.microsoft.com/office/drawing/2014/main" id="{8BE35C08-AC6C-4FCC-8541-85D015FB3A39}"/>
                </a:ext>
              </a:extLst>
            </p:cNvPr>
            <p:cNvSpPr/>
            <p:nvPr/>
          </p:nvSpPr>
          <p:spPr>
            <a:xfrm>
              <a:off x="990600" y="2438400"/>
              <a:ext cx="3505200" cy="838200"/>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latin typeface="Montserrat Black" panose="00000A00000000000000" pitchFamily="2" charset="0"/>
                  <a:ea typeface="Lato" panose="020F0502020204030203" pitchFamily="34" charset="0"/>
                  <a:cs typeface="Lato" panose="020F0502020204030203" pitchFamily="34" charset="0"/>
                </a:rPr>
                <a:t>Problèmes</a:t>
              </a:r>
              <a:r>
                <a:rPr lang="en-US" sz="1200" b="1" dirty="0">
                  <a:solidFill>
                    <a:schemeClr val="tx1"/>
                  </a:solidFill>
                  <a:latin typeface="Montserrat Black" panose="00000A00000000000000" pitchFamily="2" charset="0"/>
                  <a:ea typeface="Lato" panose="020F0502020204030203" pitchFamily="34" charset="0"/>
                  <a:cs typeface="Lato" panose="020F0502020204030203" pitchFamily="34" charset="0"/>
                </a:rPr>
                <a:t> </a:t>
              </a:r>
              <a:r>
                <a:rPr lang="en-US" sz="1200" b="1" dirty="0" err="1">
                  <a:solidFill>
                    <a:schemeClr val="tx1"/>
                  </a:solidFill>
                  <a:latin typeface="Montserrat Black" panose="00000A00000000000000" pitchFamily="2" charset="0"/>
                  <a:ea typeface="Lato" panose="020F0502020204030203" pitchFamily="34" charset="0"/>
                  <a:cs typeface="Lato" panose="020F0502020204030203" pitchFamily="34" charset="0"/>
                </a:rPr>
                <a:t>détectés</a:t>
              </a:r>
              <a:r>
                <a:rPr lang="en-US" sz="1200" b="1" dirty="0">
                  <a:solidFill>
                    <a:schemeClr val="tx1"/>
                  </a:solidFill>
                  <a:latin typeface="Montserrat Black" panose="00000A00000000000000" pitchFamily="2" charset="0"/>
                  <a:ea typeface="Lato" panose="020F0502020204030203" pitchFamily="34" charset="0"/>
                  <a:cs typeface="Lato" panose="020F0502020204030203" pitchFamily="34" charset="0"/>
                </a:rPr>
                <a:t> à temps </a:t>
              </a:r>
            </a:p>
            <a:p>
              <a:pPr algn="ct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3" name="Rogner un rectangle avec un coin diagonal 11">
              <a:extLst>
                <a:ext uri="{FF2B5EF4-FFF2-40B4-BE49-F238E27FC236}">
                  <a16:creationId xmlns:a16="http://schemas.microsoft.com/office/drawing/2014/main" id="{C8758F7B-1759-4584-A055-85CE50789173}"/>
                </a:ext>
              </a:extLst>
            </p:cNvPr>
            <p:cNvSpPr/>
            <p:nvPr/>
          </p:nvSpPr>
          <p:spPr>
            <a:xfrm>
              <a:off x="1676400" y="3016170"/>
              <a:ext cx="6324600" cy="946230"/>
            </a:xfrm>
            <a:prstGeom prst="snip2Diag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b="1" dirty="0">
                  <a:solidFill>
                    <a:schemeClr val="tx1"/>
                  </a:solidFill>
                  <a:latin typeface="Lato" panose="020F0502020204030203" pitchFamily="34" charset="0"/>
                  <a:ea typeface="Lato" panose="020F0502020204030203" pitchFamily="34" charset="0"/>
                  <a:cs typeface="Lato" panose="020F0502020204030203" pitchFamily="34" charset="0"/>
                </a:rPr>
                <a:t>La surveillance permet de détecter rapidement des problèmes potentiels avant qu’ils ne se transforment en pannes critiques.</a:t>
              </a: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grpSp>
        <p:nvGrpSpPr>
          <p:cNvPr id="24" name="Groupe 31">
            <a:extLst>
              <a:ext uri="{FF2B5EF4-FFF2-40B4-BE49-F238E27FC236}">
                <a16:creationId xmlns:a16="http://schemas.microsoft.com/office/drawing/2014/main" id="{8D507C05-B4F9-4C67-AB67-E56ED6AE11C6}"/>
              </a:ext>
            </a:extLst>
          </p:cNvPr>
          <p:cNvGrpSpPr>
            <a:grpSpLocks noChangeAspect="1"/>
          </p:cNvGrpSpPr>
          <p:nvPr/>
        </p:nvGrpSpPr>
        <p:grpSpPr>
          <a:xfrm>
            <a:off x="1178631" y="2316913"/>
            <a:ext cx="5598231" cy="1217007"/>
            <a:chOff x="990600" y="2438400"/>
            <a:chExt cx="7010400" cy="1524000"/>
          </a:xfrm>
        </p:grpSpPr>
        <p:sp>
          <p:nvSpPr>
            <p:cNvPr id="25" name="Rogner un rectangle avec un coin diagonal 32">
              <a:extLst>
                <a:ext uri="{FF2B5EF4-FFF2-40B4-BE49-F238E27FC236}">
                  <a16:creationId xmlns:a16="http://schemas.microsoft.com/office/drawing/2014/main" id="{9FA29AEC-B6B1-42BD-806D-FDF940AACB54}"/>
                </a:ext>
              </a:extLst>
            </p:cNvPr>
            <p:cNvSpPr/>
            <p:nvPr/>
          </p:nvSpPr>
          <p:spPr>
            <a:xfrm>
              <a:off x="990600" y="2438400"/>
              <a:ext cx="3505200" cy="838200"/>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latin typeface="Montserrat Black" panose="00000A00000000000000" pitchFamily="2" charset="0"/>
                  <a:ea typeface="Lato" panose="020F0502020204030203" pitchFamily="34" charset="0"/>
                  <a:cs typeface="Lato" panose="020F0502020204030203" pitchFamily="34" charset="0"/>
                </a:rPr>
                <a:t>Optimisation</a:t>
              </a:r>
              <a:r>
                <a:rPr lang="en-US" sz="1200" b="1" dirty="0">
                  <a:solidFill>
                    <a:schemeClr val="tx1"/>
                  </a:solidFill>
                  <a:latin typeface="Montserrat Black" panose="00000A00000000000000" pitchFamily="2" charset="0"/>
                  <a:ea typeface="Lato" panose="020F0502020204030203" pitchFamily="34" charset="0"/>
                  <a:cs typeface="Lato" panose="020F0502020204030203" pitchFamily="34" charset="0"/>
                </a:rPr>
                <a:t> continue </a:t>
              </a:r>
            </a:p>
            <a:p>
              <a:pPr algn="ct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6" name="Rogner un rectangle avec un coin diagonal 33">
              <a:extLst>
                <a:ext uri="{FF2B5EF4-FFF2-40B4-BE49-F238E27FC236}">
                  <a16:creationId xmlns:a16="http://schemas.microsoft.com/office/drawing/2014/main" id="{F9DF0BD9-16DC-470A-8E49-A8A18BF1F3DC}"/>
                </a:ext>
              </a:extLst>
            </p:cNvPr>
            <p:cNvSpPr/>
            <p:nvPr/>
          </p:nvSpPr>
          <p:spPr>
            <a:xfrm>
              <a:off x="1676400" y="3016170"/>
              <a:ext cx="6324600" cy="946230"/>
            </a:xfrm>
            <a:prstGeom prst="snip2Diag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b="1" dirty="0">
                  <a:solidFill>
                    <a:schemeClr val="tx1"/>
                  </a:solidFill>
                  <a:latin typeface="Lato" panose="020F0502020204030203" pitchFamily="34" charset="0"/>
                  <a:ea typeface="Lato" panose="020F0502020204030203" pitchFamily="34" charset="0"/>
                  <a:cs typeface="Lato" panose="020F0502020204030203" pitchFamily="34" charset="0"/>
                </a:rPr>
                <a:t>Le suivi des métriques de performance permet d’ajuster les configurations et d’optimiser les performances globales du système.</a:t>
              </a:r>
            </a:p>
          </p:txBody>
        </p:sp>
      </p:grpSp>
      <p:grpSp>
        <p:nvGrpSpPr>
          <p:cNvPr id="27" name="Groupe 34">
            <a:extLst>
              <a:ext uri="{FF2B5EF4-FFF2-40B4-BE49-F238E27FC236}">
                <a16:creationId xmlns:a16="http://schemas.microsoft.com/office/drawing/2014/main" id="{7021B4CC-D747-479F-B67C-007AFBF43F24}"/>
              </a:ext>
            </a:extLst>
          </p:cNvPr>
          <p:cNvGrpSpPr>
            <a:grpSpLocks noChangeAspect="1"/>
          </p:cNvGrpSpPr>
          <p:nvPr/>
        </p:nvGrpSpPr>
        <p:grpSpPr>
          <a:xfrm>
            <a:off x="2298115" y="3683407"/>
            <a:ext cx="5598231" cy="1217007"/>
            <a:chOff x="990600" y="2438400"/>
            <a:chExt cx="7010400" cy="1524000"/>
          </a:xfrm>
        </p:grpSpPr>
        <p:sp>
          <p:nvSpPr>
            <p:cNvPr id="28" name="Rogner un rectangle avec un coin diagonal 35">
              <a:extLst>
                <a:ext uri="{FF2B5EF4-FFF2-40B4-BE49-F238E27FC236}">
                  <a16:creationId xmlns:a16="http://schemas.microsoft.com/office/drawing/2014/main" id="{C29453C6-BFD8-479B-849C-6828F3E258AD}"/>
                </a:ext>
              </a:extLst>
            </p:cNvPr>
            <p:cNvSpPr/>
            <p:nvPr/>
          </p:nvSpPr>
          <p:spPr>
            <a:xfrm>
              <a:off x="990600" y="2438400"/>
              <a:ext cx="3505200" cy="838200"/>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Montserrat Black" panose="00000A00000000000000" pitchFamily="2" charset="0"/>
                  <a:ea typeface="Lato" panose="020F0502020204030203" pitchFamily="34" charset="0"/>
                  <a:cs typeface="Lato" panose="020F0502020204030203" pitchFamily="34" charset="0"/>
                </a:rPr>
                <a:t>Aide à la prise de décision </a:t>
              </a:r>
            </a:p>
            <a:p>
              <a:pPr algn="ct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30" name="Rogner un rectangle avec un coin diagonal 36">
              <a:extLst>
                <a:ext uri="{FF2B5EF4-FFF2-40B4-BE49-F238E27FC236}">
                  <a16:creationId xmlns:a16="http://schemas.microsoft.com/office/drawing/2014/main" id="{EB6EDDE0-DEA3-4960-B62D-8F174FA24DDD}"/>
                </a:ext>
              </a:extLst>
            </p:cNvPr>
            <p:cNvSpPr/>
            <p:nvPr/>
          </p:nvSpPr>
          <p:spPr>
            <a:xfrm>
              <a:off x="1676400" y="3016170"/>
              <a:ext cx="6324600" cy="946230"/>
            </a:xfrm>
            <a:prstGeom prst="snip2Diag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b="1" dirty="0">
                  <a:solidFill>
                    <a:schemeClr val="tx1"/>
                  </a:solidFill>
                  <a:latin typeface="Lato" panose="020F0502020204030203" pitchFamily="34" charset="0"/>
                  <a:ea typeface="Lato" panose="020F0502020204030203" pitchFamily="34" charset="0"/>
                  <a:cs typeface="Lato" panose="020F0502020204030203" pitchFamily="34" charset="0"/>
                </a:rPr>
                <a:t>La collecte et l’analyse des données de supervision offrent des informations précieuses pour améliorer les stratégies de maintenance et d’évolution des bases de données.</a:t>
              </a:r>
            </a:p>
          </p:txBody>
        </p:sp>
      </p:grpSp>
      <p:sp>
        <p:nvSpPr>
          <p:cNvPr id="13" name="Google Shape;194;p28">
            <a:extLst>
              <a:ext uri="{FF2B5EF4-FFF2-40B4-BE49-F238E27FC236}">
                <a16:creationId xmlns:a16="http://schemas.microsoft.com/office/drawing/2014/main" id="{A47AF942-9A2C-4154-9A82-B16943DA6C85}"/>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32</a:t>
            </a:r>
            <a:endParaRPr b="1" dirty="0">
              <a:solidFill>
                <a:schemeClr val="tx1"/>
              </a:solidFill>
              <a:latin typeface="Raleway" pitchFamily="2" charset="0"/>
            </a:endParaRPr>
          </a:p>
        </p:txBody>
      </p:sp>
    </p:spTree>
    <p:extLst>
      <p:ext uri="{BB962C8B-B14F-4D97-AF65-F5344CB8AC3E}">
        <p14:creationId xmlns:p14="http://schemas.microsoft.com/office/powerpoint/2010/main" val="2172909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1"/>
        <p:cNvGrpSpPr/>
        <p:nvPr/>
      </p:nvGrpSpPr>
      <p:grpSpPr>
        <a:xfrm>
          <a:off x="0" y="0"/>
          <a:ext cx="0" cy="0"/>
          <a:chOff x="0" y="0"/>
          <a:chExt cx="0" cy="0"/>
        </a:xfrm>
      </p:grpSpPr>
      <p:sp>
        <p:nvSpPr>
          <p:cNvPr id="1854" name="Google Shape;1854;p41"/>
          <p:cNvSpPr txBox="1">
            <a:spLocks noGrp="1"/>
          </p:cNvSpPr>
          <p:nvPr>
            <p:ph type="ctrTitle"/>
          </p:nvPr>
        </p:nvSpPr>
        <p:spPr>
          <a:xfrm flipH="1">
            <a:off x="1771378" y="2571750"/>
            <a:ext cx="5870752" cy="95036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fr-FR" sz="3200" b="1" dirty="0">
                <a:effectLst/>
                <a:latin typeface="Montserrat Black" panose="00000A00000000000000" pitchFamily="2" charset="0"/>
                <a:ea typeface="Calibri" panose="020F0502020204030204" pitchFamily="34" charset="0"/>
                <a:cs typeface="Times New Roman" panose="02020603050405020304" pitchFamily="18" charset="0"/>
              </a:rPr>
              <a:t>Configuration des alertes et gestion des incidents</a:t>
            </a:r>
            <a:endParaRPr lang="en-US" sz="9600" dirty="0">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5A818664-CF74-4407-8050-29EA3D6089FD}"/>
              </a:ext>
            </a:extLst>
          </p:cNvPr>
          <p:cNvGrpSpPr/>
          <p:nvPr/>
        </p:nvGrpSpPr>
        <p:grpSpPr>
          <a:xfrm>
            <a:off x="3656213" y="936703"/>
            <a:ext cx="1831573" cy="1554480"/>
            <a:chOff x="3831019" y="613974"/>
            <a:chExt cx="1831573" cy="1554480"/>
          </a:xfrm>
        </p:grpSpPr>
        <p:sp>
          <p:nvSpPr>
            <p:cNvPr id="6" name="Google Shape;1834;p40">
              <a:extLst>
                <a:ext uri="{FF2B5EF4-FFF2-40B4-BE49-F238E27FC236}">
                  <a16:creationId xmlns:a16="http://schemas.microsoft.com/office/drawing/2014/main" id="{5123D63E-9364-457B-A92E-65C731149CC1}"/>
                </a:ext>
              </a:extLst>
            </p:cNvPr>
            <p:cNvSpPr/>
            <p:nvPr/>
          </p:nvSpPr>
          <p:spPr>
            <a:xfrm>
              <a:off x="3946756" y="613974"/>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35;p40">
              <a:extLst>
                <a:ext uri="{FF2B5EF4-FFF2-40B4-BE49-F238E27FC236}">
                  <a16:creationId xmlns:a16="http://schemas.microsoft.com/office/drawing/2014/main" id="{5A37CD5E-0CD4-40AC-B40C-2F2B43933387}"/>
                </a:ext>
              </a:extLst>
            </p:cNvPr>
            <p:cNvSpPr/>
            <p:nvPr/>
          </p:nvSpPr>
          <p:spPr>
            <a:xfrm>
              <a:off x="3831019" y="625953"/>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1"/>
          <p:cNvSpPr txBox="1">
            <a:spLocks noGrp="1"/>
          </p:cNvSpPr>
          <p:nvPr>
            <p:ph type="title" idx="2"/>
          </p:nvPr>
        </p:nvSpPr>
        <p:spPr>
          <a:xfrm>
            <a:off x="4050257" y="1484322"/>
            <a:ext cx="1043486" cy="6672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8" name="Image 8" descr="Une image contenant croquis, diagramme, dessin, conception&#10;&#10;Le contenu généré par l’IA peut être incorrect.">
            <a:extLst>
              <a:ext uri="{FF2B5EF4-FFF2-40B4-BE49-F238E27FC236}">
                <a16:creationId xmlns:a16="http://schemas.microsoft.com/office/drawing/2014/main" id="{9F74070D-AA1D-4A3A-83F0-F8CEF95C2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594" y="1957275"/>
            <a:ext cx="2926080" cy="1228950"/>
          </a:xfrm>
          <a:prstGeom prst="rect">
            <a:avLst/>
          </a:prstGeom>
        </p:spPr>
      </p:pic>
      <p:sp>
        <p:nvSpPr>
          <p:cNvPr id="9" name="Google Shape;1951;p47">
            <a:extLst>
              <a:ext uri="{FF2B5EF4-FFF2-40B4-BE49-F238E27FC236}">
                <a16:creationId xmlns:a16="http://schemas.microsoft.com/office/drawing/2014/main" id="{A3004DA2-D10C-4426-A7CB-3014ECB32F6C}"/>
              </a:ext>
            </a:extLst>
          </p:cNvPr>
          <p:cNvSpPr txBox="1">
            <a:spLocks/>
          </p:cNvSpPr>
          <p:nvPr/>
        </p:nvSpPr>
        <p:spPr>
          <a:xfrm>
            <a:off x="-5415455" y="0"/>
            <a:ext cx="5245597" cy="91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9pPr>
          </a:lstStyle>
          <a:p>
            <a:pPr>
              <a:lnSpc>
                <a:spcPct val="90000"/>
              </a:lnSpc>
              <a:spcBef>
                <a:spcPct val="0"/>
              </a:spcBef>
              <a:spcAft>
                <a:spcPts val="600"/>
              </a:spcAft>
            </a:pPr>
            <a:r>
              <a:rPr lang="en-US" sz="2800" b="1" kern="1200">
                <a:solidFill>
                  <a:schemeClr val="tx1"/>
                </a:solidFill>
                <a:latin typeface="Montserrat Black" panose="00000A00000000000000" pitchFamily="2" charset="0"/>
                <a:ea typeface="+mj-ea"/>
                <a:cs typeface="+mj-cs"/>
              </a:rPr>
              <a:t>Pourquoi des alertes ?</a:t>
            </a:r>
            <a:endParaRPr lang="en-US" sz="2800" b="1" kern="1200" dirty="0">
              <a:solidFill>
                <a:schemeClr val="tx1"/>
              </a:solidFill>
              <a:latin typeface="Montserrat Black" panose="00000A00000000000000" pitchFamily="2" charset="0"/>
              <a:ea typeface="+mj-ea"/>
              <a:cs typeface="+mj-cs"/>
            </a:endParaRPr>
          </a:p>
        </p:txBody>
      </p:sp>
      <p:grpSp>
        <p:nvGrpSpPr>
          <p:cNvPr id="10" name="Google Shape;1954;p47">
            <a:extLst>
              <a:ext uri="{FF2B5EF4-FFF2-40B4-BE49-F238E27FC236}">
                <a16:creationId xmlns:a16="http://schemas.microsoft.com/office/drawing/2014/main" id="{E831E080-4ABF-49E7-85DC-94E5907816EA}"/>
              </a:ext>
            </a:extLst>
          </p:cNvPr>
          <p:cNvGrpSpPr/>
          <p:nvPr/>
        </p:nvGrpSpPr>
        <p:grpSpPr>
          <a:xfrm>
            <a:off x="-5229435" y="1737065"/>
            <a:ext cx="627431" cy="705928"/>
            <a:chOff x="6701594" y="619710"/>
            <a:chExt cx="919887" cy="1140444"/>
          </a:xfrm>
        </p:grpSpPr>
        <p:sp>
          <p:nvSpPr>
            <p:cNvPr id="11" name="Google Shape;1955;p47">
              <a:extLst>
                <a:ext uri="{FF2B5EF4-FFF2-40B4-BE49-F238E27FC236}">
                  <a16:creationId xmlns:a16="http://schemas.microsoft.com/office/drawing/2014/main" id="{77625767-CB05-4EBC-A28B-22ADD517DD8E}"/>
                </a:ext>
              </a:extLst>
            </p:cNvPr>
            <p:cNvSpPr/>
            <p:nvPr/>
          </p:nvSpPr>
          <p:spPr>
            <a:xfrm rot="-5400000">
              <a:off x="6768192" y="665105"/>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56;p47">
              <a:extLst>
                <a:ext uri="{FF2B5EF4-FFF2-40B4-BE49-F238E27FC236}">
                  <a16:creationId xmlns:a16="http://schemas.microsoft.com/office/drawing/2014/main" id="{49031B64-0D71-4208-A5AE-547A7E9436F0}"/>
                </a:ext>
              </a:extLst>
            </p:cNvPr>
            <p:cNvSpPr/>
            <p:nvPr/>
          </p:nvSpPr>
          <p:spPr>
            <a:xfrm rot="-5400000">
              <a:off x="6656199" y="906864"/>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328;p60">
            <a:extLst>
              <a:ext uri="{FF2B5EF4-FFF2-40B4-BE49-F238E27FC236}">
                <a16:creationId xmlns:a16="http://schemas.microsoft.com/office/drawing/2014/main" id="{78531450-CAC3-4D6E-BA05-FE95C6BE1EED}"/>
              </a:ext>
            </a:extLst>
          </p:cNvPr>
          <p:cNvGrpSpPr/>
          <p:nvPr/>
        </p:nvGrpSpPr>
        <p:grpSpPr>
          <a:xfrm>
            <a:off x="-5357675" y="3415305"/>
            <a:ext cx="818147" cy="641738"/>
            <a:chOff x="3350312" y="1559891"/>
            <a:chExt cx="1130176" cy="946136"/>
          </a:xfrm>
        </p:grpSpPr>
        <p:grpSp>
          <p:nvGrpSpPr>
            <p:cNvPr id="14" name="Google Shape;2329;p60">
              <a:extLst>
                <a:ext uri="{FF2B5EF4-FFF2-40B4-BE49-F238E27FC236}">
                  <a16:creationId xmlns:a16="http://schemas.microsoft.com/office/drawing/2014/main" id="{9E82918B-86DC-4BF4-A041-56AEFA252CBA}"/>
                </a:ext>
              </a:extLst>
            </p:cNvPr>
            <p:cNvGrpSpPr/>
            <p:nvPr/>
          </p:nvGrpSpPr>
          <p:grpSpPr>
            <a:xfrm>
              <a:off x="3350312" y="1559891"/>
              <a:ext cx="1130176" cy="946136"/>
              <a:chOff x="3333303" y="1481175"/>
              <a:chExt cx="1209003" cy="1012127"/>
            </a:xfrm>
          </p:grpSpPr>
          <p:sp>
            <p:nvSpPr>
              <p:cNvPr id="16" name="Google Shape;2330;p60">
                <a:extLst>
                  <a:ext uri="{FF2B5EF4-FFF2-40B4-BE49-F238E27FC236}">
                    <a16:creationId xmlns:a16="http://schemas.microsoft.com/office/drawing/2014/main" id="{FD5338D1-F4A3-4C4E-B7A0-9775C111C884}"/>
                  </a:ext>
                </a:extLst>
              </p:cNvPr>
              <p:cNvSpPr/>
              <p:nvPr/>
            </p:nvSpPr>
            <p:spPr>
              <a:xfrm rot="846634">
                <a:off x="3508843"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31;p60">
                <a:extLst>
                  <a:ext uri="{FF2B5EF4-FFF2-40B4-BE49-F238E27FC236}">
                    <a16:creationId xmlns:a16="http://schemas.microsoft.com/office/drawing/2014/main" id="{8567DE9E-7ED2-4C74-AA82-7C3A2441F759}"/>
                  </a:ext>
                </a:extLst>
              </p:cNvPr>
              <p:cNvSpPr/>
              <p:nvPr/>
            </p:nvSpPr>
            <p:spPr>
              <a:xfrm rot="846634">
                <a:off x="3426918"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332;p60">
              <a:extLst>
                <a:ext uri="{FF2B5EF4-FFF2-40B4-BE49-F238E27FC236}">
                  <a16:creationId xmlns:a16="http://schemas.microsoft.com/office/drawing/2014/main" id="{BC28C864-6C13-4EE2-9A36-718E6B5294F9}"/>
                </a:ext>
              </a:extLst>
            </p:cNvPr>
            <p:cNvSpPr/>
            <p:nvPr/>
          </p:nvSpPr>
          <p:spPr>
            <a:xfrm>
              <a:off x="3754066" y="1883194"/>
              <a:ext cx="322534" cy="29941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 name="Google Shape;194;p28">
            <a:extLst>
              <a:ext uri="{FF2B5EF4-FFF2-40B4-BE49-F238E27FC236}">
                <a16:creationId xmlns:a16="http://schemas.microsoft.com/office/drawing/2014/main" id="{26814CE9-4A92-429A-8BC2-33A1A0D19F07}"/>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33</a:t>
            </a:r>
            <a:endParaRPr b="1" dirty="0">
              <a:solidFill>
                <a:schemeClr val="tx1"/>
              </a:solidFill>
              <a:latin typeface="Raleway" pitchFamily="2" charset="0"/>
            </a:endParaRPr>
          </a:p>
        </p:txBody>
      </p:sp>
    </p:spTree>
    <p:extLst>
      <p:ext uri="{BB962C8B-B14F-4D97-AF65-F5344CB8AC3E}">
        <p14:creationId xmlns:p14="http://schemas.microsoft.com/office/powerpoint/2010/main" val="2303063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pic>
        <p:nvPicPr>
          <p:cNvPr id="7" name="Image 6">
            <a:extLst>
              <a:ext uri="{FF2B5EF4-FFF2-40B4-BE49-F238E27FC236}">
                <a16:creationId xmlns:a16="http://schemas.microsoft.com/office/drawing/2014/main" id="{88CF0BB8-46FF-4E72-81C4-AA90F5AD7117}"/>
              </a:ext>
            </a:extLst>
          </p:cNvPr>
          <p:cNvPicPr>
            <a:picLocks noChangeAspect="1"/>
          </p:cNvPicPr>
          <p:nvPr/>
        </p:nvPicPr>
        <p:blipFill>
          <a:blip r:embed="rId3"/>
          <a:stretch>
            <a:fillRect/>
          </a:stretch>
        </p:blipFill>
        <p:spPr>
          <a:xfrm>
            <a:off x="5116682" y="1449218"/>
            <a:ext cx="1623219" cy="2571750"/>
          </a:xfrm>
          <a:prstGeom prst="rect">
            <a:avLst/>
          </a:prstGeom>
        </p:spPr>
      </p:pic>
      <p:grpSp>
        <p:nvGrpSpPr>
          <p:cNvPr id="1957" name="Google Shape;1957;p47"/>
          <p:cNvGrpSpPr/>
          <p:nvPr/>
        </p:nvGrpSpPr>
        <p:grpSpPr>
          <a:xfrm>
            <a:off x="4030981" y="-144899"/>
            <a:ext cx="5314951" cy="5357097"/>
            <a:chOff x="4038601" y="-137099"/>
            <a:chExt cx="5314951" cy="5357097"/>
          </a:xfrm>
        </p:grpSpPr>
        <p:pic>
          <p:nvPicPr>
            <p:cNvPr id="1963" name="Google Shape;1963;p47"/>
            <p:cNvPicPr preferRelativeResize="0"/>
            <p:nvPr/>
          </p:nvPicPr>
          <p:blipFill>
            <a:blip r:embed="rId4">
              <a:alphaModFix/>
            </a:blip>
            <a:stretch>
              <a:fillRect/>
            </a:stretch>
          </p:blipFill>
          <p:spPr>
            <a:xfrm>
              <a:off x="4038601" y="2247600"/>
              <a:ext cx="5284301" cy="2972398"/>
            </a:xfrm>
            <a:prstGeom prst="rect">
              <a:avLst/>
            </a:prstGeom>
            <a:noFill/>
            <a:ln>
              <a:noFill/>
            </a:ln>
          </p:spPr>
        </p:pic>
        <p:grpSp>
          <p:nvGrpSpPr>
            <p:cNvPr id="1958" name="Google Shape;1958;p47"/>
            <p:cNvGrpSpPr/>
            <p:nvPr/>
          </p:nvGrpSpPr>
          <p:grpSpPr>
            <a:xfrm>
              <a:off x="5827386" y="-55175"/>
              <a:ext cx="3400978" cy="5274667"/>
              <a:chOff x="5827590" y="0"/>
              <a:chExt cx="3316410" cy="5143508"/>
            </a:xfrm>
          </p:grpSpPr>
          <p:sp>
            <p:nvSpPr>
              <p:cNvPr id="1959" name="Google Shape;1959;p47"/>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62" name="Google Shape;1962;p47"/>
            <p:cNvPicPr preferRelativeResize="0"/>
            <p:nvPr/>
          </p:nvPicPr>
          <p:blipFill>
            <a:blip r:embed="rId5">
              <a:alphaModFix/>
            </a:blip>
            <a:stretch>
              <a:fillRect/>
            </a:stretch>
          </p:blipFill>
          <p:spPr>
            <a:xfrm>
              <a:off x="6162675" y="-137099"/>
              <a:ext cx="3190877" cy="1794852"/>
            </a:xfrm>
            <a:prstGeom prst="rect">
              <a:avLst/>
            </a:prstGeom>
            <a:noFill/>
            <a:ln>
              <a:noFill/>
            </a:ln>
          </p:spPr>
        </p:pic>
      </p:grpSp>
      <p:pic>
        <p:nvPicPr>
          <p:cNvPr id="26" name="Image 2" descr="Une image contenant texte, capture d’écran, nombre, logiciel&#10;&#10;Le contenu généré par l’IA peut être incorrect.">
            <a:extLst>
              <a:ext uri="{FF2B5EF4-FFF2-40B4-BE49-F238E27FC236}">
                <a16:creationId xmlns:a16="http://schemas.microsoft.com/office/drawing/2014/main" id="{480BA8D8-785C-40A4-BAB6-FE3A24815A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5695" y="1771888"/>
            <a:ext cx="4206240" cy="1997964"/>
          </a:xfrm>
          <a:prstGeom prst="rect">
            <a:avLst/>
          </a:prstGeom>
          <a:ln>
            <a:noFill/>
          </a:ln>
          <a:effectLst>
            <a:outerShdw blurRad="292100" dist="139700" dir="2700000" algn="tl" rotWithShape="0">
              <a:srgbClr val="333333">
                <a:alpha val="65000"/>
              </a:srgbClr>
            </a:outerShdw>
          </a:effectLst>
        </p:spPr>
      </p:pic>
      <p:sp>
        <p:nvSpPr>
          <p:cNvPr id="1951" name="Google Shape;1951;p47"/>
          <p:cNvSpPr txBox="1">
            <a:spLocks noGrp="1"/>
          </p:cNvSpPr>
          <p:nvPr>
            <p:ph type="title"/>
          </p:nvPr>
        </p:nvSpPr>
        <p:spPr>
          <a:xfrm>
            <a:off x="67956" y="240260"/>
            <a:ext cx="7559040" cy="914400"/>
          </a:xfrm>
          <a:prstGeom prst="rect">
            <a:avLst/>
          </a:prstGeom>
        </p:spPr>
        <p:txBody>
          <a:bodyPr spcFirstLastPara="1" wrap="square" lIns="91425" tIns="91425" rIns="91425" bIns="91425" anchor="b" anchorCtr="0">
            <a:noAutofit/>
          </a:bodyPr>
          <a:lstStyle/>
          <a:p>
            <a:pPr>
              <a:lnSpc>
                <a:spcPct val="90000"/>
              </a:lnSpc>
              <a:spcBef>
                <a:spcPct val="0"/>
              </a:spcBef>
              <a:spcAft>
                <a:spcPts val="600"/>
              </a:spcAft>
            </a:pPr>
            <a:r>
              <a:rPr lang="fr-FR" sz="2800" b="1" kern="1200" dirty="0">
                <a:solidFill>
                  <a:schemeClr val="tx1"/>
                </a:solidFill>
                <a:latin typeface="Montserrat Black" panose="00000A00000000000000" pitchFamily="2" charset="0"/>
                <a:ea typeface="+mj-ea"/>
                <a:cs typeface="+mj-cs"/>
              </a:rPr>
              <a:t>Gestion des incidents dans MongoDB</a:t>
            </a:r>
            <a:endParaRPr lang="en-US" sz="2800" b="1" kern="1200" dirty="0">
              <a:solidFill>
                <a:schemeClr val="tx1"/>
              </a:solidFill>
              <a:latin typeface="Montserrat Black" panose="00000A00000000000000" pitchFamily="2" charset="0"/>
              <a:ea typeface="+mj-ea"/>
              <a:cs typeface="+mj-cs"/>
            </a:endParaRPr>
          </a:p>
        </p:txBody>
      </p:sp>
      <p:grpSp>
        <p:nvGrpSpPr>
          <p:cNvPr id="16" name="Google Shape;2328;p60">
            <a:extLst>
              <a:ext uri="{FF2B5EF4-FFF2-40B4-BE49-F238E27FC236}">
                <a16:creationId xmlns:a16="http://schemas.microsoft.com/office/drawing/2014/main" id="{4F49AD9E-B7B4-4D3E-AE2B-3D82950CADEB}"/>
              </a:ext>
            </a:extLst>
          </p:cNvPr>
          <p:cNvGrpSpPr/>
          <p:nvPr/>
        </p:nvGrpSpPr>
        <p:grpSpPr>
          <a:xfrm>
            <a:off x="308003" y="1356440"/>
            <a:ext cx="532535" cy="459513"/>
            <a:chOff x="3350312" y="1559891"/>
            <a:chExt cx="1130176" cy="946136"/>
          </a:xfrm>
        </p:grpSpPr>
        <p:grpSp>
          <p:nvGrpSpPr>
            <p:cNvPr id="17" name="Google Shape;2329;p60">
              <a:extLst>
                <a:ext uri="{FF2B5EF4-FFF2-40B4-BE49-F238E27FC236}">
                  <a16:creationId xmlns:a16="http://schemas.microsoft.com/office/drawing/2014/main" id="{952F8C17-15EC-4A92-9438-940337DC1027}"/>
                </a:ext>
              </a:extLst>
            </p:cNvPr>
            <p:cNvGrpSpPr/>
            <p:nvPr/>
          </p:nvGrpSpPr>
          <p:grpSpPr>
            <a:xfrm>
              <a:off x="3350312" y="1559891"/>
              <a:ext cx="1130176" cy="946136"/>
              <a:chOff x="3333303" y="1481175"/>
              <a:chExt cx="1209003" cy="1012127"/>
            </a:xfrm>
          </p:grpSpPr>
          <p:sp>
            <p:nvSpPr>
              <p:cNvPr id="19" name="Google Shape;2330;p60">
                <a:extLst>
                  <a:ext uri="{FF2B5EF4-FFF2-40B4-BE49-F238E27FC236}">
                    <a16:creationId xmlns:a16="http://schemas.microsoft.com/office/drawing/2014/main" id="{2D172561-2226-49EA-B5F1-2BCCB2122C01}"/>
                  </a:ext>
                </a:extLst>
              </p:cNvPr>
              <p:cNvSpPr/>
              <p:nvPr/>
            </p:nvSpPr>
            <p:spPr>
              <a:xfrm rot="846634">
                <a:off x="3508843"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60">
                <a:extLst>
                  <a:ext uri="{FF2B5EF4-FFF2-40B4-BE49-F238E27FC236}">
                    <a16:creationId xmlns:a16="http://schemas.microsoft.com/office/drawing/2014/main" id="{6EE1BEC1-3639-4479-BF52-219A096EFD11}"/>
                  </a:ext>
                </a:extLst>
              </p:cNvPr>
              <p:cNvSpPr/>
              <p:nvPr/>
            </p:nvSpPr>
            <p:spPr>
              <a:xfrm rot="846634">
                <a:off x="3426918"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332;p60">
              <a:extLst>
                <a:ext uri="{FF2B5EF4-FFF2-40B4-BE49-F238E27FC236}">
                  <a16:creationId xmlns:a16="http://schemas.microsoft.com/office/drawing/2014/main" id="{931C8411-F1D1-4427-93F0-EDBAE91135B3}"/>
                </a:ext>
              </a:extLst>
            </p:cNvPr>
            <p:cNvSpPr/>
            <p:nvPr/>
          </p:nvSpPr>
          <p:spPr>
            <a:xfrm>
              <a:off x="3754066" y="1883194"/>
              <a:ext cx="322534" cy="29941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 name="ZoneTexte 4">
            <a:extLst>
              <a:ext uri="{FF2B5EF4-FFF2-40B4-BE49-F238E27FC236}">
                <a16:creationId xmlns:a16="http://schemas.microsoft.com/office/drawing/2014/main" id="{28A1E6CA-DAAC-45E2-BA60-88B16F3F9C2E}"/>
              </a:ext>
            </a:extLst>
          </p:cNvPr>
          <p:cNvSpPr txBox="1"/>
          <p:nvPr/>
        </p:nvSpPr>
        <p:spPr>
          <a:xfrm>
            <a:off x="840538" y="1401175"/>
            <a:ext cx="4286062" cy="2581130"/>
          </a:xfrm>
          <a:prstGeom prst="rect">
            <a:avLst/>
          </a:prstGeom>
        </p:spPr>
        <p:txBody>
          <a:bodyPr vert="horz" lIns="91440" tIns="45720" rIns="91440" bIns="45720" rtlCol="0" anchor="t">
            <a:noAutofit/>
          </a:bodyPr>
          <a:lstStyle/>
          <a:p>
            <a:pPr>
              <a:lnSpc>
                <a:spcPct val="90000"/>
              </a:lnSpc>
              <a:spcAft>
                <a:spcPts val="600"/>
              </a:spcAft>
            </a:pPr>
            <a:r>
              <a:rPr lang="fr-FR" sz="1600" b="1" dirty="0">
                <a:solidFill>
                  <a:schemeClr val="tx1"/>
                </a:solidFill>
                <a:latin typeface="Lato" panose="020F0502020204030203" pitchFamily="34" charset="0"/>
                <a:ea typeface="Lato" panose="020F0502020204030203" pitchFamily="34" charset="0"/>
                <a:cs typeface="Lato" panose="020F0502020204030203" pitchFamily="34" charset="0"/>
              </a:rPr>
              <a:t>MongoDB Atlas facilite la détection, la notification et l’intervention rapide en cas d'incident grâce aux alertes et aux métriques.</a:t>
            </a:r>
          </a:p>
          <a:p>
            <a:pPr>
              <a:lnSpc>
                <a:spcPct val="90000"/>
              </a:lnSpc>
              <a:spcAft>
                <a:spcPts val="600"/>
              </a:spcAft>
            </a:pPr>
            <a:r>
              <a:rPr lang="fr-FR" sz="1600" b="1" dirty="0">
                <a:solidFill>
                  <a:schemeClr val="tx1"/>
                </a:solidFill>
                <a:latin typeface="Lato" panose="020F0502020204030203" pitchFamily="34" charset="0"/>
                <a:ea typeface="Lato" panose="020F0502020204030203" pitchFamily="34" charset="0"/>
                <a:cs typeface="Lato" panose="020F0502020204030203" pitchFamily="34" charset="0"/>
              </a:rPr>
              <a:t>Lorsqu'un problème est détecté :</a:t>
            </a:r>
          </a:p>
          <a:p>
            <a:pPr marL="285750" indent="-285750">
              <a:lnSpc>
                <a:spcPct val="90000"/>
              </a:lnSpc>
              <a:spcAft>
                <a:spcPts val="600"/>
              </a:spcAft>
              <a:buFont typeface="Arial" panose="020B0604020202020204" pitchFamily="34" charset="0"/>
              <a:buChar char="•"/>
            </a:pPr>
            <a:r>
              <a:rPr lang="fr-FR" sz="1600" b="1" dirty="0">
                <a:solidFill>
                  <a:schemeClr val="tx1"/>
                </a:solidFill>
                <a:latin typeface="Lato" panose="020F0502020204030203" pitchFamily="34" charset="0"/>
                <a:ea typeface="Lato" panose="020F0502020204030203" pitchFamily="34" charset="0"/>
                <a:cs typeface="Lato" panose="020F0502020204030203" pitchFamily="34" charset="0"/>
              </a:rPr>
              <a:t>Une alerte est automatiquement envoyée (par e-mail, Slack, etc.).</a:t>
            </a:r>
          </a:p>
          <a:p>
            <a:pPr marL="285750" indent="-285750">
              <a:lnSpc>
                <a:spcPct val="90000"/>
              </a:lnSpc>
              <a:spcAft>
                <a:spcPts val="600"/>
              </a:spcAft>
              <a:buFont typeface="Arial" panose="020B0604020202020204" pitchFamily="34" charset="0"/>
              <a:buChar char="•"/>
            </a:pPr>
            <a:r>
              <a:rPr lang="fr-FR" sz="1600" b="1" dirty="0">
                <a:solidFill>
                  <a:schemeClr val="tx1"/>
                </a:solidFill>
                <a:latin typeface="Lato" panose="020F0502020204030203" pitchFamily="34" charset="0"/>
                <a:ea typeface="Lato" panose="020F0502020204030203" pitchFamily="34" charset="0"/>
                <a:cs typeface="Lato" panose="020F0502020204030203" pitchFamily="34" charset="0"/>
              </a:rPr>
              <a:t>Vous pouvez analyser les métriques pour comprendre la cause.</a:t>
            </a:r>
          </a:p>
          <a:p>
            <a:pPr marL="285750" indent="-285750">
              <a:lnSpc>
                <a:spcPct val="90000"/>
              </a:lnSpc>
              <a:spcAft>
                <a:spcPts val="600"/>
              </a:spcAft>
              <a:buFont typeface="Arial" panose="020B0604020202020204" pitchFamily="34" charset="0"/>
              <a:buChar char="•"/>
            </a:pPr>
            <a:r>
              <a:rPr lang="fr-FR" sz="1600" b="1" dirty="0">
                <a:solidFill>
                  <a:schemeClr val="tx1"/>
                </a:solidFill>
                <a:latin typeface="Lato" panose="020F0502020204030203" pitchFamily="34" charset="0"/>
                <a:ea typeface="Lato" panose="020F0502020204030203" pitchFamily="34" charset="0"/>
                <a:cs typeface="Lato" panose="020F0502020204030203" pitchFamily="34" charset="0"/>
              </a:rPr>
              <a:t>Vous prenez des actions correctives rapides (optimiser une requête, augmenter le stockage, ajuster les connexions).</a:t>
            </a:r>
            <a:endParaRPr lang="en-US" sz="16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1" name="Google Shape;194;p28">
            <a:extLst>
              <a:ext uri="{FF2B5EF4-FFF2-40B4-BE49-F238E27FC236}">
                <a16:creationId xmlns:a16="http://schemas.microsoft.com/office/drawing/2014/main" id="{2FEAF3EE-1EDC-434C-A3D9-1E77ADCECFBF}"/>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34</a:t>
            </a:r>
            <a:endParaRPr b="1" dirty="0">
              <a:solidFill>
                <a:schemeClr val="tx1"/>
              </a:solidFill>
              <a:latin typeface="Raleway" pitchFamily="2" charset="0"/>
            </a:endParaRPr>
          </a:p>
        </p:txBody>
      </p:sp>
    </p:spTree>
    <p:extLst>
      <p:ext uri="{BB962C8B-B14F-4D97-AF65-F5344CB8AC3E}">
        <p14:creationId xmlns:p14="http://schemas.microsoft.com/office/powerpoint/2010/main" val="51005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pic>
        <p:nvPicPr>
          <p:cNvPr id="5" name="Image 4" descr="Une image contenant texte, capture d’écran, logiciel, Page web&#10;&#10;Le contenu généré par l’IA peut être incorrect.">
            <a:extLst>
              <a:ext uri="{FF2B5EF4-FFF2-40B4-BE49-F238E27FC236}">
                <a16:creationId xmlns:a16="http://schemas.microsoft.com/office/drawing/2014/main" id="{4C2EF4B0-B0E7-4F6E-B405-0113E6B31F84}"/>
              </a:ext>
            </a:extLst>
          </p:cNvPr>
          <p:cNvPicPr>
            <a:picLocks noChangeAspect="1"/>
          </p:cNvPicPr>
          <p:nvPr/>
        </p:nvPicPr>
        <p:blipFill>
          <a:blip r:embed="rId3"/>
          <a:stretch>
            <a:fillRect/>
          </a:stretch>
        </p:blipFill>
        <p:spPr>
          <a:xfrm>
            <a:off x="1702596" y="2188740"/>
            <a:ext cx="4409970" cy="2270186"/>
          </a:xfrm>
          <a:prstGeom prst="rect">
            <a:avLst/>
          </a:prstGeom>
        </p:spPr>
      </p:pic>
      <p:pic>
        <p:nvPicPr>
          <p:cNvPr id="15" name="Image 8" descr="Une image contenant croquis, diagramme, dessin, conception&#10;&#10;Le contenu généré par l’IA peut être incorrect.">
            <a:extLst>
              <a:ext uri="{FF2B5EF4-FFF2-40B4-BE49-F238E27FC236}">
                <a16:creationId xmlns:a16="http://schemas.microsoft.com/office/drawing/2014/main" id="{86C598FD-357F-48B7-8F54-0174C085A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5282" y="1895672"/>
            <a:ext cx="2926080" cy="1228950"/>
          </a:xfrm>
          <a:prstGeom prst="rect">
            <a:avLst/>
          </a:prstGeom>
        </p:spPr>
      </p:pic>
      <p:sp>
        <p:nvSpPr>
          <p:cNvPr id="1951" name="Google Shape;1951;p47"/>
          <p:cNvSpPr txBox="1">
            <a:spLocks noGrp="1"/>
          </p:cNvSpPr>
          <p:nvPr>
            <p:ph type="title"/>
          </p:nvPr>
        </p:nvSpPr>
        <p:spPr>
          <a:xfrm>
            <a:off x="191283" y="199300"/>
            <a:ext cx="5245597" cy="914400"/>
          </a:xfrm>
          <a:prstGeom prst="rect">
            <a:avLst/>
          </a:prstGeom>
        </p:spPr>
        <p:txBody>
          <a:bodyPr spcFirstLastPara="1" wrap="square" lIns="91425" tIns="91425" rIns="91425" bIns="91425" anchor="b" anchorCtr="0">
            <a:noAutofit/>
          </a:bodyPr>
          <a:lstStyle/>
          <a:p>
            <a:pPr>
              <a:lnSpc>
                <a:spcPct val="90000"/>
              </a:lnSpc>
              <a:spcBef>
                <a:spcPct val="0"/>
              </a:spcBef>
              <a:spcAft>
                <a:spcPts val="600"/>
              </a:spcAft>
            </a:pPr>
            <a:r>
              <a:rPr lang="en-US" sz="2800" b="1" kern="1200" dirty="0">
                <a:solidFill>
                  <a:schemeClr val="tx1"/>
                </a:solidFill>
                <a:latin typeface="Montserrat Black" panose="00000A00000000000000" pitchFamily="2" charset="0"/>
                <a:ea typeface="+mj-ea"/>
                <a:cs typeface="+mj-cs"/>
              </a:rPr>
              <a:t>Que </a:t>
            </a:r>
            <a:r>
              <a:rPr lang="en-US" sz="2800" b="1" kern="1200" dirty="0" err="1">
                <a:solidFill>
                  <a:schemeClr val="tx1"/>
                </a:solidFill>
                <a:latin typeface="Montserrat Black" panose="00000A00000000000000" pitchFamily="2" charset="0"/>
                <a:ea typeface="+mj-ea"/>
                <a:cs typeface="+mj-cs"/>
              </a:rPr>
              <a:t>sont</a:t>
            </a:r>
            <a:r>
              <a:rPr lang="en-US" sz="2800" b="1" kern="1200" dirty="0">
                <a:solidFill>
                  <a:schemeClr val="tx1"/>
                </a:solidFill>
                <a:latin typeface="Montserrat Black" panose="00000A00000000000000" pitchFamily="2" charset="0"/>
                <a:ea typeface="+mj-ea"/>
                <a:cs typeface="+mj-cs"/>
              </a:rPr>
              <a:t> les </a:t>
            </a:r>
            <a:r>
              <a:rPr lang="en-US" sz="2800" b="1" kern="1200" dirty="0" err="1">
                <a:solidFill>
                  <a:schemeClr val="tx1"/>
                </a:solidFill>
                <a:latin typeface="Montserrat Black" panose="00000A00000000000000" pitchFamily="2" charset="0"/>
                <a:ea typeface="+mj-ea"/>
                <a:cs typeface="+mj-cs"/>
              </a:rPr>
              <a:t>alertes</a:t>
            </a:r>
            <a:r>
              <a:rPr lang="en-US" sz="2800" b="1" kern="1200" dirty="0">
                <a:solidFill>
                  <a:schemeClr val="tx1"/>
                </a:solidFill>
                <a:latin typeface="Montserrat Black" panose="00000A00000000000000" pitchFamily="2" charset="0"/>
                <a:ea typeface="+mj-ea"/>
                <a:cs typeface="+mj-cs"/>
              </a:rPr>
              <a:t> ?</a:t>
            </a:r>
          </a:p>
        </p:txBody>
      </p:sp>
      <p:grpSp>
        <p:nvGrpSpPr>
          <p:cNvPr id="1954" name="Google Shape;1954;p47"/>
          <p:cNvGrpSpPr/>
          <p:nvPr/>
        </p:nvGrpSpPr>
        <p:grpSpPr>
          <a:xfrm>
            <a:off x="-810283" y="1649953"/>
            <a:ext cx="627431" cy="705928"/>
            <a:chOff x="6701594" y="619710"/>
            <a:chExt cx="919887" cy="1140444"/>
          </a:xfrm>
        </p:grpSpPr>
        <p:sp>
          <p:nvSpPr>
            <p:cNvPr id="1955" name="Google Shape;1955;p47"/>
            <p:cNvSpPr/>
            <p:nvPr/>
          </p:nvSpPr>
          <p:spPr>
            <a:xfrm rot="-5400000">
              <a:off x="6768192" y="665105"/>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rot="-5400000">
              <a:off x="6656199" y="906864"/>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2328;p60">
            <a:extLst>
              <a:ext uri="{FF2B5EF4-FFF2-40B4-BE49-F238E27FC236}">
                <a16:creationId xmlns:a16="http://schemas.microsoft.com/office/drawing/2014/main" id="{4F49AD9E-B7B4-4D3E-AE2B-3D82950CADEB}"/>
              </a:ext>
            </a:extLst>
          </p:cNvPr>
          <p:cNvGrpSpPr/>
          <p:nvPr/>
        </p:nvGrpSpPr>
        <p:grpSpPr>
          <a:xfrm>
            <a:off x="-818147" y="3384908"/>
            <a:ext cx="818147" cy="641738"/>
            <a:chOff x="3350312" y="1559891"/>
            <a:chExt cx="1130176" cy="946136"/>
          </a:xfrm>
        </p:grpSpPr>
        <p:grpSp>
          <p:nvGrpSpPr>
            <p:cNvPr id="17" name="Google Shape;2329;p60">
              <a:extLst>
                <a:ext uri="{FF2B5EF4-FFF2-40B4-BE49-F238E27FC236}">
                  <a16:creationId xmlns:a16="http://schemas.microsoft.com/office/drawing/2014/main" id="{952F8C17-15EC-4A92-9438-940337DC1027}"/>
                </a:ext>
              </a:extLst>
            </p:cNvPr>
            <p:cNvGrpSpPr/>
            <p:nvPr/>
          </p:nvGrpSpPr>
          <p:grpSpPr>
            <a:xfrm>
              <a:off x="3350312" y="1559891"/>
              <a:ext cx="1130176" cy="946136"/>
              <a:chOff x="3333303" y="1481175"/>
              <a:chExt cx="1209003" cy="1012127"/>
            </a:xfrm>
          </p:grpSpPr>
          <p:sp>
            <p:nvSpPr>
              <p:cNvPr id="19" name="Google Shape;2330;p60">
                <a:extLst>
                  <a:ext uri="{FF2B5EF4-FFF2-40B4-BE49-F238E27FC236}">
                    <a16:creationId xmlns:a16="http://schemas.microsoft.com/office/drawing/2014/main" id="{2D172561-2226-49EA-B5F1-2BCCB2122C01}"/>
                  </a:ext>
                </a:extLst>
              </p:cNvPr>
              <p:cNvSpPr/>
              <p:nvPr/>
            </p:nvSpPr>
            <p:spPr>
              <a:xfrm rot="846634">
                <a:off x="3508843"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60">
                <a:extLst>
                  <a:ext uri="{FF2B5EF4-FFF2-40B4-BE49-F238E27FC236}">
                    <a16:creationId xmlns:a16="http://schemas.microsoft.com/office/drawing/2014/main" id="{6EE1BEC1-3639-4479-BF52-219A096EFD11}"/>
                  </a:ext>
                </a:extLst>
              </p:cNvPr>
              <p:cNvSpPr/>
              <p:nvPr/>
            </p:nvSpPr>
            <p:spPr>
              <a:xfrm rot="846634">
                <a:off x="3426918"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332;p60">
              <a:extLst>
                <a:ext uri="{FF2B5EF4-FFF2-40B4-BE49-F238E27FC236}">
                  <a16:creationId xmlns:a16="http://schemas.microsoft.com/office/drawing/2014/main" id="{931C8411-F1D1-4427-93F0-EDBAE91135B3}"/>
                </a:ext>
              </a:extLst>
            </p:cNvPr>
            <p:cNvSpPr/>
            <p:nvPr/>
          </p:nvSpPr>
          <p:spPr>
            <a:xfrm>
              <a:off x="3754066" y="1883194"/>
              <a:ext cx="322534" cy="29941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 name="TextBox 23">
            <a:extLst>
              <a:ext uri="{FF2B5EF4-FFF2-40B4-BE49-F238E27FC236}">
                <a16:creationId xmlns:a16="http://schemas.microsoft.com/office/drawing/2014/main" id="{E15DD36E-8B9B-4E49-ACAA-072448809359}"/>
              </a:ext>
            </a:extLst>
          </p:cNvPr>
          <p:cNvSpPr txBox="1"/>
          <p:nvPr/>
        </p:nvSpPr>
        <p:spPr>
          <a:xfrm>
            <a:off x="238791" y="1308945"/>
            <a:ext cx="7632369" cy="535531"/>
          </a:xfrm>
          <a:prstGeom prst="rect">
            <a:avLst/>
          </a:prstGeom>
          <a:noFill/>
        </p:spPr>
        <p:txBody>
          <a:bodyPr wrap="square">
            <a:spAutoFit/>
          </a:bodyPr>
          <a:lstStyle/>
          <a:p>
            <a:pPr>
              <a:lnSpc>
                <a:spcPct val="90000"/>
              </a:lnSpc>
              <a:spcAft>
                <a:spcPts val="600"/>
              </a:spcAft>
            </a:pPr>
            <a:r>
              <a:rPr lang="fr-FR" sz="1600" dirty="0">
                <a:solidFill>
                  <a:schemeClr val="tx1"/>
                </a:solidFill>
                <a:latin typeface="Lato" panose="020F0502020204030203" pitchFamily="34" charset="0"/>
                <a:ea typeface="Lato" panose="020F0502020204030203" pitchFamily="34" charset="0"/>
                <a:cs typeface="Lato" panose="020F0502020204030203" pitchFamily="34" charset="0"/>
              </a:rPr>
              <a:t>Les alertes dans MongoDB Atlas sont des notifications automatiques qui vous informent lorsqu'un événement important se produit dans votre base de données.</a:t>
            </a:r>
            <a:endParaRPr lang="en-US"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6" name="Google Shape;1936;p46">
            <a:extLst>
              <a:ext uri="{FF2B5EF4-FFF2-40B4-BE49-F238E27FC236}">
                <a16:creationId xmlns:a16="http://schemas.microsoft.com/office/drawing/2014/main" id="{98B39C1D-313B-4BB2-BE4A-8F4BC6F78F4E}"/>
              </a:ext>
            </a:extLst>
          </p:cNvPr>
          <p:cNvSpPr/>
          <p:nvPr/>
        </p:nvSpPr>
        <p:spPr>
          <a:xfrm>
            <a:off x="-1175503" y="1155113"/>
            <a:ext cx="1093558"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 name="Google Shape;1937;p46">
            <a:extLst>
              <a:ext uri="{FF2B5EF4-FFF2-40B4-BE49-F238E27FC236}">
                <a16:creationId xmlns:a16="http://schemas.microsoft.com/office/drawing/2014/main" id="{D054BD7E-831E-44FB-A498-4FA52E766831}"/>
              </a:ext>
            </a:extLst>
          </p:cNvPr>
          <p:cNvSpPr/>
          <p:nvPr/>
        </p:nvSpPr>
        <p:spPr>
          <a:xfrm rot="10800000">
            <a:off x="9514126" y="1201162"/>
            <a:ext cx="1054951"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9;p46">
            <a:extLst>
              <a:ext uri="{FF2B5EF4-FFF2-40B4-BE49-F238E27FC236}">
                <a16:creationId xmlns:a16="http://schemas.microsoft.com/office/drawing/2014/main" id="{79D5D502-E9D0-4CDE-8CEA-F85E323F842D}"/>
              </a:ext>
            </a:extLst>
          </p:cNvPr>
          <p:cNvSpPr/>
          <p:nvPr/>
        </p:nvSpPr>
        <p:spPr>
          <a:xfrm>
            <a:off x="9413473" y="1499327"/>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 name="Google Shape;1944;p46">
            <a:extLst>
              <a:ext uri="{FF2B5EF4-FFF2-40B4-BE49-F238E27FC236}">
                <a16:creationId xmlns:a16="http://schemas.microsoft.com/office/drawing/2014/main" id="{2632E34B-1D4A-4B24-9813-68D12FEF1E5D}"/>
              </a:ext>
            </a:extLst>
          </p:cNvPr>
          <p:cNvSpPr/>
          <p:nvPr/>
        </p:nvSpPr>
        <p:spPr>
          <a:xfrm>
            <a:off x="-1502166" y="1499327"/>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1945;p46">
            <a:extLst>
              <a:ext uri="{FF2B5EF4-FFF2-40B4-BE49-F238E27FC236}">
                <a16:creationId xmlns:a16="http://schemas.microsoft.com/office/drawing/2014/main" id="{2C3F6891-351D-4DFD-AF9A-17CFAB8746F1}"/>
              </a:ext>
            </a:extLst>
          </p:cNvPr>
          <p:cNvSpPr txBox="1">
            <a:spLocks/>
          </p:cNvSpPr>
          <p:nvPr/>
        </p:nvSpPr>
        <p:spPr>
          <a:xfrm>
            <a:off x="-1522213" y="1721007"/>
            <a:ext cx="1371600" cy="274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01</a:t>
            </a:r>
          </a:p>
        </p:txBody>
      </p:sp>
      <p:sp>
        <p:nvSpPr>
          <p:cNvPr id="31" name="Google Shape;1946;p46">
            <a:extLst>
              <a:ext uri="{FF2B5EF4-FFF2-40B4-BE49-F238E27FC236}">
                <a16:creationId xmlns:a16="http://schemas.microsoft.com/office/drawing/2014/main" id="{4901DD2B-0E0B-48C4-9B31-23C6379CE6C0}"/>
              </a:ext>
            </a:extLst>
          </p:cNvPr>
          <p:cNvSpPr txBox="1">
            <a:spLocks/>
          </p:cNvSpPr>
          <p:nvPr/>
        </p:nvSpPr>
        <p:spPr>
          <a:xfrm>
            <a:off x="9419556" y="1721007"/>
            <a:ext cx="137160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pPr algn="ctr"/>
            <a:r>
              <a:rPr lang="en" sz="1800" dirty="0"/>
              <a:t>02</a:t>
            </a:r>
          </a:p>
        </p:txBody>
      </p:sp>
      <p:sp>
        <p:nvSpPr>
          <p:cNvPr id="33" name="TextBox 23">
            <a:extLst>
              <a:ext uri="{FF2B5EF4-FFF2-40B4-BE49-F238E27FC236}">
                <a16:creationId xmlns:a16="http://schemas.microsoft.com/office/drawing/2014/main" id="{84C25AD7-EEAD-44BD-85DF-68CBE42304F0}"/>
              </a:ext>
            </a:extLst>
          </p:cNvPr>
          <p:cNvSpPr txBox="1"/>
          <p:nvPr/>
        </p:nvSpPr>
        <p:spPr>
          <a:xfrm>
            <a:off x="232706" y="1804102"/>
            <a:ext cx="7420023" cy="563231"/>
          </a:xfrm>
          <a:prstGeom prst="rect">
            <a:avLst/>
          </a:prstGeom>
          <a:noFill/>
        </p:spPr>
        <p:txBody>
          <a:bodyPr wrap="square">
            <a:spAutoFit/>
          </a:bodyPr>
          <a:lstStyle/>
          <a:p>
            <a:pPr>
              <a:lnSpc>
                <a:spcPct val="90000"/>
              </a:lnSpc>
              <a:spcAft>
                <a:spcPts val="600"/>
              </a:spcAft>
            </a:pPr>
            <a:r>
              <a:rPr lang="fr-FR" sz="1800" b="1" dirty="0">
                <a:solidFill>
                  <a:schemeClr val="tx1"/>
                </a:solidFill>
                <a:latin typeface="Lato" panose="020F0502020204030203" pitchFamily="34" charset="0"/>
                <a:ea typeface="Lato" panose="020F0502020204030203" pitchFamily="34" charset="0"/>
                <a:cs typeface="Lato" panose="020F0502020204030203" pitchFamily="34" charset="0"/>
              </a:rPr>
              <a:t>Exemple :</a:t>
            </a:r>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 </a:t>
            </a:r>
            <a:r>
              <a:rPr lang="fr-FR" sz="1600" dirty="0">
                <a:solidFill>
                  <a:schemeClr val="tx1"/>
                </a:solidFill>
                <a:latin typeface="Lato" panose="020F0502020204030203" pitchFamily="34" charset="0"/>
                <a:ea typeface="Lato" panose="020F0502020204030203" pitchFamily="34" charset="0"/>
                <a:cs typeface="Lato" panose="020F0502020204030203" pitchFamily="34" charset="0"/>
              </a:rPr>
              <a:t>Vous recevez un e-mail dès que votre cluster utilise plus de 80% de stockage.</a:t>
            </a:r>
            <a:endParaRPr lang="en-US"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nvGrpSpPr>
          <p:cNvPr id="1957" name="Google Shape;1957;p47"/>
          <p:cNvGrpSpPr/>
          <p:nvPr/>
        </p:nvGrpSpPr>
        <p:grpSpPr>
          <a:xfrm>
            <a:off x="4164994" y="-30544"/>
            <a:ext cx="5284301" cy="5356591"/>
            <a:chOff x="4069251" y="-137099"/>
            <a:chExt cx="5284301" cy="5356591"/>
          </a:xfrm>
        </p:grpSpPr>
        <p:grpSp>
          <p:nvGrpSpPr>
            <p:cNvPr id="1958" name="Google Shape;1958;p47"/>
            <p:cNvGrpSpPr/>
            <p:nvPr/>
          </p:nvGrpSpPr>
          <p:grpSpPr>
            <a:xfrm>
              <a:off x="5827386" y="-55175"/>
              <a:ext cx="3400978" cy="5274667"/>
              <a:chOff x="5827590" y="0"/>
              <a:chExt cx="3316410" cy="5143508"/>
            </a:xfrm>
          </p:grpSpPr>
          <p:sp>
            <p:nvSpPr>
              <p:cNvPr id="1959" name="Google Shape;1959;p47"/>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62" name="Google Shape;1962;p47"/>
            <p:cNvPicPr preferRelativeResize="0"/>
            <p:nvPr/>
          </p:nvPicPr>
          <p:blipFill>
            <a:blip r:embed="rId5">
              <a:alphaModFix/>
            </a:blip>
            <a:stretch>
              <a:fillRect/>
            </a:stretch>
          </p:blipFill>
          <p:spPr>
            <a:xfrm>
              <a:off x="6162675" y="-137099"/>
              <a:ext cx="3190877" cy="1794852"/>
            </a:xfrm>
            <a:prstGeom prst="rect">
              <a:avLst/>
            </a:prstGeom>
            <a:noFill/>
            <a:ln>
              <a:noFill/>
            </a:ln>
          </p:spPr>
        </p:pic>
        <p:pic>
          <p:nvPicPr>
            <p:cNvPr id="1963" name="Google Shape;1963;p47"/>
            <p:cNvPicPr preferRelativeResize="0"/>
            <p:nvPr/>
          </p:nvPicPr>
          <p:blipFill>
            <a:blip r:embed="rId6">
              <a:alphaModFix/>
            </a:blip>
            <a:stretch>
              <a:fillRect/>
            </a:stretch>
          </p:blipFill>
          <p:spPr>
            <a:xfrm>
              <a:off x="4069251" y="2090195"/>
              <a:ext cx="5284301" cy="2972398"/>
            </a:xfrm>
            <a:prstGeom prst="rect">
              <a:avLst/>
            </a:prstGeom>
            <a:noFill/>
            <a:ln>
              <a:noFill/>
            </a:ln>
          </p:spPr>
        </p:pic>
      </p:grpSp>
      <p:sp>
        <p:nvSpPr>
          <p:cNvPr id="32" name="Google Shape;194;p28">
            <a:extLst>
              <a:ext uri="{FF2B5EF4-FFF2-40B4-BE49-F238E27FC236}">
                <a16:creationId xmlns:a16="http://schemas.microsoft.com/office/drawing/2014/main" id="{2613E945-920D-4D02-8BAF-31FD876400E9}"/>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35</a:t>
            </a:r>
            <a:endParaRPr b="1" dirty="0">
              <a:solidFill>
                <a:schemeClr val="tx1"/>
              </a:solidFill>
              <a:latin typeface="Raleway" pitchFamily="2" charset="0"/>
            </a:endParaRPr>
          </a:p>
        </p:txBody>
      </p:sp>
    </p:spTree>
    <p:extLst>
      <p:ext uri="{BB962C8B-B14F-4D97-AF65-F5344CB8AC3E}">
        <p14:creationId xmlns:p14="http://schemas.microsoft.com/office/powerpoint/2010/main" val="2423219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41" name="Google Shape;1941;p46"/>
          <p:cNvSpPr txBox="1">
            <a:spLocks noGrp="1"/>
          </p:cNvSpPr>
          <p:nvPr>
            <p:ph type="title" idx="2"/>
          </p:nvPr>
        </p:nvSpPr>
        <p:spPr>
          <a:xfrm>
            <a:off x="138896" y="432265"/>
            <a:ext cx="7893934" cy="548700"/>
          </a:xfrm>
          <a:prstGeom prst="rect">
            <a:avLst/>
          </a:prstGeom>
        </p:spPr>
        <p:txBody>
          <a:bodyPr spcFirstLastPara="1" wrap="square" lIns="91425" tIns="91425" rIns="91425" bIns="91425" anchor="t" anchorCtr="0">
            <a:noAutofit/>
          </a:bodyPr>
          <a:lstStyle/>
          <a:p>
            <a:pPr>
              <a:lnSpc>
                <a:spcPct val="90000"/>
              </a:lnSpc>
              <a:spcBef>
                <a:spcPct val="0"/>
              </a:spcBef>
              <a:spcAft>
                <a:spcPts val="600"/>
              </a:spcAft>
            </a:pPr>
            <a:r>
              <a:rPr lang="fr-FR" sz="2800" b="1" kern="1200" dirty="0">
                <a:solidFill>
                  <a:schemeClr val="tx1"/>
                </a:solidFill>
                <a:latin typeface="Montserrat Black" panose="00000A00000000000000" pitchFamily="2" charset="0"/>
                <a:ea typeface="+mj-ea"/>
                <a:cs typeface="+mj-cs"/>
              </a:rPr>
              <a:t>Pourquoi les alertes sont importantes ?</a:t>
            </a:r>
            <a:endParaRPr lang="en-US" sz="2800" b="1" kern="1200" dirty="0">
              <a:solidFill>
                <a:schemeClr val="tx1"/>
              </a:solidFill>
              <a:latin typeface="Montserrat Black" panose="00000A00000000000000" pitchFamily="2" charset="0"/>
              <a:ea typeface="+mj-ea"/>
              <a:cs typeface="+mj-cs"/>
            </a:endParaRPr>
          </a:p>
        </p:txBody>
      </p:sp>
      <p:pic>
        <p:nvPicPr>
          <p:cNvPr id="19" name="Image 2" descr="Une image contenant texte, capture d’écran, nombre, logiciel&#10;&#10;Le contenu généré par l’IA peut être incorrect.">
            <a:extLst>
              <a:ext uri="{FF2B5EF4-FFF2-40B4-BE49-F238E27FC236}">
                <a16:creationId xmlns:a16="http://schemas.microsoft.com/office/drawing/2014/main" id="{EDAB9FAC-110F-4415-B57E-BB76F4584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689732"/>
            <a:ext cx="4206240" cy="1997964"/>
          </a:xfrm>
          <a:prstGeom prst="rect">
            <a:avLst/>
          </a:prstGeom>
          <a:ln>
            <a:noFill/>
          </a:ln>
          <a:effectLst>
            <a:outerShdw blurRad="292100" dist="139700" dir="2700000" algn="tl" rotWithShape="0">
              <a:srgbClr val="333333">
                <a:alpha val="65000"/>
              </a:srgbClr>
            </a:outerShdw>
          </a:effectLst>
        </p:spPr>
      </p:pic>
      <p:pic>
        <p:nvPicPr>
          <p:cNvPr id="20" name="Image 5" descr="Une image contenant texte, capture d’écran, logiciel, diagramme&#10;&#10;Le contenu généré par l’IA peut être incorrect.">
            <a:extLst>
              <a:ext uri="{FF2B5EF4-FFF2-40B4-BE49-F238E27FC236}">
                <a16:creationId xmlns:a16="http://schemas.microsoft.com/office/drawing/2014/main" id="{CB622242-5501-49EC-A76D-B2233E9D0D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880" y="1400998"/>
            <a:ext cx="4206240" cy="2513233"/>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74B1A506-43EE-4104-A610-3910A139B5DA}"/>
              </a:ext>
            </a:extLst>
          </p:cNvPr>
          <p:cNvPicPr>
            <a:picLocks noChangeAspect="1"/>
          </p:cNvPicPr>
          <p:nvPr/>
        </p:nvPicPr>
        <p:blipFill>
          <a:blip r:embed="rId5"/>
          <a:stretch>
            <a:fillRect/>
          </a:stretch>
        </p:blipFill>
        <p:spPr>
          <a:xfrm>
            <a:off x="576337" y="1366293"/>
            <a:ext cx="5743992" cy="3092435"/>
          </a:xfrm>
          <a:prstGeom prst="rect">
            <a:avLst/>
          </a:prstGeom>
        </p:spPr>
      </p:pic>
      <p:pic>
        <p:nvPicPr>
          <p:cNvPr id="15" name="Image 14">
            <a:extLst>
              <a:ext uri="{FF2B5EF4-FFF2-40B4-BE49-F238E27FC236}">
                <a16:creationId xmlns:a16="http://schemas.microsoft.com/office/drawing/2014/main" id="{1EED3A76-BEA5-403B-8DE6-5EC593EB4FAD}"/>
              </a:ext>
            </a:extLst>
          </p:cNvPr>
          <p:cNvPicPr>
            <a:picLocks noChangeAspect="1"/>
          </p:cNvPicPr>
          <p:nvPr/>
        </p:nvPicPr>
        <p:blipFill>
          <a:blip r:embed="rId6"/>
          <a:stretch>
            <a:fillRect/>
          </a:stretch>
        </p:blipFill>
        <p:spPr>
          <a:xfrm>
            <a:off x="6320328" y="1524758"/>
            <a:ext cx="2474131" cy="2933969"/>
          </a:xfrm>
          <a:prstGeom prst="rect">
            <a:avLst/>
          </a:prstGeom>
        </p:spPr>
      </p:pic>
      <p:sp>
        <p:nvSpPr>
          <p:cNvPr id="7" name="Google Shape;194;p28">
            <a:extLst>
              <a:ext uri="{FF2B5EF4-FFF2-40B4-BE49-F238E27FC236}">
                <a16:creationId xmlns:a16="http://schemas.microsoft.com/office/drawing/2014/main" id="{5D36406A-0104-4CC9-B7F7-4124F0161324}"/>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36</a:t>
            </a:r>
            <a:endParaRPr b="1" dirty="0">
              <a:solidFill>
                <a:schemeClr val="tx1"/>
              </a:solidFill>
              <a:latin typeface="Raleway"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pic>
        <p:nvPicPr>
          <p:cNvPr id="3" name="Image 2">
            <a:extLst>
              <a:ext uri="{FF2B5EF4-FFF2-40B4-BE49-F238E27FC236}">
                <a16:creationId xmlns:a16="http://schemas.microsoft.com/office/drawing/2014/main" id="{1AEF4A1D-7FA2-423E-9A63-7EEEA3D06940}"/>
              </a:ext>
            </a:extLst>
          </p:cNvPr>
          <p:cNvPicPr>
            <a:picLocks noChangeAspect="1"/>
          </p:cNvPicPr>
          <p:nvPr/>
        </p:nvPicPr>
        <p:blipFill>
          <a:blip r:embed="rId3"/>
          <a:stretch>
            <a:fillRect/>
          </a:stretch>
        </p:blipFill>
        <p:spPr>
          <a:xfrm>
            <a:off x="1577464" y="788975"/>
            <a:ext cx="5989071" cy="3962001"/>
          </a:xfrm>
          <a:prstGeom prst="rect">
            <a:avLst/>
          </a:prstGeom>
        </p:spPr>
      </p:pic>
      <p:sp>
        <p:nvSpPr>
          <p:cNvPr id="1936" name="Google Shape;1936;p46"/>
          <p:cNvSpPr/>
          <p:nvPr/>
        </p:nvSpPr>
        <p:spPr>
          <a:xfrm>
            <a:off x="2695469" y="-1083854"/>
            <a:ext cx="1093558"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7" name="Google Shape;1937;p46"/>
          <p:cNvSpPr/>
          <p:nvPr/>
        </p:nvSpPr>
        <p:spPr>
          <a:xfrm rot="10800000">
            <a:off x="5622756" y="-1083854"/>
            <a:ext cx="1054951"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a:off x="5522103" y="-785689"/>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1" name="Google Shape;1941;p46"/>
          <p:cNvSpPr txBox="1">
            <a:spLocks noGrp="1"/>
          </p:cNvSpPr>
          <p:nvPr>
            <p:ph type="title" idx="2"/>
          </p:nvPr>
        </p:nvSpPr>
        <p:spPr>
          <a:xfrm>
            <a:off x="94974" y="301997"/>
            <a:ext cx="7315200" cy="548700"/>
          </a:xfrm>
          <a:prstGeom prst="rect">
            <a:avLst/>
          </a:prstGeom>
        </p:spPr>
        <p:txBody>
          <a:bodyPr spcFirstLastPara="1" wrap="square" lIns="91425" tIns="91425" rIns="91425" bIns="91425" anchor="t" anchorCtr="0">
            <a:noAutofit/>
          </a:bodyPr>
          <a:lstStyle/>
          <a:p>
            <a:pPr>
              <a:lnSpc>
                <a:spcPct val="90000"/>
              </a:lnSpc>
              <a:spcBef>
                <a:spcPct val="0"/>
              </a:spcBef>
              <a:spcAft>
                <a:spcPts val="600"/>
              </a:spcAft>
            </a:pPr>
            <a:r>
              <a:rPr lang="en-US" sz="2800" b="1" kern="1200" dirty="0" err="1">
                <a:solidFill>
                  <a:schemeClr val="tx1"/>
                </a:solidFill>
                <a:latin typeface="Montserrat Black" panose="00000A00000000000000" pitchFamily="2" charset="0"/>
                <a:ea typeface="+mj-ea"/>
                <a:cs typeface="+mj-cs"/>
              </a:rPr>
              <a:t>Exemples</a:t>
            </a:r>
            <a:r>
              <a:rPr lang="en-US" sz="2800" b="1" kern="1200" dirty="0">
                <a:solidFill>
                  <a:schemeClr val="tx1"/>
                </a:solidFill>
                <a:latin typeface="Montserrat Black" panose="00000A00000000000000" pitchFamily="2" charset="0"/>
                <a:ea typeface="+mj-ea"/>
                <a:cs typeface="+mj-cs"/>
              </a:rPr>
              <a:t> </a:t>
            </a:r>
            <a:r>
              <a:rPr lang="en-US" sz="2800" b="1" kern="1200" dirty="0" err="1">
                <a:solidFill>
                  <a:schemeClr val="tx1"/>
                </a:solidFill>
                <a:latin typeface="Montserrat Black" panose="00000A00000000000000" pitchFamily="2" charset="0"/>
                <a:ea typeface="+mj-ea"/>
                <a:cs typeface="+mj-cs"/>
              </a:rPr>
              <a:t>d’alertes</a:t>
            </a:r>
            <a:r>
              <a:rPr lang="en-US" sz="2800" b="1" kern="1200" dirty="0">
                <a:solidFill>
                  <a:schemeClr val="tx1"/>
                </a:solidFill>
                <a:latin typeface="Montserrat Black" panose="00000A00000000000000" pitchFamily="2" charset="0"/>
                <a:ea typeface="+mj-ea"/>
                <a:cs typeface="+mj-cs"/>
              </a:rPr>
              <a:t> </a:t>
            </a:r>
            <a:r>
              <a:rPr lang="en-US" sz="2800" b="1" kern="1200" dirty="0" err="1">
                <a:solidFill>
                  <a:schemeClr val="tx1"/>
                </a:solidFill>
                <a:latin typeface="Montserrat Black" panose="00000A00000000000000" pitchFamily="2" charset="0"/>
                <a:ea typeface="+mj-ea"/>
                <a:cs typeface="+mj-cs"/>
              </a:rPr>
              <a:t>courantes</a:t>
            </a:r>
            <a:endParaRPr lang="en-US" sz="2800" b="1" kern="1200" dirty="0">
              <a:solidFill>
                <a:schemeClr val="tx1"/>
              </a:solidFill>
              <a:latin typeface="Montserrat Black" panose="00000A00000000000000" pitchFamily="2" charset="0"/>
              <a:ea typeface="+mj-ea"/>
              <a:cs typeface="+mj-cs"/>
            </a:endParaRPr>
          </a:p>
        </p:txBody>
      </p:sp>
      <p:sp>
        <p:nvSpPr>
          <p:cNvPr id="1944" name="Google Shape;1944;p46"/>
          <p:cNvSpPr/>
          <p:nvPr/>
        </p:nvSpPr>
        <p:spPr>
          <a:xfrm>
            <a:off x="2368806" y="-739640"/>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5" name="Google Shape;1945;p46"/>
          <p:cNvSpPr txBox="1">
            <a:spLocks noGrp="1"/>
          </p:cNvSpPr>
          <p:nvPr>
            <p:ph type="ctrTitle" idx="3"/>
          </p:nvPr>
        </p:nvSpPr>
        <p:spPr>
          <a:xfrm>
            <a:off x="2348759" y="-517960"/>
            <a:ext cx="1371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946" name="Google Shape;1946;p46"/>
          <p:cNvSpPr txBox="1">
            <a:spLocks noGrp="1"/>
          </p:cNvSpPr>
          <p:nvPr>
            <p:ph type="ctrTitle"/>
          </p:nvPr>
        </p:nvSpPr>
        <p:spPr>
          <a:xfrm>
            <a:off x="5528186" y="-564009"/>
            <a:ext cx="1371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2" name="Image 2" descr="Une image contenant texte, capture d’écran, logiciel, nombre&#10;&#10;Le contenu généré par l’IA peut être incorrect.">
            <a:extLst>
              <a:ext uri="{FF2B5EF4-FFF2-40B4-BE49-F238E27FC236}">
                <a16:creationId xmlns:a16="http://schemas.microsoft.com/office/drawing/2014/main" id="{B9A15B2E-68CB-48D9-A386-76F6E745F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880" y="1188720"/>
            <a:ext cx="3566160" cy="3229806"/>
          </a:xfrm>
          <a:prstGeom prst="rect">
            <a:avLst/>
          </a:prstGeom>
          <a:ln>
            <a:noFill/>
          </a:ln>
          <a:effectLst>
            <a:outerShdw blurRad="292100" dist="139700" dir="2700000" algn="tl" rotWithShape="0">
              <a:srgbClr val="333333">
                <a:alpha val="65000"/>
              </a:srgbClr>
            </a:outerShdw>
          </a:effectLst>
        </p:spPr>
      </p:pic>
      <p:sp>
        <p:nvSpPr>
          <p:cNvPr id="12" name="Google Shape;194;p28">
            <a:extLst>
              <a:ext uri="{FF2B5EF4-FFF2-40B4-BE49-F238E27FC236}">
                <a16:creationId xmlns:a16="http://schemas.microsoft.com/office/drawing/2014/main" id="{351A3748-B016-4725-B477-4302E048F7FA}"/>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37</a:t>
            </a:r>
            <a:endParaRPr b="1" dirty="0">
              <a:solidFill>
                <a:schemeClr val="tx1"/>
              </a:solidFill>
              <a:latin typeface="Raleway" pitchFamily="2" charset="0"/>
            </a:endParaRPr>
          </a:p>
        </p:txBody>
      </p:sp>
    </p:spTree>
    <p:extLst>
      <p:ext uri="{BB962C8B-B14F-4D97-AF65-F5344CB8AC3E}">
        <p14:creationId xmlns:p14="http://schemas.microsoft.com/office/powerpoint/2010/main" val="2210265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46"/>
          <p:cNvSpPr/>
          <p:nvPr/>
        </p:nvSpPr>
        <p:spPr>
          <a:xfrm>
            <a:off x="2695469" y="-1083854"/>
            <a:ext cx="1093558"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7" name="Google Shape;1937;p46"/>
          <p:cNvSpPr/>
          <p:nvPr/>
        </p:nvSpPr>
        <p:spPr>
          <a:xfrm rot="10800000">
            <a:off x="5622756" y="-1083854"/>
            <a:ext cx="1054951"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a:off x="5522103" y="-785689"/>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1" name="Google Shape;1941;p46"/>
          <p:cNvSpPr txBox="1">
            <a:spLocks noGrp="1"/>
          </p:cNvSpPr>
          <p:nvPr>
            <p:ph type="title" idx="2"/>
          </p:nvPr>
        </p:nvSpPr>
        <p:spPr>
          <a:xfrm>
            <a:off x="94974" y="301997"/>
            <a:ext cx="7315200" cy="548700"/>
          </a:xfrm>
          <a:prstGeom prst="rect">
            <a:avLst/>
          </a:prstGeom>
        </p:spPr>
        <p:txBody>
          <a:bodyPr spcFirstLastPara="1" wrap="square" lIns="91425" tIns="91425" rIns="91425" bIns="91425" anchor="t" anchorCtr="0">
            <a:noAutofit/>
          </a:bodyPr>
          <a:lstStyle/>
          <a:p>
            <a:pPr>
              <a:lnSpc>
                <a:spcPct val="90000"/>
              </a:lnSpc>
              <a:spcBef>
                <a:spcPct val="0"/>
              </a:spcBef>
              <a:spcAft>
                <a:spcPts val="600"/>
              </a:spcAft>
            </a:pPr>
            <a:r>
              <a:rPr lang="en-US" sz="2800" b="1" kern="1200" dirty="0" err="1">
                <a:solidFill>
                  <a:schemeClr val="tx1"/>
                </a:solidFill>
                <a:latin typeface="Montserrat Black" panose="00000A00000000000000" pitchFamily="2" charset="0"/>
                <a:ea typeface="+mj-ea"/>
                <a:cs typeface="+mj-cs"/>
              </a:rPr>
              <a:t>Peut</a:t>
            </a:r>
            <a:r>
              <a:rPr lang="en-US" sz="2800" b="1" kern="1200" dirty="0">
                <a:solidFill>
                  <a:schemeClr val="tx1"/>
                </a:solidFill>
                <a:latin typeface="Montserrat Black" panose="00000A00000000000000" pitchFamily="2" charset="0"/>
                <a:ea typeface="+mj-ea"/>
                <a:cs typeface="+mj-cs"/>
              </a:rPr>
              <a:t>-on </a:t>
            </a:r>
            <a:r>
              <a:rPr lang="en-US" sz="2800" b="1" kern="1200" dirty="0" err="1">
                <a:solidFill>
                  <a:schemeClr val="tx1"/>
                </a:solidFill>
                <a:latin typeface="Montserrat Black" panose="00000A00000000000000" pitchFamily="2" charset="0"/>
                <a:ea typeface="+mj-ea"/>
                <a:cs typeface="+mj-cs"/>
              </a:rPr>
              <a:t>personnaliser</a:t>
            </a:r>
            <a:r>
              <a:rPr lang="en-US" sz="2800" b="1" kern="1200" dirty="0">
                <a:solidFill>
                  <a:schemeClr val="tx1"/>
                </a:solidFill>
                <a:latin typeface="Montserrat Black" panose="00000A00000000000000" pitchFamily="2" charset="0"/>
                <a:ea typeface="+mj-ea"/>
                <a:cs typeface="+mj-cs"/>
              </a:rPr>
              <a:t> les </a:t>
            </a:r>
            <a:r>
              <a:rPr lang="en-US" sz="2800" b="1" kern="1200" dirty="0" err="1">
                <a:solidFill>
                  <a:schemeClr val="tx1"/>
                </a:solidFill>
                <a:latin typeface="Montserrat Black" panose="00000A00000000000000" pitchFamily="2" charset="0"/>
                <a:ea typeface="+mj-ea"/>
                <a:cs typeface="+mj-cs"/>
              </a:rPr>
              <a:t>alertes</a:t>
            </a:r>
            <a:r>
              <a:rPr lang="en-US" sz="2800" b="1" kern="1200" dirty="0">
                <a:solidFill>
                  <a:schemeClr val="tx1"/>
                </a:solidFill>
                <a:latin typeface="Montserrat Black" panose="00000A00000000000000" pitchFamily="2" charset="0"/>
                <a:ea typeface="+mj-ea"/>
                <a:cs typeface="+mj-cs"/>
              </a:rPr>
              <a:t> ?</a:t>
            </a:r>
          </a:p>
        </p:txBody>
      </p:sp>
      <p:sp>
        <p:nvSpPr>
          <p:cNvPr id="1944" name="Google Shape;1944;p46"/>
          <p:cNvSpPr/>
          <p:nvPr/>
        </p:nvSpPr>
        <p:spPr>
          <a:xfrm>
            <a:off x="2368806" y="-739640"/>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5" name="Google Shape;1945;p46"/>
          <p:cNvSpPr txBox="1">
            <a:spLocks noGrp="1"/>
          </p:cNvSpPr>
          <p:nvPr>
            <p:ph type="ctrTitle" idx="3"/>
          </p:nvPr>
        </p:nvSpPr>
        <p:spPr>
          <a:xfrm>
            <a:off x="2348759" y="-517960"/>
            <a:ext cx="1371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946" name="Google Shape;1946;p46"/>
          <p:cNvSpPr txBox="1">
            <a:spLocks noGrp="1"/>
          </p:cNvSpPr>
          <p:nvPr>
            <p:ph type="ctrTitle"/>
          </p:nvPr>
        </p:nvSpPr>
        <p:spPr>
          <a:xfrm>
            <a:off x="5528186" y="-564009"/>
            <a:ext cx="1371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2" name="Image 2" descr="Une image contenant texte, capture d’écran, logiciel, nombre&#10;&#10;Le contenu généré par l’IA peut être incorrect.">
            <a:extLst>
              <a:ext uri="{FF2B5EF4-FFF2-40B4-BE49-F238E27FC236}">
                <a16:creationId xmlns:a16="http://schemas.microsoft.com/office/drawing/2014/main" id="{B9A15B2E-68CB-48D9-A386-76F6E745F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880" y="1188720"/>
            <a:ext cx="3566160" cy="3229806"/>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686666A0-1543-4C7B-994B-AB8C3CF189A7}"/>
              </a:ext>
            </a:extLst>
          </p:cNvPr>
          <p:cNvPicPr>
            <a:picLocks noChangeAspect="1"/>
          </p:cNvPicPr>
          <p:nvPr/>
        </p:nvPicPr>
        <p:blipFill>
          <a:blip r:embed="rId4"/>
          <a:stretch>
            <a:fillRect/>
          </a:stretch>
        </p:blipFill>
        <p:spPr>
          <a:xfrm>
            <a:off x="712853" y="751884"/>
            <a:ext cx="2843806" cy="3849459"/>
          </a:xfrm>
          <a:prstGeom prst="rect">
            <a:avLst/>
          </a:prstGeom>
        </p:spPr>
      </p:pic>
      <p:pic>
        <p:nvPicPr>
          <p:cNvPr id="8" name="Image 7" descr="Une image contenant texte, capture d’écran, nombre, logiciel&#10;&#10;Le contenu généré par l’IA peut être incorrect.">
            <a:extLst>
              <a:ext uri="{FF2B5EF4-FFF2-40B4-BE49-F238E27FC236}">
                <a16:creationId xmlns:a16="http://schemas.microsoft.com/office/drawing/2014/main" id="{A2229E57-4DCF-4E3B-B8B6-26053DAC2F8F}"/>
              </a:ext>
            </a:extLst>
          </p:cNvPr>
          <p:cNvPicPr>
            <a:picLocks noChangeAspect="1"/>
          </p:cNvPicPr>
          <p:nvPr/>
        </p:nvPicPr>
        <p:blipFill>
          <a:blip r:embed="rId5"/>
          <a:stretch>
            <a:fillRect/>
          </a:stretch>
        </p:blipFill>
        <p:spPr>
          <a:xfrm>
            <a:off x="3395239" y="1458377"/>
            <a:ext cx="5509984" cy="2606563"/>
          </a:xfrm>
          <a:prstGeom prst="rect">
            <a:avLst/>
          </a:prstGeom>
        </p:spPr>
      </p:pic>
      <p:sp>
        <p:nvSpPr>
          <p:cNvPr id="19" name="ZoneTexte 18">
            <a:extLst>
              <a:ext uri="{FF2B5EF4-FFF2-40B4-BE49-F238E27FC236}">
                <a16:creationId xmlns:a16="http://schemas.microsoft.com/office/drawing/2014/main" id="{46C03A5E-BF75-4930-B2E0-551F8BFE91E0}"/>
              </a:ext>
            </a:extLst>
          </p:cNvPr>
          <p:cNvSpPr txBox="1"/>
          <p:nvPr/>
        </p:nvSpPr>
        <p:spPr>
          <a:xfrm>
            <a:off x="3395239" y="4131820"/>
            <a:ext cx="5509984" cy="674031"/>
          </a:xfrm>
          <a:prstGeom prst="rect">
            <a:avLst/>
          </a:prstGeom>
          <a:noFill/>
        </p:spPr>
        <p:txBody>
          <a:bodyPr wrap="square">
            <a:spAutoFit/>
          </a:bodyPr>
          <a:lstStyle/>
          <a:p>
            <a:pPr marR="0" lvl="0" fontAlgn="base">
              <a:lnSpc>
                <a:spcPct val="90000"/>
              </a:lnSpc>
              <a:spcBef>
                <a:spcPct val="0"/>
              </a:spcBef>
              <a:spcAft>
                <a:spcPts val="600"/>
              </a:spcAft>
              <a:buClrTx/>
              <a:buSzTx/>
              <a:tabLst/>
            </a:pPr>
            <a:r>
              <a:rPr kumimoji="0" lang="en-US" altLang="fr-FR" sz="1400" b="0" i="0" u="none" strike="noStrike" cap="none" normalizeH="0" baseline="0" dirty="0">
                <a:ln>
                  <a:noFill/>
                </a:ln>
                <a:solidFill>
                  <a:schemeClr val="tx1"/>
                </a:solidFill>
                <a:effectLst/>
                <a:latin typeface="Montserrat Black" panose="00000A00000000000000" pitchFamily="2" charset="0"/>
              </a:rPr>
              <a:t>Important : </a:t>
            </a:r>
            <a:br>
              <a:rPr kumimoji="0" lang="en-US" altLang="fr-FR" sz="1400" b="0" i="0" u="none" strike="noStrike" cap="none" normalizeH="0" baseline="0" dirty="0">
                <a:ln>
                  <a:noFill/>
                </a:ln>
                <a:solidFill>
                  <a:schemeClr val="tx1"/>
                </a:solidFill>
                <a:effectLst/>
                <a:latin typeface="Montserrat Black" panose="00000A00000000000000" pitchFamily="2" charset="0"/>
              </a:rPr>
            </a:br>
            <a:r>
              <a:rPr kumimoji="0" lang="fr-FR" altLang="fr-FR"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Ne jamais faire confiance à une alerte sans l'avoir testée en conditions réelles.</a:t>
            </a:r>
            <a:endParaRPr kumimoji="0" lang="en-US" altLang="fr-FR"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0" name="ZoneTexte 19">
            <a:extLst>
              <a:ext uri="{FF2B5EF4-FFF2-40B4-BE49-F238E27FC236}">
                <a16:creationId xmlns:a16="http://schemas.microsoft.com/office/drawing/2014/main" id="{9796494B-3E30-4610-B152-998995B71521}"/>
              </a:ext>
            </a:extLst>
          </p:cNvPr>
          <p:cNvSpPr txBox="1"/>
          <p:nvPr/>
        </p:nvSpPr>
        <p:spPr>
          <a:xfrm>
            <a:off x="3395239" y="911366"/>
            <a:ext cx="5509984" cy="480131"/>
          </a:xfrm>
          <a:prstGeom prst="rect">
            <a:avLst/>
          </a:prstGeom>
          <a:noFill/>
        </p:spPr>
        <p:txBody>
          <a:bodyPr wrap="square">
            <a:spAutoFit/>
          </a:bodyPr>
          <a:lstStyle/>
          <a:p>
            <a:pPr fontAlgn="base">
              <a:lnSpc>
                <a:spcPct val="90000"/>
              </a:lnSpc>
              <a:spcBef>
                <a:spcPct val="0"/>
              </a:spcBef>
              <a:spcAft>
                <a:spcPts val="600"/>
              </a:spcAft>
              <a:buClrTx/>
            </a:pPr>
            <a:r>
              <a:rPr kumimoji="0" lang="en-US" altLang="fr-FR" sz="1400" b="0" i="0" u="none" strike="noStrike" cap="none" normalizeH="0" baseline="0" dirty="0" err="1">
                <a:ln>
                  <a:noFill/>
                </a:ln>
                <a:solidFill>
                  <a:schemeClr val="tx1"/>
                </a:solidFill>
                <a:effectLst/>
                <a:latin typeface="Montserrat Black" panose="00000A00000000000000" pitchFamily="2" charset="0"/>
              </a:rPr>
              <a:t>Exemple</a:t>
            </a:r>
            <a:r>
              <a:rPr kumimoji="0" lang="en-US" altLang="fr-FR" sz="1400" b="0" i="0" u="none" strike="noStrike" cap="none" normalizeH="0" baseline="0" dirty="0">
                <a:ln>
                  <a:noFill/>
                </a:ln>
                <a:solidFill>
                  <a:schemeClr val="tx1"/>
                </a:solidFill>
                <a:effectLst/>
                <a:latin typeface="Montserrat Black" panose="00000A00000000000000" pitchFamily="2" charset="0"/>
              </a:rPr>
              <a:t> : </a:t>
            </a:r>
            <a:br>
              <a:rPr kumimoji="0" lang="en-US" altLang="fr-FR" sz="1400" b="0" i="0" u="none" strike="noStrike" cap="none" normalizeH="0" baseline="0" dirty="0">
                <a:ln>
                  <a:noFill/>
                </a:ln>
                <a:solidFill>
                  <a:schemeClr val="tx1"/>
                </a:solidFill>
                <a:effectLst/>
                <a:latin typeface="Montserrat Black" panose="00000A00000000000000" pitchFamily="2" charset="0"/>
              </a:rPr>
            </a:br>
            <a:r>
              <a:rPr lang="fr-FR" b="1" dirty="0">
                <a:solidFill>
                  <a:schemeClr val="tx1"/>
                </a:solidFill>
                <a:latin typeface="Lato" panose="020F0502020204030203" pitchFamily="34" charset="0"/>
                <a:ea typeface="Lato" panose="020F0502020204030203" pitchFamily="34" charset="0"/>
                <a:cs typeface="Lato" panose="020F0502020204030203" pitchFamily="34" charset="0"/>
              </a:rPr>
              <a:t>Configurer une alerte uniquement si l’espace disque dépasse 95%</a:t>
            </a:r>
          </a:p>
        </p:txBody>
      </p:sp>
      <p:sp>
        <p:nvSpPr>
          <p:cNvPr id="15" name="Google Shape;194;p28">
            <a:extLst>
              <a:ext uri="{FF2B5EF4-FFF2-40B4-BE49-F238E27FC236}">
                <a16:creationId xmlns:a16="http://schemas.microsoft.com/office/drawing/2014/main" id="{1FB498B6-5667-4C62-BED9-781715809BD3}"/>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38</a:t>
            </a:r>
            <a:endParaRPr b="1" dirty="0">
              <a:solidFill>
                <a:schemeClr val="tx1"/>
              </a:solidFill>
              <a:latin typeface="Raleway" pitchFamily="2" charset="0"/>
            </a:endParaRPr>
          </a:p>
        </p:txBody>
      </p:sp>
    </p:spTree>
    <p:extLst>
      <p:ext uri="{BB962C8B-B14F-4D97-AF65-F5344CB8AC3E}">
        <p14:creationId xmlns:p14="http://schemas.microsoft.com/office/powerpoint/2010/main" val="131360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1"/>
        <p:cNvGrpSpPr/>
        <p:nvPr/>
      </p:nvGrpSpPr>
      <p:grpSpPr>
        <a:xfrm>
          <a:off x="0" y="0"/>
          <a:ext cx="0" cy="0"/>
          <a:chOff x="0" y="0"/>
          <a:chExt cx="0" cy="0"/>
        </a:xfrm>
      </p:grpSpPr>
      <p:sp>
        <p:nvSpPr>
          <p:cNvPr id="1854" name="Google Shape;1854;p41"/>
          <p:cNvSpPr txBox="1">
            <a:spLocks noGrp="1"/>
          </p:cNvSpPr>
          <p:nvPr>
            <p:ph type="ctrTitle"/>
          </p:nvPr>
        </p:nvSpPr>
        <p:spPr>
          <a:xfrm flipH="1">
            <a:off x="1771378" y="2571750"/>
            <a:ext cx="5870752" cy="95036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fr-FR" sz="3200" b="1" dirty="0">
                <a:effectLst/>
                <a:latin typeface="Montserrat Black" panose="00000A00000000000000" pitchFamily="2" charset="0"/>
                <a:ea typeface="Calibri" panose="020F0502020204030204" pitchFamily="34" charset="0"/>
                <a:cs typeface="Times New Roman" panose="02020603050405020304" pitchFamily="18" charset="0"/>
              </a:rPr>
              <a:t>Gestion de la journalisation</a:t>
            </a:r>
            <a:endParaRPr lang="en-US" sz="19900" dirty="0">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5A818664-CF74-4407-8050-29EA3D6089FD}"/>
              </a:ext>
            </a:extLst>
          </p:cNvPr>
          <p:cNvGrpSpPr/>
          <p:nvPr/>
        </p:nvGrpSpPr>
        <p:grpSpPr>
          <a:xfrm>
            <a:off x="3656213" y="936703"/>
            <a:ext cx="1831573" cy="1554480"/>
            <a:chOff x="3831019" y="613974"/>
            <a:chExt cx="1831573" cy="1554480"/>
          </a:xfrm>
        </p:grpSpPr>
        <p:sp>
          <p:nvSpPr>
            <p:cNvPr id="6" name="Google Shape;1834;p40">
              <a:extLst>
                <a:ext uri="{FF2B5EF4-FFF2-40B4-BE49-F238E27FC236}">
                  <a16:creationId xmlns:a16="http://schemas.microsoft.com/office/drawing/2014/main" id="{5123D63E-9364-457B-A92E-65C731149CC1}"/>
                </a:ext>
              </a:extLst>
            </p:cNvPr>
            <p:cNvSpPr/>
            <p:nvPr/>
          </p:nvSpPr>
          <p:spPr>
            <a:xfrm>
              <a:off x="3946756" y="613974"/>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35;p40">
              <a:extLst>
                <a:ext uri="{FF2B5EF4-FFF2-40B4-BE49-F238E27FC236}">
                  <a16:creationId xmlns:a16="http://schemas.microsoft.com/office/drawing/2014/main" id="{5A37CD5E-0CD4-40AC-B40C-2F2B43933387}"/>
                </a:ext>
              </a:extLst>
            </p:cNvPr>
            <p:cNvSpPr/>
            <p:nvPr/>
          </p:nvSpPr>
          <p:spPr>
            <a:xfrm>
              <a:off x="3831019" y="625953"/>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1"/>
          <p:cNvSpPr txBox="1">
            <a:spLocks noGrp="1"/>
          </p:cNvSpPr>
          <p:nvPr>
            <p:ph type="title" idx="2"/>
          </p:nvPr>
        </p:nvSpPr>
        <p:spPr>
          <a:xfrm>
            <a:off x="4050257" y="1484322"/>
            <a:ext cx="1043486" cy="6672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8" name="Google Shape;556;p27">
            <a:extLst>
              <a:ext uri="{FF2B5EF4-FFF2-40B4-BE49-F238E27FC236}">
                <a16:creationId xmlns:a16="http://schemas.microsoft.com/office/drawing/2014/main" id="{23C5760A-ADCF-47C5-A8D6-601C215F1630}"/>
              </a:ext>
            </a:extLst>
          </p:cNvPr>
          <p:cNvSpPr/>
          <p:nvPr/>
        </p:nvSpPr>
        <p:spPr>
          <a:xfrm>
            <a:off x="1932461" y="5363021"/>
            <a:ext cx="29211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lang="en-US" dirty="0"/>
          </a:p>
        </p:txBody>
      </p:sp>
      <p:sp>
        <p:nvSpPr>
          <p:cNvPr id="9" name="Google Shape;564;p27">
            <a:extLst>
              <a:ext uri="{FF2B5EF4-FFF2-40B4-BE49-F238E27FC236}">
                <a16:creationId xmlns:a16="http://schemas.microsoft.com/office/drawing/2014/main" id="{A50547CA-F1F0-4749-800F-28C57B605F55}"/>
              </a:ext>
            </a:extLst>
          </p:cNvPr>
          <p:cNvSpPr/>
          <p:nvPr/>
        </p:nvSpPr>
        <p:spPr>
          <a:xfrm>
            <a:off x="1927361" y="6173920"/>
            <a:ext cx="29262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10" name="Google Shape;572;p27">
            <a:extLst>
              <a:ext uri="{FF2B5EF4-FFF2-40B4-BE49-F238E27FC236}">
                <a16:creationId xmlns:a16="http://schemas.microsoft.com/office/drawing/2014/main" id="{58A74EFA-E388-4CB7-9BE2-67AA4AB08A24}"/>
              </a:ext>
            </a:extLst>
          </p:cNvPr>
          <p:cNvSpPr/>
          <p:nvPr/>
        </p:nvSpPr>
        <p:spPr>
          <a:xfrm>
            <a:off x="4367367" y="5363021"/>
            <a:ext cx="29130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endParaRPr lang="en-US" dirty="0"/>
          </a:p>
        </p:txBody>
      </p:sp>
      <p:sp>
        <p:nvSpPr>
          <p:cNvPr id="11" name="Google Shape;580;p27">
            <a:extLst>
              <a:ext uri="{FF2B5EF4-FFF2-40B4-BE49-F238E27FC236}">
                <a16:creationId xmlns:a16="http://schemas.microsoft.com/office/drawing/2014/main" id="{7C004E49-1F5B-409B-AB23-2A6F8AD1FD52}"/>
              </a:ext>
            </a:extLst>
          </p:cNvPr>
          <p:cNvSpPr/>
          <p:nvPr/>
        </p:nvSpPr>
        <p:spPr>
          <a:xfrm>
            <a:off x="4354467" y="6173920"/>
            <a:ext cx="29259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lang="fr-FR" sz="14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12" name="Google Shape;556;p27">
            <a:extLst>
              <a:ext uri="{FF2B5EF4-FFF2-40B4-BE49-F238E27FC236}">
                <a16:creationId xmlns:a16="http://schemas.microsoft.com/office/drawing/2014/main" id="{D974F1E0-EC74-4E8A-9484-820F49013D39}"/>
              </a:ext>
            </a:extLst>
          </p:cNvPr>
          <p:cNvSpPr/>
          <p:nvPr/>
        </p:nvSpPr>
        <p:spPr>
          <a:xfrm>
            <a:off x="3224630" y="5708453"/>
            <a:ext cx="2921100" cy="1262700"/>
          </a:xfrm>
          <a:prstGeom prst="roundRect">
            <a:avLst>
              <a:gd name="adj" fmla="val 16667"/>
            </a:avLst>
          </a:prstGeom>
          <a:solidFill>
            <a:srgbClr val="C0FF82"/>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solidFill>
                  <a:schemeClr val="tx1"/>
                </a:solidFill>
                <a:effectLst/>
                <a:latin typeface="Montserrat Black" panose="00000A00000000000000" pitchFamily="2" charset="0"/>
                <a:ea typeface="Aptos"/>
                <a:cs typeface="Times New Roman" panose="02020603050405020304" pitchFamily="18" charset="0"/>
              </a:rPr>
              <a:t>Journalisatio</a:t>
            </a:r>
            <a:r>
              <a:rPr lang="fr-FR" b="1" dirty="0">
                <a:solidFill>
                  <a:schemeClr val="tx1"/>
                </a:solidFill>
                <a:latin typeface="Montserrat Black" panose="00000A00000000000000" pitchFamily="2" charset="0"/>
                <a:ea typeface="Aptos"/>
                <a:cs typeface="Times New Roman" panose="02020603050405020304" pitchFamily="18" charset="0"/>
              </a:rPr>
              <a:t>n: </a:t>
            </a:r>
            <a:r>
              <a:rPr lang="fr-FR" dirty="0">
                <a:solidFill>
                  <a:schemeClr val="tx1"/>
                </a:solidFill>
                <a:effectLst/>
                <a:latin typeface="Montserrat Black" panose="00000A00000000000000" pitchFamily="2" charset="0"/>
                <a:ea typeface="Aptos"/>
                <a:cs typeface="Times New Roman" panose="02020603050405020304" pitchFamily="18" charset="0"/>
              </a:rPr>
              <a:t> </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enregistrement des événements dans un système informatique</a:t>
            </a:r>
            <a:endParaRPr sz="1200" dirty="0"/>
          </a:p>
        </p:txBody>
      </p:sp>
      <p:sp>
        <p:nvSpPr>
          <p:cNvPr id="13" name="Google Shape;194;p28">
            <a:extLst>
              <a:ext uri="{FF2B5EF4-FFF2-40B4-BE49-F238E27FC236}">
                <a16:creationId xmlns:a16="http://schemas.microsoft.com/office/drawing/2014/main" id="{25063FA8-1955-4736-AB81-C914E4467DD0}"/>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39</a:t>
            </a:r>
            <a:endParaRPr b="1" dirty="0">
              <a:solidFill>
                <a:schemeClr val="tx1"/>
              </a:solidFill>
              <a:latin typeface="Raleway" pitchFamily="2" charset="0"/>
            </a:endParaRPr>
          </a:p>
        </p:txBody>
      </p:sp>
    </p:spTree>
    <p:extLst>
      <p:ext uri="{BB962C8B-B14F-4D97-AF65-F5344CB8AC3E}">
        <p14:creationId xmlns:p14="http://schemas.microsoft.com/office/powerpoint/2010/main" val="1271734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8" name="Google Shape;1894;p44">
            <a:extLst>
              <a:ext uri="{FF2B5EF4-FFF2-40B4-BE49-F238E27FC236}">
                <a16:creationId xmlns:a16="http://schemas.microsoft.com/office/drawing/2014/main" id="{E9C7268E-3CFA-4480-95EB-B6DBAF57D399}"/>
              </a:ext>
            </a:extLst>
          </p:cNvPr>
          <p:cNvSpPr txBox="1">
            <a:spLocks noGrp="1"/>
          </p:cNvSpPr>
          <p:nvPr>
            <p:ph type="title"/>
          </p:nvPr>
        </p:nvSpPr>
        <p:spPr>
          <a:xfrm>
            <a:off x="1145407" y="137966"/>
            <a:ext cx="73152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err="1">
                <a:solidFill>
                  <a:schemeClr val="tx1"/>
                </a:solidFill>
                <a:effectLst/>
                <a:latin typeface="Montserrat Black" panose="00000A00000000000000" pitchFamily="2" charset="0"/>
                <a:ea typeface="Aptos"/>
                <a:cs typeface="Times New Roman" panose="02020603050405020304" pitchFamily="18" charset="0"/>
              </a:rPr>
              <a:t>Définition</a:t>
            </a:r>
            <a:r>
              <a:rPr lang="en-US" sz="2800" b="1" dirty="0">
                <a:solidFill>
                  <a:schemeClr val="tx1"/>
                </a:solidFill>
                <a:effectLst/>
                <a:latin typeface="Montserrat Black" panose="00000A00000000000000" pitchFamily="2" charset="0"/>
                <a:ea typeface="Aptos"/>
                <a:cs typeface="Times New Roman" panose="02020603050405020304" pitchFamily="18" charset="0"/>
              </a:rPr>
              <a:t> &amp; Importance</a:t>
            </a:r>
            <a:endParaRPr sz="4000" dirty="0">
              <a:solidFill>
                <a:schemeClr val="tx1"/>
              </a:solidFill>
              <a:latin typeface="Montserrat Black" panose="00000A00000000000000" pitchFamily="2" charset="0"/>
            </a:endParaRPr>
          </a:p>
        </p:txBody>
      </p:sp>
      <p:sp>
        <p:nvSpPr>
          <p:cNvPr id="9" name="Google Shape;556;p27">
            <a:extLst>
              <a:ext uri="{FF2B5EF4-FFF2-40B4-BE49-F238E27FC236}">
                <a16:creationId xmlns:a16="http://schemas.microsoft.com/office/drawing/2014/main" id="{B5A2E46A-1621-4C88-BBDF-8DC594D56C59}"/>
              </a:ext>
            </a:extLst>
          </p:cNvPr>
          <p:cNvSpPr/>
          <p:nvPr/>
        </p:nvSpPr>
        <p:spPr>
          <a:xfrm>
            <a:off x="2050288" y="1820925"/>
            <a:ext cx="29211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solidFill>
                <a:schemeClr val="tx1"/>
              </a:solidFill>
            </a:endParaRPr>
          </a:p>
        </p:txBody>
      </p:sp>
      <p:sp>
        <p:nvSpPr>
          <p:cNvPr id="10" name="Google Shape;564;p27">
            <a:extLst>
              <a:ext uri="{FF2B5EF4-FFF2-40B4-BE49-F238E27FC236}">
                <a16:creationId xmlns:a16="http://schemas.microsoft.com/office/drawing/2014/main" id="{9E6B08F6-9489-47A7-8F07-7E19EE31174B}"/>
              </a:ext>
            </a:extLst>
          </p:cNvPr>
          <p:cNvSpPr/>
          <p:nvPr/>
        </p:nvSpPr>
        <p:spPr>
          <a:xfrm>
            <a:off x="2045188" y="2631824"/>
            <a:ext cx="29262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dirty="0">
              <a:solidFill>
                <a:schemeClr val="tx1"/>
              </a:solidFill>
            </a:endParaRPr>
          </a:p>
        </p:txBody>
      </p:sp>
      <p:sp>
        <p:nvSpPr>
          <p:cNvPr id="11" name="Google Shape;572;p27">
            <a:extLst>
              <a:ext uri="{FF2B5EF4-FFF2-40B4-BE49-F238E27FC236}">
                <a16:creationId xmlns:a16="http://schemas.microsoft.com/office/drawing/2014/main" id="{BAD2AAF8-5D83-4AD8-974C-83926D6E7C3D}"/>
              </a:ext>
            </a:extLst>
          </p:cNvPr>
          <p:cNvSpPr/>
          <p:nvPr/>
        </p:nvSpPr>
        <p:spPr>
          <a:xfrm>
            <a:off x="4485194" y="1820925"/>
            <a:ext cx="29130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solidFill>
                <a:schemeClr val="tx1"/>
              </a:solidFill>
            </a:endParaRPr>
          </a:p>
        </p:txBody>
      </p:sp>
      <p:sp>
        <p:nvSpPr>
          <p:cNvPr id="12" name="Google Shape;580;p27">
            <a:extLst>
              <a:ext uri="{FF2B5EF4-FFF2-40B4-BE49-F238E27FC236}">
                <a16:creationId xmlns:a16="http://schemas.microsoft.com/office/drawing/2014/main" id="{10DBAC0C-C31A-4AA6-A84C-AC665A56399B}"/>
              </a:ext>
            </a:extLst>
          </p:cNvPr>
          <p:cNvSpPr/>
          <p:nvPr/>
        </p:nvSpPr>
        <p:spPr>
          <a:xfrm>
            <a:off x="4472294" y="2631824"/>
            <a:ext cx="29259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lang="fr-FR" sz="1400" b="1"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13" name="Google Shape;556;p27">
            <a:extLst>
              <a:ext uri="{FF2B5EF4-FFF2-40B4-BE49-F238E27FC236}">
                <a16:creationId xmlns:a16="http://schemas.microsoft.com/office/drawing/2014/main" id="{58C8417A-0086-4055-9C8B-5F64E036B41A}"/>
              </a:ext>
            </a:extLst>
          </p:cNvPr>
          <p:cNvSpPr/>
          <p:nvPr/>
        </p:nvSpPr>
        <p:spPr>
          <a:xfrm>
            <a:off x="3342457" y="2166357"/>
            <a:ext cx="2921100" cy="1262700"/>
          </a:xfrm>
          <a:prstGeom prst="roundRect">
            <a:avLst>
              <a:gd name="adj" fmla="val 16667"/>
            </a:avLst>
          </a:prstGeom>
          <a:solidFill>
            <a:srgbClr val="C0FF82"/>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solidFill>
                  <a:schemeClr val="tx1"/>
                </a:solidFill>
                <a:effectLst/>
                <a:latin typeface="Montserrat Black" panose="00000A00000000000000" pitchFamily="2" charset="0"/>
                <a:ea typeface="Aptos"/>
                <a:cs typeface="Times New Roman" panose="02020603050405020304" pitchFamily="18" charset="0"/>
              </a:rPr>
              <a:t>Journalisatio</a:t>
            </a:r>
            <a:r>
              <a:rPr lang="fr-FR" b="1" dirty="0">
                <a:solidFill>
                  <a:schemeClr val="tx1"/>
                </a:solidFill>
                <a:latin typeface="Montserrat Black" panose="00000A00000000000000" pitchFamily="2" charset="0"/>
                <a:ea typeface="Aptos"/>
                <a:cs typeface="Times New Roman" panose="02020603050405020304" pitchFamily="18" charset="0"/>
              </a:rPr>
              <a:t>n: </a:t>
            </a:r>
            <a:r>
              <a:rPr lang="fr-FR" dirty="0">
                <a:solidFill>
                  <a:schemeClr val="tx1"/>
                </a:solidFill>
                <a:effectLst/>
                <a:latin typeface="Montserrat Black" panose="00000A00000000000000" pitchFamily="2" charset="0"/>
                <a:ea typeface="Aptos"/>
                <a:cs typeface="Times New Roman" panose="02020603050405020304" pitchFamily="18" charset="0"/>
              </a:rPr>
              <a:t> </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enregistrement des événements dans un système informatique</a:t>
            </a:r>
            <a:endParaRPr sz="1200" dirty="0">
              <a:solidFill>
                <a:schemeClr val="tx1"/>
              </a:solidFill>
            </a:endParaRPr>
          </a:p>
        </p:txBody>
      </p:sp>
      <p:sp>
        <p:nvSpPr>
          <p:cNvPr id="14" name="Google Shape;194;p28">
            <a:extLst>
              <a:ext uri="{FF2B5EF4-FFF2-40B4-BE49-F238E27FC236}">
                <a16:creationId xmlns:a16="http://schemas.microsoft.com/office/drawing/2014/main" id="{A80ECE68-FFC2-4756-A3D4-27840E859C19}"/>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40</a:t>
            </a:r>
            <a:endParaRPr b="1" dirty="0">
              <a:solidFill>
                <a:schemeClr val="tx1"/>
              </a:solidFill>
              <a:latin typeface="Raleway" pitchFamily="2" charset="0"/>
            </a:endParaRPr>
          </a:p>
        </p:txBody>
      </p:sp>
    </p:spTree>
    <p:extLst>
      <p:ext uri="{BB962C8B-B14F-4D97-AF65-F5344CB8AC3E}">
        <p14:creationId xmlns:p14="http://schemas.microsoft.com/office/powerpoint/2010/main" val="426842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 name="Google Shape;556;p27">
            <a:extLst>
              <a:ext uri="{FF2B5EF4-FFF2-40B4-BE49-F238E27FC236}">
                <a16:creationId xmlns:a16="http://schemas.microsoft.com/office/drawing/2014/main" id="{C41855B8-8A68-4F91-8907-C71C03B1EE36}"/>
              </a:ext>
            </a:extLst>
          </p:cNvPr>
          <p:cNvSpPr/>
          <p:nvPr/>
        </p:nvSpPr>
        <p:spPr>
          <a:xfrm>
            <a:off x="1594508" y="1309050"/>
            <a:ext cx="29211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lang="en-US" dirty="0">
              <a:solidFill>
                <a:schemeClr val="tx1"/>
              </a:solidFill>
            </a:endParaRPr>
          </a:p>
        </p:txBody>
      </p:sp>
      <p:sp>
        <p:nvSpPr>
          <p:cNvPr id="4" name="Google Shape;564;p27">
            <a:extLst>
              <a:ext uri="{FF2B5EF4-FFF2-40B4-BE49-F238E27FC236}">
                <a16:creationId xmlns:a16="http://schemas.microsoft.com/office/drawing/2014/main" id="{FC673923-C78D-4F8F-9527-A3582884CFB3}"/>
              </a:ext>
            </a:extLst>
          </p:cNvPr>
          <p:cNvSpPr/>
          <p:nvPr/>
        </p:nvSpPr>
        <p:spPr>
          <a:xfrm>
            <a:off x="1589508" y="2857800"/>
            <a:ext cx="29262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lang="en-US" dirty="0">
              <a:solidFill>
                <a:schemeClr val="tx1"/>
              </a:solidFill>
            </a:endParaRPr>
          </a:p>
        </p:txBody>
      </p:sp>
      <p:sp>
        <p:nvSpPr>
          <p:cNvPr id="5" name="Google Shape;572;p27">
            <a:extLst>
              <a:ext uri="{FF2B5EF4-FFF2-40B4-BE49-F238E27FC236}">
                <a16:creationId xmlns:a16="http://schemas.microsoft.com/office/drawing/2014/main" id="{BCA6C950-F267-4FE7-98EC-A6D0D01E2F18}"/>
              </a:ext>
            </a:extLst>
          </p:cNvPr>
          <p:cNvSpPr/>
          <p:nvPr/>
        </p:nvSpPr>
        <p:spPr>
          <a:xfrm>
            <a:off x="4816533" y="1309050"/>
            <a:ext cx="29130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endParaRPr lang="en-US" dirty="0">
              <a:solidFill>
                <a:schemeClr val="tx1"/>
              </a:solidFill>
            </a:endParaRPr>
          </a:p>
        </p:txBody>
      </p:sp>
      <p:sp>
        <p:nvSpPr>
          <p:cNvPr id="6" name="Google Shape;580;p27">
            <a:extLst>
              <a:ext uri="{FF2B5EF4-FFF2-40B4-BE49-F238E27FC236}">
                <a16:creationId xmlns:a16="http://schemas.microsoft.com/office/drawing/2014/main" id="{27D84121-D785-4E9A-B453-10D4F5DE715F}"/>
              </a:ext>
            </a:extLst>
          </p:cNvPr>
          <p:cNvSpPr/>
          <p:nvPr/>
        </p:nvSpPr>
        <p:spPr>
          <a:xfrm>
            <a:off x="4840258" y="2826906"/>
            <a:ext cx="29259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lang="fr-FR" sz="1400" b="1"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7" name="Google Shape;556;p27">
            <a:extLst>
              <a:ext uri="{FF2B5EF4-FFF2-40B4-BE49-F238E27FC236}">
                <a16:creationId xmlns:a16="http://schemas.microsoft.com/office/drawing/2014/main" id="{5A5873E7-AE07-4A69-894D-D821DFD3F27D}"/>
              </a:ext>
            </a:extLst>
          </p:cNvPr>
          <p:cNvSpPr/>
          <p:nvPr/>
        </p:nvSpPr>
        <p:spPr>
          <a:xfrm>
            <a:off x="3339403" y="2047077"/>
            <a:ext cx="2921100" cy="1262700"/>
          </a:xfrm>
          <a:prstGeom prst="roundRect">
            <a:avLst>
              <a:gd name="adj" fmla="val 16667"/>
            </a:avLst>
          </a:prstGeom>
          <a:solidFill>
            <a:srgbClr val="C0FF82"/>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tx1"/>
                </a:solidFill>
                <a:effectLst/>
                <a:latin typeface="Montserrat Black" panose="00000A00000000000000" pitchFamily="2" charset="0"/>
                <a:ea typeface="Aptos"/>
                <a:cs typeface="Times New Roman" panose="02020603050405020304" pitchFamily="18" charset="0"/>
              </a:rPr>
              <a:t>Journalisatio</a:t>
            </a:r>
            <a:r>
              <a:rPr lang="fr-FR" sz="1400" b="1" dirty="0">
                <a:solidFill>
                  <a:schemeClr val="tx1"/>
                </a:solidFill>
                <a:latin typeface="Montserrat Black" panose="00000A00000000000000" pitchFamily="2" charset="0"/>
                <a:ea typeface="Aptos"/>
                <a:cs typeface="Times New Roman" panose="02020603050405020304" pitchFamily="18" charset="0"/>
              </a:rPr>
              <a:t>n: </a:t>
            </a:r>
            <a:r>
              <a:rPr lang="fr-FR" sz="1400" dirty="0">
                <a:solidFill>
                  <a:schemeClr val="tx1"/>
                </a:solidFill>
                <a:effectLst/>
                <a:latin typeface="Montserrat Black" panose="00000A00000000000000" pitchFamily="2" charset="0"/>
                <a:ea typeface="Aptos"/>
                <a:cs typeface="Times New Roman" panose="02020603050405020304" pitchFamily="18" charset="0"/>
              </a:rPr>
              <a:t> </a:t>
            </a: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enregistrement des événements dans un système informatique</a:t>
            </a:r>
            <a:endParaRPr lang="fr-FR" dirty="0">
              <a:solidFill>
                <a:schemeClr val="tx1"/>
              </a:solidFill>
            </a:endParaRPr>
          </a:p>
        </p:txBody>
      </p:sp>
      <p:sp>
        <p:nvSpPr>
          <p:cNvPr id="8" name="TextBox 7">
            <a:extLst>
              <a:ext uri="{FF2B5EF4-FFF2-40B4-BE49-F238E27FC236}">
                <a16:creationId xmlns:a16="http://schemas.microsoft.com/office/drawing/2014/main" id="{9F873D66-A314-47F8-9B5B-B29543D4ED9D}"/>
              </a:ext>
            </a:extLst>
          </p:cNvPr>
          <p:cNvSpPr txBox="1"/>
          <p:nvPr/>
        </p:nvSpPr>
        <p:spPr>
          <a:xfrm>
            <a:off x="1771226" y="1588118"/>
            <a:ext cx="2684057" cy="348429"/>
          </a:xfrm>
          <a:prstGeom prst="rect">
            <a:avLst/>
          </a:prstGeom>
          <a:noFill/>
        </p:spPr>
        <p:txBody>
          <a:bodyPr wrap="square">
            <a:spAutoFit/>
          </a:bodyPr>
          <a:lstStyle/>
          <a:p>
            <a:pPr marR="0" lvl="0">
              <a:lnSpc>
                <a:spcPct val="115000"/>
              </a:lnSpc>
              <a:spcBef>
                <a:spcPts val="0"/>
              </a:spcBef>
              <a:spcAft>
                <a:spcPts val="800"/>
              </a:spcAft>
              <a:buSzPts val="1000"/>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Déboguer</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les </a:t>
            </a: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problèmes</a:t>
            </a:r>
            <a:endPar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B623D2F6-B3BC-4BFB-999D-2A2B6FD64CCD}"/>
              </a:ext>
            </a:extLst>
          </p:cNvPr>
          <p:cNvSpPr txBox="1"/>
          <p:nvPr/>
        </p:nvSpPr>
        <p:spPr>
          <a:xfrm>
            <a:off x="5166807" y="1583745"/>
            <a:ext cx="2562726" cy="348429"/>
          </a:xfrm>
          <a:prstGeom prst="rect">
            <a:avLst/>
          </a:prstGeom>
          <a:noFill/>
        </p:spPr>
        <p:txBody>
          <a:bodyPr wrap="square">
            <a:spAutoFit/>
          </a:bodyPr>
          <a:lstStyle/>
          <a:p>
            <a:pPr marR="0" lvl="0">
              <a:lnSpc>
                <a:spcPct val="115000"/>
              </a:lnSpc>
              <a:spcBef>
                <a:spcPts val="0"/>
              </a:spcBef>
              <a:spcAft>
                <a:spcPts val="800"/>
              </a:spcAft>
              <a:buSzPts val="1000"/>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Suivi</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modifications</a:t>
            </a:r>
          </a:p>
        </p:txBody>
      </p:sp>
      <p:sp>
        <p:nvSpPr>
          <p:cNvPr id="10" name="TextBox 9">
            <a:extLst>
              <a:ext uri="{FF2B5EF4-FFF2-40B4-BE49-F238E27FC236}">
                <a16:creationId xmlns:a16="http://schemas.microsoft.com/office/drawing/2014/main" id="{E6EA8845-AC1E-43C2-A8C3-2B4748F14F75}"/>
              </a:ext>
            </a:extLst>
          </p:cNvPr>
          <p:cNvSpPr txBox="1"/>
          <p:nvPr/>
        </p:nvSpPr>
        <p:spPr>
          <a:xfrm>
            <a:off x="1519226" y="3280035"/>
            <a:ext cx="2921100" cy="631583"/>
          </a:xfrm>
          <a:prstGeom prst="rect">
            <a:avLst/>
          </a:prstGeom>
          <a:noFill/>
        </p:spPr>
        <p:txBody>
          <a:bodyPr wrap="square">
            <a:spAutoFit/>
          </a:bodyPr>
          <a:lstStyle/>
          <a:p>
            <a:pPr marR="0" lvl="0" algn="ctr">
              <a:lnSpc>
                <a:spcPct val="115000"/>
              </a:lnSpc>
              <a:spcBef>
                <a:spcPts val="0"/>
              </a:spcBef>
              <a:spcAft>
                <a:spcPts val="800"/>
              </a:spcAft>
              <a:buSzPts val="1000"/>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Amélioration</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performances</a:t>
            </a:r>
          </a:p>
        </p:txBody>
      </p:sp>
      <p:sp>
        <p:nvSpPr>
          <p:cNvPr id="11" name="TextBox 10">
            <a:extLst>
              <a:ext uri="{FF2B5EF4-FFF2-40B4-BE49-F238E27FC236}">
                <a16:creationId xmlns:a16="http://schemas.microsoft.com/office/drawing/2014/main" id="{5229A62F-C25B-494C-BA25-1BB646D9698B}"/>
              </a:ext>
            </a:extLst>
          </p:cNvPr>
          <p:cNvSpPr txBox="1"/>
          <p:nvPr/>
        </p:nvSpPr>
        <p:spPr>
          <a:xfrm>
            <a:off x="4945017" y="3277717"/>
            <a:ext cx="2784516" cy="811889"/>
          </a:xfrm>
          <a:prstGeom prst="rect">
            <a:avLst/>
          </a:prstGeom>
          <a:noFill/>
        </p:spPr>
        <p:txBody>
          <a:bodyPr wrap="square">
            <a:spAutoFit/>
          </a:bodyPr>
          <a:lstStyle/>
          <a:p>
            <a:pPr algn="ctr">
              <a:lnSpc>
                <a:spcPct val="115000"/>
              </a:lnSpc>
              <a:spcAft>
                <a:spcPts val="800"/>
              </a:spcAft>
              <a:buSzPts val="1000"/>
              <a:tabLst>
                <a:tab pos="457200" algn="l"/>
              </a:tabLst>
            </a:pP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Assurer la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cohérence</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données</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et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Récupération</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après panne</a:t>
            </a:r>
          </a:p>
        </p:txBody>
      </p:sp>
      <p:sp>
        <p:nvSpPr>
          <p:cNvPr id="12" name="Google Shape;465;p28">
            <a:extLst>
              <a:ext uri="{FF2B5EF4-FFF2-40B4-BE49-F238E27FC236}">
                <a16:creationId xmlns:a16="http://schemas.microsoft.com/office/drawing/2014/main" id="{128F11E1-5A9F-44B9-8B74-310932215040}"/>
              </a:ext>
            </a:extLst>
          </p:cNvPr>
          <p:cNvSpPr>
            <a:spLocks noChangeAspect="1"/>
          </p:cNvSpPr>
          <p:nvPr/>
        </p:nvSpPr>
        <p:spPr>
          <a:xfrm>
            <a:off x="7164112" y="-1627523"/>
            <a:ext cx="647612" cy="995437"/>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8">
            <a:extLst>
              <a:ext uri="{FF2B5EF4-FFF2-40B4-BE49-F238E27FC236}">
                <a16:creationId xmlns:a16="http://schemas.microsoft.com/office/drawing/2014/main" id="{653792F3-CFC4-439C-919F-9A20FE19D012}"/>
              </a:ext>
            </a:extLst>
          </p:cNvPr>
          <p:cNvSpPr>
            <a:spLocks noChangeAspect="1"/>
          </p:cNvSpPr>
          <p:nvPr/>
        </p:nvSpPr>
        <p:spPr>
          <a:xfrm rot="5400000">
            <a:off x="7095950" y="-1028592"/>
            <a:ext cx="782890" cy="963034"/>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8;p28">
            <a:extLst>
              <a:ext uri="{FF2B5EF4-FFF2-40B4-BE49-F238E27FC236}">
                <a16:creationId xmlns:a16="http://schemas.microsoft.com/office/drawing/2014/main" id="{67F11B2D-0390-437F-8872-64B2F2FC98FD}"/>
              </a:ext>
            </a:extLst>
          </p:cNvPr>
          <p:cNvSpPr>
            <a:spLocks noChangeAspect="1"/>
          </p:cNvSpPr>
          <p:nvPr/>
        </p:nvSpPr>
        <p:spPr>
          <a:xfrm>
            <a:off x="7006938" y="-1959392"/>
            <a:ext cx="963034" cy="86605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5;p28">
            <a:extLst>
              <a:ext uri="{FF2B5EF4-FFF2-40B4-BE49-F238E27FC236}">
                <a16:creationId xmlns:a16="http://schemas.microsoft.com/office/drawing/2014/main" id="{2E7B6439-B4FF-42E3-ACE1-5A9F5CAEB533}"/>
              </a:ext>
            </a:extLst>
          </p:cNvPr>
          <p:cNvSpPr>
            <a:spLocks noChangeAspect="1"/>
          </p:cNvSpPr>
          <p:nvPr/>
        </p:nvSpPr>
        <p:spPr>
          <a:xfrm>
            <a:off x="1203233" y="-1627523"/>
            <a:ext cx="647612" cy="995437"/>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28">
            <a:extLst>
              <a:ext uri="{FF2B5EF4-FFF2-40B4-BE49-F238E27FC236}">
                <a16:creationId xmlns:a16="http://schemas.microsoft.com/office/drawing/2014/main" id="{0049988E-140E-4038-9559-27A9F07BF8D6}"/>
              </a:ext>
            </a:extLst>
          </p:cNvPr>
          <p:cNvSpPr>
            <a:spLocks noChangeAspect="1"/>
          </p:cNvSpPr>
          <p:nvPr/>
        </p:nvSpPr>
        <p:spPr>
          <a:xfrm rot="5400000">
            <a:off x="1135056" y="-1028592"/>
            <a:ext cx="782890" cy="963034"/>
          </a:xfrm>
          <a:prstGeom prst="homePlate">
            <a:avLst>
              <a:gd name="adj" fmla="val 5000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28">
            <a:extLst>
              <a:ext uri="{FF2B5EF4-FFF2-40B4-BE49-F238E27FC236}">
                <a16:creationId xmlns:a16="http://schemas.microsoft.com/office/drawing/2014/main" id="{910347D7-87B8-4CC1-9524-CB2EDE041AF9}"/>
              </a:ext>
            </a:extLst>
          </p:cNvPr>
          <p:cNvSpPr>
            <a:spLocks noChangeAspect="1"/>
          </p:cNvSpPr>
          <p:nvPr/>
        </p:nvSpPr>
        <p:spPr>
          <a:xfrm>
            <a:off x="1046051" y="-1959392"/>
            <a:ext cx="963034" cy="866050"/>
          </a:xfrm>
          <a:prstGeom prst="round2SameRect">
            <a:avLst>
              <a:gd name="adj1" fmla="val 16667"/>
              <a:gd name="adj2" fmla="val 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3;p28">
            <a:extLst>
              <a:ext uri="{FF2B5EF4-FFF2-40B4-BE49-F238E27FC236}">
                <a16:creationId xmlns:a16="http://schemas.microsoft.com/office/drawing/2014/main" id="{DA5FE382-4821-4434-990D-B69E0D14E208}"/>
              </a:ext>
            </a:extLst>
          </p:cNvPr>
          <p:cNvSpPr>
            <a:spLocks noChangeAspect="1"/>
          </p:cNvSpPr>
          <p:nvPr/>
        </p:nvSpPr>
        <p:spPr>
          <a:xfrm>
            <a:off x="4167729" y="-1627523"/>
            <a:ext cx="647612" cy="99543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1;p28">
            <a:extLst>
              <a:ext uri="{FF2B5EF4-FFF2-40B4-BE49-F238E27FC236}">
                <a16:creationId xmlns:a16="http://schemas.microsoft.com/office/drawing/2014/main" id="{E18F2D96-76F3-46D6-AB19-BAFE2177CBF4}"/>
              </a:ext>
            </a:extLst>
          </p:cNvPr>
          <p:cNvSpPr>
            <a:spLocks noChangeAspect="1"/>
          </p:cNvSpPr>
          <p:nvPr/>
        </p:nvSpPr>
        <p:spPr>
          <a:xfrm rot="5400000">
            <a:off x="4099555" y="-1028592"/>
            <a:ext cx="782890" cy="963034"/>
          </a:xfrm>
          <a:prstGeom prst="homePlate">
            <a:avLst>
              <a:gd name="adj" fmla="val 5000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2;p28">
            <a:extLst>
              <a:ext uri="{FF2B5EF4-FFF2-40B4-BE49-F238E27FC236}">
                <a16:creationId xmlns:a16="http://schemas.microsoft.com/office/drawing/2014/main" id="{6C26439B-102A-4200-91F6-6BE0F6D04D56}"/>
              </a:ext>
            </a:extLst>
          </p:cNvPr>
          <p:cNvSpPr>
            <a:spLocks noChangeAspect="1"/>
          </p:cNvSpPr>
          <p:nvPr/>
        </p:nvSpPr>
        <p:spPr>
          <a:xfrm>
            <a:off x="4010537" y="-1959392"/>
            <a:ext cx="963034" cy="866050"/>
          </a:xfrm>
          <a:prstGeom prst="round2SameRect">
            <a:avLst>
              <a:gd name="adj1" fmla="val 16667"/>
              <a:gd name="adj2" fmla="val 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52;p41">
            <a:extLst>
              <a:ext uri="{FF2B5EF4-FFF2-40B4-BE49-F238E27FC236}">
                <a16:creationId xmlns:a16="http://schemas.microsoft.com/office/drawing/2014/main" id="{02BCDBC7-B470-4365-B27F-C87F54024D2C}"/>
              </a:ext>
            </a:extLst>
          </p:cNvPr>
          <p:cNvSpPr txBox="1">
            <a:spLocks/>
          </p:cNvSpPr>
          <p:nvPr/>
        </p:nvSpPr>
        <p:spPr>
          <a:xfrm>
            <a:off x="1004758" y="-1760590"/>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01</a:t>
            </a:r>
          </a:p>
        </p:txBody>
      </p:sp>
      <p:sp>
        <p:nvSpPr>
          <p:cNvPr id="22" name="Google Shape;1852;p41">
            <a:extLst>
              <a:ext uri="{FF2B5EF4-FFF2-40B4-BE49-F238E27FC236}">
                <a16:creationId xmlns:a16="http://schemas.microsoft.com/office/drawing/2014/main" id="{3B243F40-BFAC-4B08-B15E-47D464D41A9D}"/>
              </a:ext>
            </a:extLst>
          </p:cNvPr>
          <p:cNvSpPr txBox="1">
            <a:spLocks/>
          </p:cNvSpPr>
          <p:nvPr/>
        </p:nvSpPr>
        <p:spPr>
          <a:xfrm>
            <a:off x="4001099" y="-1816885"/>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02</a:t>
            </a:r>
          </a:p>
        </p:txBody>
      </p:sp>
      <p:sp>
        <p:nvSpPr>
          <p:cNvPr id="23" name="Google Shape;1852;p41">
            <a:extLst>
              <a:ext uri="{FF2B5EF4-FFF2-40B4-BE49-F238E27FC236}">
                <a16:creationId xmlns:a16="http://schemas.microsoft.com/office/drawing/2014/main" id="{B94F75D3-139A-4F90-94A0-191282D2FB5C}"/>
              </a:ext>
            </a:extLst>
          </p:cNvPr>
          <p:cNvSpPr txBox="1">
            <a:spLocks/>
          </p:cNvSpPr>
          <p:nvPr/>
        </p:nvSpPr>
        <p:spPr>
          <a:xfrm>
            <a:off x="6936067" y="-1865317"/>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03</a:t>
            </a:r>
          </a:p>
        </p:txBody>
      </p:sp>
      <p:sp>
        <p:nvSpPr>
          <p:cNvPr id="26" name="Google Shape;1894;p44">
            <a:extLst>
              <a:ext uri="{FF2B5EF4-FFF2-40B4-BE49-F238E27FC236}">
                <a16:creationId xmlns:a16="http://schemas.microsoft.com/office/drawing/2014/main" id="{FDBDF3AA-D47D-48A6-B3FA-5C68F14C8C44}"/>
              </a:ext>
            </a:extLst>
          </p:cNvPr>
          <p:cNvSpPr txBox="1">
            <a:spLocks/>
          </p:cNvSpPr>
          <p:nvPr/>
        </p:nvSpPr>
        <p:spPr>
          <a:xfrm>
            <a:off x="1145407" y="137966"/>
            <a:ext cx="73152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9pPr>
          </a:lstStyle>
          <a:p>
            <a:pPr algn="ctr"/>
            <a:r>
              <a:rPr lang="en-US" sz="2800" b="1">
                <a:solidFill>
                  <a:schemeClr val="tx1"/>
                </a:solidFill>
                <a:latin typeface="Montserrat Black" panose="00000A00000000000000" pitchFamily="2" charset="0"/>
                <a:ea typeface="Aptos"/>
                <a:cs typeface="Times New Roman" panose="02020603050405020304" pitchFamily="18" charset="0"/>
              </a:rPr>
              <a:t>Définition &amp; Importance</a:t>
            </a:r>
            <a:endParaRPr lang="en-US" sz="4000" dirty="0">
              <a:solidFill>
                <a:schemeClr val="tx1"/>
              </a:solidFill>
              <a:latin typeface="Montserrat Black" panose="00000A00000000000000" pitchFamily="2" charset="0"/>
            </a:endParaRPr>
          </a:p>
        </p:txBody>
      </p:sp>
      <p:sp>
        <p:nvSpPr>
          <p:cNvPr id="24" name="Google Shape;194;p28">
            <a:extLst>
              <a:ext uri="{FF2B5EF4-FFF2-40B4-BE49-F238E27FC236}">
                <a16:creationId xmlns:a16="http://schemas.microsoft.com/office/drawing/2014/main" id="{A2A274F6-BCAF-489C-AB27-F1066743B1FF}"/>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41</a:t>
            </a:r>
            <a:endParaRPr b="1" dirty="0">
              <a:solidFill>
                <a:schemeClr val="tx1"/>
              </a:solidFill>
              <a:latin typeface="Raleway" pitchFamily="2" charset="0"/>
            </a:endParaRPr>
          </a:p>
        </p:txBody>
      </p:sp>
    </p:spTree>
    <p:extLst>
      <p:ext uri="{BB962C8B-B14F-4D97-AF65-F5344CB8AC3E}">
        <p14:creationId xmlns:p14="http://schemas.microsoft.com/office/powerpoint/2010/main" val="2044667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22"/>
        <p:cNvGrpSpPr/>
        <p:nvPr/>
      </p:nvGrpSpPr>
      <p:grpSpPr>
        <a:xfrm>
          <a:off x="0" y="0"/>
          <a:ext cx="0" cy="0"/>
          <a:chOff x="0" y="0"/>
          <a:chExt cx="0" cy="0"/>
        </a:xfrm>
      </p:grpSpPr>
      <p:grpSp>
        <p:nvGrpSpPr>
          <p:cNvPr id="40" name="Group 39">
            <a:extLst>
              <a:ext uri="{FF2B5EF4-FFF2-40B4-BE49-F238E27FC236}">
                <a16:creationId xmlns:a16="http://schemas.microsoft.com/office/drawing/2014/main" id="{867D5D12-BF1D-457E-A742-E935F967FFCC}"/>
              </a:ext>
            </a:extLst>
          </p:cNvPr>
          <p:cNvGrpSpPr>
            <a:grpSpLocks noChangeAspect="1"/>
          </p:cNvGrpSpPr>
          <p:nvPr/>
        </p:nvGrpSpPr>
        <p:grpSpPr>
          <a:xfrm>
            <a:off x="-3200400" y="2011680"/>
            <a:ext cx="18753045" cy="1554480"/>
            <a:chOff x="-2714436" y="1834165"/>
            <a:chExt cx="15512630" cy="1285875"/>
          </a:xfrm>
        </p:grpSpPr>
        <mc:AlternateContent xmlns:mc="http://schemas.openxmlformats.org/markup-compatibility/2006" xmlns:psez="http://schemas.microsoft.com/office/powerpoint/2016/sectionzoom">
          <mc:Choice Requires="psez">
            <p:graphicFrame>
              <p:nvGraphicFramePr>
                <p:cNvPr id="74" name="Section Zoom 73">
                  <a:extLst>
                    <a:ext uri="{FF2B5EF4-FFF2-40B4-BE49-F238E27FC236}">
                      <a16:creationId xmlns:a16="http://schemas.microsoft.com/office/drawing/2014/main" id="{09036678-FBC3-496D-84B5-219874ED3AF3}"/>
                    </a:ext>
                  </a:extLst>
                </p:cNvPr>
                <p:cNvGraphicFramePr>
                  <a:graphicFrameLocks noChangeAspect="1"/>
                </p:cNvGraphicFramePr>
                <p:nvPr/>
              </p:nvGraphicFramePr>
              <p:xfrm>
                <a:off x="-2714436" y="1834165"/>
                <a:ext cx="2286000" cy="1285875"/>
              </p:xfrm>
              <a:graphic>
                <a:graphicData uri="http://schemas.microsoft.com/office/powerpoint/2016/sectionzoom">
                  <psez:sectionZm>
                    <psez:sectionZmObj sectionId="{F1F34502-F553-44D5-8279-DE0F0AF19493}">
                      <psez:zmPr id="{59CA7869-0BD8-43B3-82DA-42E9218E0499}" transitionDur="1000">
                        <p166:blipFill xmlns:p166="http://schemas.microsoft.com/office/powerpoint/2016/6/main">
                          <a:blip r:embed="rId3"/>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4" name="Section Zoom 73">
                  <a:hlinkClick r:id="rId4" action="ppaction://hlinksldjump"/>
                  <a:extLst>
                    <a:ext uri="{FF2B5EF4-FFF2-40B4-BE49-F238E27FC236}">
                      <a16:creationId xmlns:a16="http://schemas.microsoft.com/office/drawing/2014/main" id="{09036678-FBC3-496D-84B5-219874ED3AF3}"/>
                    </a:ext>
                  </a:extLst>
                </p:cNvPr>
                <p:cNvPicPr>
                  <a:picLocks noGrp="1" noRot="1" noChangeAspect="1" noMove="1" noResize="1" noEditPoints="1" noAdjustHandles="1" noChangeArrowheads="1" noChangeShapeType="1"/>
                </p:cNvPicPr>
                <p:nvPr/>
              </p:nvPicPr>
              <p:blipFill>
                <a:blip r:embed="rId5"/>
                <a:stretch>
                  <a:fillRect/>
                </a:stretch>
              </p:blipFill>
              <p:spPr>
                <a:xfrm>
                  <a:off x="-3200400"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5" name="Section Zoom 74">
                  <a:extLst>
                    <a:ext uri="{FF2B5EF4-FFF2-40B4-BE49-F238E27FC236}">
                      <a16:creationId xmlns:a16="http://schemas.microsoft.com/office/drawing/2014/main" id="{894A5576-0842-4ED8-BC5D-C9A73D507FB2}"/>
                    </a:ext>
                  </a:extLst>
                </p:cNvPr>
                <p:cNvGraphicFramePr>
                  <a:graphicFrameLocks noChangeAspect="1"/>
                </p:cNvGraphicFramePr>
                <p:nvPr/>
              </p:nvGraphicFramePr>
              <p:xfrm>
                <a:off x="-69110" y="1834165"/>
                <a:ext cx="2286000" cy="1285875"/>
              </p:xfrm>
              <a:graphic>
                <a:graphicData uri="http://schemas.microsoft.com/office/powerpoint/2016/sectionzoom">
                  <psez:sectionZm>
                    <psez:sectionZmObj sectionId="{179642EB-4B11-47D0-96FB-C50DBCD71B03}">
                      <psez:zmPr id="{A51199E4-B112-4D8D-88DC-998EFDE7D655}" transitionDur="1000">
                        <p166:blipFill xmlns:p166="http://schemas.microsoft.com/office/powerpoint/2016/6/main">
                          <a:blip r:embed="rId6"/>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5" name="Section Zoom 74">
                  <a:hlinkClick r:id="rId7" action="ppaction://hlinksldjump"/>
                  <a:extLst>
                    <a:ext uri="{FF2B5EF4-FFF2-40B4-BE49-F238E27FC236}">
                      <a16:creationId xmlns:a16="http://schemas.microsoft.com/office/drawing/2014/main" id="{894A5576-0842-4ED8-BC5D-C9A73D507FB2}"/>
                    </a:ext>
                  </a:extLst>
                </p:cNvPr>
                <p:cNvPicPr>
                  <a:picLocks noGrp="1" noRot="1" noChangeAspect="1" noMove="1" noResize="1" noEditPoints="1" noAdjustHandles="1" noChangeArrowheads="1" noChangeShapeType="1"/>
                </p:cNvPicPr>
                <p:nvPr/>
              </p:nvPicPr>
              <p:blipFill>
                <a:blip r:embed="rId8"/>
                <a:stretch>
                  <a:fillRect/>
                </a:stretch>
              </p:blipFill>
              <p:spPr>
                <a:xfrm>
                  <a:off x="-2495"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6" name="Section Zoom 75">
                  <a:extLst>
                    <a:ext uri="{FF2B5EF4-FFF2-40B4-BE49-F238E27FC236}">
                      <a16:creationId xmlns:a16="http://schemas.microsoft.com/office/drawing/2014/main" id="{F63FEBBD-915B-479B-BAC2-DD914E3BBB65}"/>
                    </a:ext>
                  </a:extLst>
                </p:cNvPr>
                <p:cNvGraphicFramePr>
                  <a:graphicFrameLocks noChangeAspect="1"/>
                </p:cNvGraphicFramePr>
                <p:nvPr/>
              </p:nvGraphicFramePr>
              <p:xfrm>
                <a:off x="2576216" y="1834165"/>
                <a:ext cx="2286000" cy="1285875"/>
              </p:xfrm>
              <a:graphic>
                <a:graphicData uri="http://schemas.microsoft.com/office/powerpoint/2016/sectionzoom">
                  <psez:sectionZm>
                    <psez:sectionZmObj sectionId="{0858E5C9-7436-474A-9E98-979075E9933D}">
                      <psez:zmPr id="{C78C7E07-68DE-4912-9BE2-A4530633DAB3}" transitionDur="1000">
                        <p166:blipFill xmlns:p166="http://schemas.microsoft.com/office/powerpoint/2016/6/main">
                          <a:blip r:embed="rId9"/>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6" name="Section Zoom 75">
                  <a:hlinkClick r:id="rId10" action="ppaction://hlinksldjump"/>
                  <a:extLst>
                    <a:ext uri="{FF2B5EF4-FFF2-40B4-BE49-F238E27FC236}">
                      <a16:creationId xmlns:a16="http://schemas.microsoft.com/office/drawing/2014/main" id="{F63FEBBD-915B-479B-BAC2-DD914E3BBB65}"/>
                    </a:ext>
                  </a:extLst>
                </p:cNvPr>
                <p:cNvPicPr>
                  <a:picLocks noGrp="1" noRot="1" noChangeAspect="1" noMove="1" noResize="1" noEditPoints="1" noAdjustHandles="1" noChangeArrowheads="1" noChangeShapeType="1"/>
                </p:cNvPicPr>
                <p:nvPr/>
              </p:nvPicPr>
              <p:blipFill>
                <a:blip r:embed="rId11"/>
                <a:stretch>
                  <a:fillRect/>
                </a:stretch>
              </p:blipFill>
              <p:spPr>
                <a:xfrm>
                  <a:off x="3195410"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7" name="Section Zoom 76">
                  <a:extLst>
                    <a:ext uri="{FF2B5EF4-FFF2-40B4-BE49-F238E27FC236}">
                      <a16:creationId xmlns:a16="http://schemas.microsoft.com/office/drawing/2014/main" id="{FDE2500B-5145-4BF3-A342-F7995839DF98}"/>
                    </a:ext>
                  </a:extLst>
                </p:cNvPr>
                <p:cNvGraphicFramePr>
                  <a:graphicFrameLocks noChangeAspect="1"/>
                </p:cNvGraphicFramePr>
                <p:nvPr/>
              </p:nvGraphicFramePr>
              <p:xfrm>
                <a:off x="5221542" y="1834165"/>
                <a:ext cx="2286000" cy="1285875"/>
              </p:xfrm>
              <a:graphic>
                <a:graphicData uri="http://schemas.microsoft.com/office/powerpoint/2016/sectionzoom">
                  <psez:sectionZm>
                    <psez:sectionZmObj sectionId="{D2489B13-9730-4D56-AC50-C03539A23C4B}">
                      <psez:zmPr id="{917517B4-FF96-4631-B1B3-2A68E1C49BF3}" transitionDur="1000">
                        <p166:blipFill xmlns:p166="http://schemas.microsoft.com/office/powerpoint/2016/6/main">
                          <a:blip r:embed="rId12"/>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7" name="Section Zoom 76">
                  <a:hlinkClick r:id="rId13" action="ppaction://hlinksldjump"/>
                  <a:extLst>
                    <a:ext uri="{FF2B5EF4-FFF2-40B4-BE49-F238E27FC236}">
                      <a16:creationId xmlns:a16="http://schemas.microsoft.com/office/drawing/2014/main" id="{FDE2500B-5145-4BF3-A342-F7995839DF98}"/>
                    </a:ext>
                  </a:extLst>
                </p:cNvPr>
                <p:cNvPicPr>
                  <a:picLocks noGrp="1" noRot="1" noChangeAspect="1" noMove="1" noResize="1" noEditPoints="1" noAdjustHandles="1" noChangeArrowheads="1" noChangeShapeType="1"/>
                </p:cNvPicPr>
                <p:nvPr/>
              </p:nvPicPr>
              <p:blipFill>
                <a:blip r:embed="rId14"/>
                <a:stretch>
                  <a:fillRect/>
                </a:stretch>
              </p:blipFill>
              <p:spPr>
                <a:xfrm>
                  <a:off x="6393315"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8" name="Section Zoom 77">
                  <a:extLst>
                    <a:ext uri="{FF2B5EF4-FFF2-40B4-BE49-F238E27FC236}">
                      <a16:creationId xmlns:a16="http://schemas.microsoft.com/office/drawing/2014/main" id="{7F888856-9846-4A2D-B191-F94BE97C27CD}"/>
                    </a:ext>
                  </a:extLst>
                </p:cNvPr>
                <p:cNvGraphicFramePr>
                  <a:graphicFrameLocks noChangeAspect="1"/>
                </p:cNvGraphicFramePr>
                <p:nvPr/>
              </p:nvGraphicFramePr>
              <p:xfrm>
                <a:off x="7866868" y="1834165"/>
                <a:ext cx="2286000" cy="1285875"/>
              </p:xfrm>
              <a:graphic>
                <a:graphicData uri="http://schemas.microsoft.com/office/powerpoint/2016/sectionzoom">
                  <psez:sectionZm>
                    <psez:sectionZmObj sectionId="{C1A9242E-40FC-49FA-BEB0-B186A1F29D09}">
                      <psez:zmPr id="{87C5E31A-5190-4746-88C6-7DFF98AFC42D}" transitionDur="1000">
                        <p166:blipFill xmlns:p166="http://schemas.microsoft.com/office/powerpoint/2016/6/main">
                          <a:blip r:embed="rId15"/>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8" name="Section Zoom 77">
                  <a:hlinkClick r:id="rId16" action="ppaction://hlinksldjump"/>
                  <a:extLst>
                    <a:ext uri="{FF2B5EF4-FFF2-40B4-BE49-F238E27FC236}">
                      <a16:creationId xmlns:a16="http://schemas.microsoft.com/office/drawing/2014/main" id="{7F888856-9846-4A2D-B191-F94BE97C27CD}"/>
                    </a:ext>
                  </a:extLst>
                </p:cNvPr>
                <p:cNvPicPr>
                  <a:picLocks noGrp="1" noRot="1" noChangeAspect="1" noMove="1" noResize="1" noEditPoints="1" noAdjustHandles="1" noChangeArrowheads="1" noChangeShapeType="1"/>
                </p:cNvPicPr>
                <p:nvPr/>
              </p:nvPicPr>
              <p:blipFill>
                <a:blip r:embed="rId17"/>
                <a:stretch>
                  <a:fillRect/>
                </a:stretch>
              </p:blipFill>
              <p:spPr>
                <a:xfrm>
                  <a:off x="9591220"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9" name="Section Zoom 78">
                  <a:extLst>
                    <a:ext uri="{FF2B5EF4-FFF2-40B4-BE49-F238E27FC236}">
                      <a16:creationId xmlns:a16="http://schemas.microsoft.com/office/drawing/2014/main" id="{BEF6D0B0-0969-4EA4-A923-147A0B30B163}"/>
                    </a:ext>
                  </a:extLst>
                </p:cNvPr>
                <p:cNvGraphicFramePr>
                  <a:graphicFrameLocks noChangeAspect="1"/>
                </p:cNvGraphicFramePr>
                <p:nvPr/>
              </p:nvGraphicFramePr>
              <p:xfrm>
                <a:off x="10512194" y="1834165"/>
                <a:ext cx="2286000" cy="1285875"/>
              </p:xfrm>
              <a:graphic>
                <a:graphicData uri="http://schemas.microsoft.com/office/powerpoint/2016/sectionzoom">
                  <psez:sectionZm>
                    <psez:sectionZmObj sectionId="{37DE8D6E-D85C-4E59-BB01-9B70574D81B3}">
                      <psez:zmPr id="{FF699B3E-6217-4F88-9A82-8C47AF1D44C7}" transitionDur="1000">
                        <p166:blipFill xmlns:p166="http://schemas.microsoft.com/office/powerpoint/2016/6/main">
                          <a:blip r:embed="rId18"/>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9" name="Section Zoom 78">
                  <a:hlinkClick r:id="rId19" action="ppaction://hlinksldjump"/>
                  <a:extLst>
                    <a:ext uri="{FF2B5EF4-FFF2-40B4-BE49-F238E27FC236}">
                      <a16:creationId xmlns:a16="http://schemas.microsoft.com/office/drawing/2014/main" id="{BEF6D0B0-0969-4EA4-A923-147A0B30B163}"/>
                    </a:ext>
                  </a:extLst>
                </p:cNvPr>
                <p:cNvPicPr>
                  <a:picLocks noGrp="1" noRot="1" noChangeAspect="1" noMove="1" noResize="1" noEditPoints="1" noAdjustHandles="1" noChangeArrowheads="1" noChangeShapeType="1"/>
                </p:cNvPicPr>
                <p:nvPr/>
              </p:nvPicPr>
              <p:blipFill>
                <a:blip r:embed="rId20"/>
                <a:stretch>
                  <a:fillRect/>
                </a:stretch>
              </p:blipFill>
              <p:spPr>
                <a:xfrm>
                  <a:off x="12789125" y="2011680"/>
                  <a:ext cx="2763520" cy="1554480"/>
                </a:xfrm>
                <a:prstGeom prst="rect">
                  <a:avLst/>
                </a:prstGeom>
                <a:ln w="3175">
                  <a:noFill/>
                </a:ln>
                <a:effectLst>
                  <a:reflection blurRad="6350" stA="50000" endA="300" endPos="55500" dist="50800" dir="5400000" sy="-100000" algn="bl" rotWithShape="0"/>
                </a:effectLst>
              </p:spPr>
            </p:pic>
          </mc:Fallback>
        </mc:AlternateContent>
      </p:grpSp>
      <p:grpSp>
        <p:nvGrpSpPr>
          <p:cNvPr id="53" name="Google Shape;1923;p45">
            <a:extLst>
              <a:ext uri="{FF2B5EF4-FFF2-40B4-BE49-F238E27FC236}">
                <a16:creationId xmlns:a16="http://schemas.microsoft.com/office/drawing/2014/main" id="{3F5D830B-4CD6-4602-BE56-78F04B1AB301}"/>
              </a:ext>
            </a:extLst>
          </p:cNvPr>
          <p:cNvGrpSpPr/>
          <p:nvPr/>
        </p:nvGrpSpPr>
        <p:grpSpPr>
          <a:xfrm flipH="1">
            <a:off x="0" y="0"/>
            <a:ext cx="4636245" cy="5256773"/>
            <a:chOff x="3268325" y="3013975"/>
            <a:chExt cx="1443800" cy="1106200"/>
          </a:xfrm>
        </p:grpSpPr>
        <p:sp>
          <p:nvSpPr>
            <p:cNvPr id="54" name="Google Shape;1924;p45">
              <a:extLst>
                <a:ext uri="{FF2B5EF4-FFF2-40B4-BE49-F238E27FC236}">
                  <a16:creationId xmlns:a16="http://schemas.microsoft.com/office/drawing/2014/main" id="{78414058-AA3E-4A06-80EB-C1064B13C5A9}"/>
                </a:ext>
              </a:extLst>
            </p:cNvPr>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5;p45">
              <a:extLst>
                <a:ext uri="{FF2B5EF4-FFF2-40B4-BE49-F238E27FC236}">
                  <a16:creationId xmlns:a16="http://schemas.microsoft.com/office/drawing/2014/main" id="{73C12B8B-3E4E-48CE-AC5B-F26300B41451}"/>
                </a:ext>
              </a:extLst>
            </p:cNvPr>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6;p45">
              <a:extLst>
                <a:ext uri="{FF2B5EF4-FFF2-40B4-BE49-F238E27FC236}">
                  <a16:creationId xmlns:a16="http://schemas.microsoft.com/office/drawing/2014/main" id="{C532FEEB-12D9-4958-BEDC-1A37B88FD8C4}"/>
                </a:ext>
              </a:extLst>
            </p:cNvPr>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7;p45">
              <a:extLst>
                <a:ext uri="{FF2B5EF4-FFF2-40B4-BE49-F238E27FC236}">
                  <a16:creationId xmlns:a16="http://schemas.microsoft.com/office/drawing/2014/main" id="{03E4365B-31BC-433C-ABB9-F8112C35C77E}"/>
                </a:ext>
              </a:extLst>
            </p:cNvPr>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28;p45">
              <a:extLst>
                <a:ext uri="{FF2B5EF4-FFF2-40B4-BE49-F238E27FC236}">
                  <a16:creationId xmlns:a16="http://schemas.microsoft.com/office/drawing/2014/main" id="{BF939EB8-D0B3-48ED-A3CC-6B2C6F7AA1C2}"/>
                </a:ext>
              </a:extLst>
            </p:cNvPr>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29;p45">
              <a:extLst>
                <a:ext uri="{FF2B5EF4-FFF2-40B4-BE49-F238E27FC236}">
                  <a16:creationId xmlns:a16="http://schemas.microsoft.com/office/drawing/2014/main" id="{5CD0B78A-D998-4EE4-915F-05C29F269EF8}"/>
                </a:ext>
              </a:extLst>
            </p:cNvPr>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439;p62">
            <a:hlinkClick r:id="" action="ppaction://hlinkshowjump?jump=nextslide"/>
            <a:extLst>
              <a:ext uri="{FF2B5EF4-FFF2-40B4-BE49-F238E27FC236}">
                <a16:creationId xmlns:a16="http://schemas.microsoft.com/office/drawing/2014/main" id="{F848A560-0B6A-42A0-8742-6489D828CA98}"/>
              </a:ext>
            </a:extLst>
          </p:cNvPr>
          <p:cNvSpPr/>
          <p:nvPr/>
        </p:nvSpPr>
        <p:spPr>
          <a:xfrm rot="2700000" flipH="1">
            <a:off x="6035574" y="2698462"/>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39;p62">
            <a:hlinkClick r:id="" action="ppaction://hlinkshowjump?jump=previousslide"/>
            <a:extLst>
              <a:ext uri="{FF2B5EF4-FFF2-40B4-BE49-F238E27FC236}">
                <a16:creationId xmlns:a16="http://schemas.microsoft.com/office/drawing/2014/main" id="{52742B0A-AD8C-484D-8435-7AC0C26A03D1}"/>
              </a:ext>
            </a:extLst>
          </p:cNvPr>
          <p:cNvSpPr/>
          <p:nvPr/>
        </p:nvSpPr>
        <p:spPr>
          <a:xfrm rot="18900000">
            <a:off x="2910520" y="2698463"/>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26;p40">
            <a:extLst>
              <a:ext uri="{FF2B5EF4-FFF2-40B4-BE49-F238E27FC236}">
                <a16:creationId xmlns:a16="http://schemas.microsoft.com/office/drawing/2014/main" id="{2CC64D50-C24D-475D-BE8F-BB49E28D772B}"/>
              </a:ext>
            </a:extLst>
          </p:cNvPr>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TABLE DE MATIÈRES</a:t>
            </a:r>
          </a:p>
        </p:txBody>
      </p:sp>
    </p:spTree>
    <p:extLst>
      <p:ext uri="{BB962C8B-B14F-4D97-AF65-F5344CB8AC3E}">
        <p14:creationId xmlns:p14="http://schemas.microsoft.com/office/powerpoint/2010/main" val="2216398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 name="Google Shape;1894;p44">
            <a:extLst>
              <a:ext uri="{FF2B5EF4-FFF2-40B4-BE49-F238E27FC236}">
                <a16:creationId xmlns:a16="http://schemas.microsoft.com/office/drawing/2014/main" id="{20D3535E-7980-4996-B6EF-C0FC0071C2D4}"/>
              </a:ext>
            </a:extLst>
          </p:cNvPr>
          <p:cNvSpPr txBox="1">
            <a:spLocks noGrp="1"/>
          </p:cNvSpPr>
          <p:nvPr>
            <p:ph type="title"/>
          </p:nvPr>
        </p:nvSpPr>
        <p:spPr>
          <a:xfrm>
            <a:off x="1110806" y="42392"/>
            <a:ext cx="7315200" cy="548700"/>
          </a:xfrm>
          <a:prstGeom prst="rect">
            <a:avLst/>
          </a:prstGeom>
        </p:spPr>
        <p:txBody>
          <a:bodyPr spcFirstLastPara="1" wrap="square" lIns="91425" tIns="91425" rIns="91425" bIns="91425" anchor="t" anchorCtr="0">
            <a:noAutofit/>
          </a:bodyPr>
          <a:lstStyle/>
          <a:p>
            <a:pPr lvl="0" algn="ctr"/>
            <a:r>
              <a:rPr lang="en-US" b="1" dirty="0">
                <a:solidFill>
                  <a:schemeClr val="tx1"/>
                </a:solidFill>
              </a:rPr>
              <a:t> </a:t>
            </a:r>
            <a:r>
              <a:rPr lang="en-US" b="1" dirty="0" err="1">
                <a:solidFill>
                  <a:schemeClr val="tx1"/>
                </a:solidFill>
              </a:rPr>
              <a:t>Fonctionnement</a:t>
            </a:r>
            <a:endParaRPr lang="en-US" sz="4000" dirty="0">
              <a:solidFill>
                <a:schemeClr val="tx1"/>
              </a:solidFill>
              <a:latin typeface="Montserrat Black" panose="00000A00000000000000" pitchFamily="2" charset="0"/>
            </a:endParaRPr>
          </a:p>
        </p:txBody>
      </p:sp>
      <p:sp>
        <p:nvSpPr>
          <p:cNvPr id="3" name="Google Shape;556;p27">
            <a:extLst>
              <a:ext uri="{FF2B5EF4-FFF2-40B4-BE49-F238E27FC236}">
                <a16:creationId xmlns:a16="http://schemas.microsoft.com/office/drawing/2014/main" id="{E85EA7F8-BEF0-4782-B52F-F060A77BE7A0}"/>
              </a:ext>
            </a:extLst>
          </p:cNvPr>
          <p:cNvSpPr/>
          <p:nvPr/>
        </p:nvSpPr>
        <p:spPr>
          <a:xfrm>
            <a:off x="1546381" y="5351661"/>
            <a:ext cx="29211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lang="en-US" dirty="0"/>
          </a:p>
        </p:txBody>
      </p:sp>
      <p:sp>
        <p:nvSpPr>
          <p:cNvPr id="4" name="Google Shape;564;p27">
            <a:extLst>
              <a:ext uri="{FF2B5EF4-FFF2-40B4-BE49-F238E27FC236}">
                <a16:creationId xmlns:a16="http://schemas.microsoft.com/office/drawing/2014/main" id="{4B893FD1-66A6-4574-8643-DAA9F79C7395}"/>
              </a:ext>
            </a:extLst>
          </p:cNvPr>
          <p:cNvSpPr/>
          <p:nvPr/>
        </p:nvSpPr>
        <p:spPr>
          <a:xfrm>
            <a:off x="1541381" y="6900411"/>
            <a:ext cx="29262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p:txBody>
      </p:sp>
      <p:sp>
        <p:nvSpPr>
          <p:cNvPr id="5" name="Google Shape;572;p27">
            <a:extLst>
              <a:ext uri="{FF2B5EF4-FFF2-40B4-BE49-F238E27FC236}">
                <a16:creationId xmlns:a16="http://schemas.microsoft.com/office/drawing/2014/main" id="{7C07CA10-E6E3-4385-B103-7631E8BF8849}"/>
              </a:ext>
            </a:extLst>
          </p:cNvPr>
          <p:cNvSpPr/>
          <p:nvPr/>
        </p:nvSpPr>
        <p:spPr>
          <a:xfrm>
            <a:off x="4768406" y="5351661"/>
            <a:ext cx="29130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endParaRPr lang="en-US" dirty="0"/>
          </a:p>
        </p:txBody>
      </p:sp>
      <p:sp>
        <p:nvSpPr>
          <p:cNvPr id="6" name="Google Shape;580;p27">
            <a:extLst>
              <a:ext uri="{FF2B5EF4-FFF2-40B4-BE49-F238E27FC236}">
                <a16:creationId xmlns:a16="http://schemas.microsoft.com/office/drawing/2014/main" id="{6CB8A07C-8513-4BAE-8CC1-2BE7E37B6049}"/>
              </a:ext>
            </a:extLst>
          </p:cNvPr>
          <p:cNvSpPr/>
          <p:nvPr/>
        </p:nvSpPr>
        <p:spPr>
          <a:xfrm>
            <a:off x="4792131" y="6869517"/>
            <a:ext cx="29259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lang="fr-FR" sz="14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7" name="Google Shape;556;p27">
            <a:extLst>
              <a:ext uri="{FF2B5EF4-FFF2-40B4-BE49-F238E27FC236}">
                <a16:creationId xmlns:a16="http://schemas.microsoft.com/office/drawing/2014/main" id="{8FCBB2B3-53B5-4338-9111-F437E33084E4}"/>
              </a:ext>
            </a:extLst>
          </p:cNvPr>
          <p:cNvSpPr/>
          <p:nvPr/>
        </p:nvSpPr>
        <p:spPr>
          <a:xfrm>
            <a:off x="3291276" y="6089688"/>
            <a:ext cx="2921100" cy="1262700"/>
          </a:xfrm>
          <a:prstGeom prst="roundRect">
            <a:avLst>
              <a:gd name="adj" fmla="val 16667"/>
            </a:avLst>
          </a:prstGeom>
          <a:solidFill>
            <a:srgbClr val="C0FF82"/>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tx1"/>
                </a:solidFill>
                <a:effectLst/>
                <a:latin typeface="Montserrat Black" panose="00000A00000000000000" pitchFamily="2" charset="0"/>
                <a:ea typeface="Aptos"/>
                <a:cs typeface="Times New Roman" panose="02020603050405020304" pitchFamily="18" charset="0"/>
              </a:rPr>
              <a:t>Journalisatio</a:t>
            </a:r>
            <a:r>
              <a:rPr lang="fr-FR" sz="1400" b="1" dirty="0">
                <a:solidFill>
                  <a:schemeClr val="tx1"/>
                </a:solidFill>
                <a:latin typeface="Montserrat Black" panose="00000A00000000000000" pitchFamily="2" charset="0"/>
                <a:ea typeface="Aptos"/>
                <a:cs typeface="Times New Roman" panose="02020603050405020304" pitchFamily="18" charset="0"/>
              </a:rPr>
              <a:t>n: </a:t>
            </a:r>
            <a:r>
              <a:rPr lang="fr-FR" sz="1400" dirty="0">
                <a:solidFill>
                  <a:schemeClr val="tx1"/>
                </a:solidFill>
                <a:effectLst/>
                <a:latin typeface="Montserrat Black" panose="00000A00000000000000" pitchFamily="2" charset="0"/>
                <a:ea typeface="Aptos"/>
                <a:cs typeface="Times New Roman" panose="02020603050405020304" pitchFamily="18" charset="0"/>
              </a:rPr>
              <a:t> </a:t>
            </a: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enregistrement des événements dans un système informatique</a:t>
            </a:r>
            <a:endParaRPr lang="fr-FR" dirty="0"/>
          </a:p>
        </p:txBody>
      </p:sp>
      <p:sp>
        <p:nvSpPr>
          <p:cNvPr id="8" name="TextBox 7">
            <a:extLst>
              <a:ext uri="{FF2B5EF4-FFF2-40B4-BE49-F238E27FC236}">
                <a16:creationId xmlns:a16="http://schemas.microsoft.com/office/drawing/2014/main" id="{0A79B986-62DD-4371-998A-554AC34B9574}"/>
              </a:ext>
            </a:extLst>
          </p:cNvPr>
          <p:cNvSpPr txBox="1"/>
          <p:nvPr/>
        </p:nvSpPr>
        <p:spPr>
          <a:xfrm>
            <a:off x="1723099" y="5630729"/>
            <a:ext cx="2684057" cy="348429"/>
          </a:xfrm>
          <a:prstGeom prst="rect">
            <a:avLst/>
          </a:prstGeom>
          <a:noFill/>
        </p:spPr>
        <p:txBody>
          <a:bodyPr wrap="square">
            <a:spAutoFit/>
          </a:bodyPr>
          <a:lstStyle/>
          <a:p>
            <a:pPr marR="0" lvl="0">
              <a:lnSpc>
                <a:spcPct val="115000"/>
              </a:lnSpc>
              <a:spcBef>
                <a:spcPts val="0"/>
              </a:spcBef>
              <a:spcAft>
                <a:spcPts val="800"/>
              </a:spcAft>
              <a:buSzPts val="1000"/>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Déboguer</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les </a:t>
            </a: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problèmes</a:t>
            </a:r>
            <a:endPar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AA1DBE5A-52F7-4017-A864-757435F6AFEF}"/>
              </a:ext>
            </a:extLst>
          </p:cNvPr>
          <p:cNvSpPr txBox="1"/>
          <p:nvPr/>
        </p:nvSpPr>
        <p:spPr>
          <a:xfrm>
            <a:off x="5118680" y="5626356"/>
            <a:ext cx="2562726" cy="348429"/>
          </a:xfrm>
          <a:prstGeom prst="rect">
            <a:avLst/>
          </a:prstGeom>
          <a:noFill/>
        </p:spPr>
        <p:txBody>
          <a:bodyPr wrap="square">
            <a:spAutoFit/>
          </a:bodyPr>
          <a:lstStyle/>
          <a:p>
            <a:pPr marR="0" lvl="0">
              <a:lnSpc>
                <a:spcPct val="115000"/>
              </a:lnSpc>
              <a:spcBef>
                <a:spcPts val="0"/>
              </a:spcBef>
              <a:spcAft>
                <a:spcPts val="800"/>
              </a:spcAft>
              <a:buSzPts val="1000"/>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Suivi</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modifications</a:t>
            </a:r>
          </a:p>
        </p:txBody>
      </p:sp>
      <p:sp>
        <p:nvSpPr>
          <p:cNvPr id="10" name="TextBox 9">
            <a:extLst>
              <a:ext uri="{FF2B5EF4-FFF2-40B4-BE49-F238E27FC236}">
                <a16:creationId xmlns:a16="http://schemas.microsoft.com/office/drawing/2014/main" id="{C6677649-BA1A-4AEF-9BF8-C6F6C0818EE4}"/>
              </a:ext>
            </a:extLst>
          </p:cNvPr>
          <p:cNvSpPr txBox="1"/>
          <p:nvPr/>
        </p:nvSpPr>
        <p:spPr>
          <a:xfrm>
            <a:off x="1471099" y="7322646"/>
            <a:ext cx="2921100" cy="631583"/>
          </a:xfrm>
          <a:prstGeom prst="rect">
            <a:avLst/>
          </a:prstGeom>
          <a:noFill/>
        </p:spPr>
        <p:txBody>
          <a:bodyPr wrap="square">
            <a:spAutoFit/>
          </a:bodyPr>
          <a:lstStyle/>
          <a:p>
            <a:pPr marR="0" lvl="0" algn="ctr">
              <a:lnSpc>
                <a:spcPct val="115000"/>
              </a:lnSpc>
              <a:spcBef>
                <a:spcPts val="0"/>
              </a:spcBef>
              <a:spcAft>
                <a:spcPts val="800"/>
              </a:spcAft>
              <a:buSzPts val="1000"/>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Amélioration</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performances</a:t>
            </a:r>
          </a:p>
        </p:txBody>
      </p:sp>
      <p:sp>
        <p:nvSpPr>
          <p:cNvPr id="11" name="TextBox 10">
            <a:extLst>
              <a:ext uri="{FF2B5EF4-FFF2-40B4-BE49-F238E27FC236}">
                <a16:creationId xmlns:a16="http://schemas.microsoft.com/office/drawing/2014/main" id="{630D38ED-0EC8-4969-A175-6C2563566B7E}"/>
              </a:ext>
            </a:extLst>
          </p:cNvPr>
          <p:cNvSpPr txBox="1"/>
          <p:nvPr/>
        </p:nvSpPr>
        <p:spPr>
          <a:xfrm>
            <a:off x="4896890" y="7320328"/>
            <a:ext cx="2784516" cy="811889"/>
          </a:xfrm>
          <a:prstGeom prst="rect">
            <a:avLst/>
          </a:prstGeom>
          <a:noFill/>
        </p:spPr>
        <p:txBody>
          <a:bodyPr wrap="square">
            <a:spAutoFit/>
          </a:bodyPr>
          <a:lstStyle/>
          <a:p>
            <a:pPr algn="ctr">
              <a:lnSpc>
                <a:spcPct val="115000"/>
              </a:lnSpc>
              <a:spcAft>
                <a:spcPts val="800"/>
              </a:spcAft>
              <a:buSzPts val="1000"/>
              <a:tabLst>
                <a:tab pos="457200" algn="l"/>
              </a:tabLst>
            </a:pP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Assurer la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cohérence</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données</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et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Récupération</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après panne</a:t>
            </a:r>
          </a:p>
        </p:txBody>
      </p:sp>
      <p:sp>
        <p:nvSpPr>
          <p:cNvPr id="12" name="Google Shape;465;p28">
            <a:extLst>
              <a:ext uri="{FF2B5EF4-FFF2-40B4-BE49-F238E27FC236}">
                <a16:creationId xmlns:a16="http://schemas.microsoft.com/office/drawing/2014/main" id="{547CA4D9-F73C-49ED-B8A7-8537A989D327}"/>
              </a:ext>
            </a:extLst>
          </p:cNvPr>
          <p:cNvSpPr>
            <a:spLocks noChangeAspect="1"/>
          </p:cNvSpPr>
          <p:nvPr/>
        </p:nvSpPr>
        <p:spPr>
          <a:xfrm>
            <a:off x="7108176" y="1316827"/>
            <a:ext cx="647612" cy="995437"/>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8">
            <a:extLst>
              <a:ext uri="{FF2B5EF4-FFF2-40B4-BE49-F238E27FC236}">
                <a16:creationId xmlns:a16="http://schemas.microsoft.com/office/drawing/2014/main" id="{5812744F-F22D-459D-BEE2-1BA775B46E15}"/>
              </a:ext>
            </a:extLst>
          </p:cNvPr>
          <p:cNvSpPr>
            <a:spLocks noChangeAspect="1"/>
          </p:cNvSpPr>
          <p:nvPr/>
        </p:nvSpPr>
        <p:spPr>
          <a:xfrm rot="5400000">
            <a:off x="7040014" y="1915758"/>
            <a:ext cx="782890" cy="963034"/>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8;p28">
            <a:extLst>
              <a:ext uri="{FF2B5EF4-FFF2-40B4-BE49-F238E27FC236}">
                <a16:creationId xmlns:a16="http://schemas.microsoft.com/office/drawing/2014/main" id="{01FC76D9-3C4B-4527-8932-599591E6B5E6}"/>
              </a:ext>
            </a:extLst>
          </p:cNvPr>
          <p:cNvSpPr>
            <a:spLocks noChangeAspect="1"/>
          </p:cNvSpPr>
          <p:nvPr/>
        </p:nvSpPr>
        <p:spPr>
          <a:xfrm>
            <a:off x="6951002" y="984958"/>
            <a:ext cx="963034" cy="86605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5;p28">
            <a:extLst>
              <a:ext uri="{FF2B5EF4-FFF2-40B4-BE49-F238E27FC236}">
                <a16:creationId xmlns:a16="http://schemas.microsoft.com/office/drawing/2014/main" id="{4618ECA2-044B-47FE-9510-1941E1B1C568}"/>
              </a:ext>
            </a:extLst>
          </p:cNvPr>
          <p:cNvSpPr>
            <a:spLocks noChangeAspect="1"/>
          </p:cNvSpPr>
          <p:nvPr/>
        </p:nvSpPr>
        <p:spPr>
          <a:xfrm>
            <a:off x="1147297" y="1316827"/>
            <a:ext cx="647612" cy="995437"/>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28">
            <a:extLst>
              <a:ext uri="{FF2B5EF4-FFF2-40B4-BE49-F238E27FC236}">
                <a16:creationId xmlns:a16="http://schemas.microsoft.com/office/drawing/2014/main" id="{3FCD84BF-461B-46C8-82BF-E44A0288C950}"/>
              </a:ext>
            </a:extLst>
          </p:cNvPr>
          <p:cNvSpPr>
            <a:spLocks noChangeAspect="1"/>
          </p:cNvSpPr>
          <p:nvPr/>
        </p:nvSpPr>
        <p:spPr>
          <a:xfrm rot="5400000">
            <a:off x="1079120" y="1915758"/>
            <a:ext cx="782890" cy="963034"/>
          </a:xfrm>
          <a:prstGeom prst="homePlate">
            <a:avLst>
              <a:gd name="adj" fmla="val 5000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28">
            <a:extLst>
              <a:ext uri="{FF2B5EF4-FFF2-40B4-BE49-F238E27FC236}">
                <a16:creationId xmlns:a16="http://schemas.microsoft.com/office/drawing/2014/main" id="{1CD1E3B6-535E-481E-9A31-552337F27EED}"/>
              </a:ext>
            </a:extLst>
          </p:cNvPr>
          <p:cNvSpPr>
            <a:spLocks noChangeAspect="1"/>
          </p:cNvSpPr>
          <p:nvPr/>
        </p:nvSpPr>
        <p:spPr>
          <a:xfrm>
            <a:off x="990115" y="984958"/>
            <a:ext cx="963034" cy="866050"/>
          </a:xfrm>
          <a:prstGeom prst="round2SameRect">
            <a:avLst>
              <a:gd name="adj1" fmla="val 16667"/>
              <a:gd name="adj2" fmla="val 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3;p28">
            <a:extLst>
              <a:ext uri="{FF2B5EF4-FFF2-40B4-BE49-F238E27FC236}">
                <a16:creationId xmlns:a16="http://schemas.microsoft.com/office/drawing/2014/main" id="{D5D4C713-40F7-4833-A7C3-6020EC743B3E}"/>
              </a:ext>
            </a:extLst>
          </p:cNvPr>
          <p:cNvSpPr>
            <a:spLocks noChangeAspect="1"/>
          </p:cNvSpPr>
          <p:nvPr/>
        </p:nvSpPr>
        <p:spPr>
          <a:xfrm>
            <a:off x="4111793" y="1316827"/>
            <a:ext cx="647612" cy="99543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1;p28">
            <a:extLst>
              <a:ext uri="{FF2B5EF4-FFF2-40B4-BE49-F238E27FC236}">
                <a16:creationId xmlns:a16="http://schemas.microsoft.com/office/drawing/2014/main" id="{740D9BA6-A958-412B-A709-7B7048BCDB1D}"/>
              </a:ext>
            </a:extLst>
          </p:cNvPr>
          <p:cNvSpPr>
            <a:spLocks noChangeAspect="1"/>
          </p:cNvSpPr>
          <p:nvPr/>
        </p:nvSpPr>
        <p:spPr>
          <a:xfrm rot="5400000">
            <a:off x="4043619" y="1915758"/>
            <a:ext cx="782890" cy="963034"/>
          </a:xfrm>
          <a:prstGeom prst="homePlate">
            <a:avLst>
              <a:gd name="adj" fmla="val 5000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2;p28">
            <a:extLst>
              <a:ext uri="{FF2B5EF4-FFF2-40B4-BE49-F238E27FC236}">
                <a16:creationId xmlns:a16="http://schemas.microsoft.com/office/drawing/2014/main" id="{1716D696-5DBE-4F2F-8FC6-86EA1F0DAFBD}"/>
              </a:ext>
            </a:extLst>
          </p:cNvPr>
          <p:cNvSpPr>
            <a:spLocks noChangeAspect="1"/>
          </p:cNvSpPr>
          <p:nvPr/>
        </p:nvSpPr>
        <p:spPr>
          <a:xfrm>
            <a:off x="3954601" y="984958"/>
            <a:ext cx="963034" cy="866050"/>
          </a:xfrm>
          <a:prstGeom prst="round2SameRect">
            <a:avLst>
              <a:gd name="adj1" fmla="val 16667"/>
              <a:gd name="adj2" fmla="val 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52;p41">
            <a:extLst>
              <a:ext uri="{FF2B5EF4-FFF2-40B4-BE49-F238E27FC236}">
                <a16:creationId xmlns:a16="http://schemas.microsoft.com/office/drawing/2014/main" id="{E024541A-1CAC-4473-9405-26EDD92FE28C}"/>
              </a:ext>
            </a:extLst>
          </p:cNvPr>
          <p:cNvSpPr txBox="1">
            <a:spLocks/>
          </p:cNvSpPr>
          <p:nvPr/>
        </p:nvSpPr>
        <p:spPr>
          <a:xfrm>
            <a:off x="948822" y="1183760"/>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01</a:t>
            </a:r>
          </a:p>
        </p:txBody>
      </p:sp>
      <p:sp>
        <p:nvSpPr>
          <p:cNvPr id="22" name="Google Shape;1852;p41">
            <a:extLst>
              <a:ext uri="{FF2B5EF4-FFF2-40B4-BE49-F238E27FC236}">
                <a16:creationId xmlns:a16="http://schemas.microsoft.com/office/drawing/2014/main" id="{B4D73C96-6E47-4953-9DAD-394E427DC53D}"/>
              </a:ext>
            </a:extLst>
          </p:cNvPr>
          <p:cNvSpPr txBox="1">
            <a:spLocks/>
          </p:cNvSpPr>
          <p:nvPr/>
        </p:nvSpPr>
        <p:spPr>
          <a:xfrm>
            <a:off x="3945163" y="1127465"/>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02</a:t>
            </a:r>
          </a:p>
        </p:txBody>
      </p:sp>
      <p:sp>
        <p:nvSpPr>
          <p:cNvPr id="23" name="Google Shape;1852;p41">
            <a:extLst>
              <a:ext uri="{FF2B5EF4-FFF2-40B4-BE49-F238E27FC236}">
                <a16:creationId xmlns:a16="http://schemas.microsoft.com/office/drawing/2014/main" id="{CBE38769-9197-423D-BFC9-1640FA049817}"/>
              </a:ext>
            </a:extLst>
          </p:cNvPr>
          <p:cNvSpPr txBox="1">
            <a:spLocks/>
          </p:cNvSpPr>
          <p:nvPr/>
        </p:nvSpPr>
        <p:spPr>
          <a:xfrm>
            <a:off x="6880131" y="1079033"/>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03</a:t>
            </a:r>
          </a:p>
        </p:txBody>
      </p:sp>
      <p:sp>
        <p:nvSpPr>
          <p:cNvPr id="24" name="Google Shape;194;p28">
            <a:extLst>
              <a:ext uri="{FF2B5EF4-FFF2-40B4-BE49-F238E27FC236}">
                <a16:creationId xmlns:a16="http://schemas.microsoft.com/office/drawing/2014/main" id="{3E3825E9-B148-4480-BB91-A3D98B9D2183}"/>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42</a:t>
            </a:r>
            <a:endParaRPr b="1" dirty="0">
              <a:solidFill>
                <a:schemeClr val="tx1"/>
              </a:solidFill>
              <a:latin typeface="Raleway" pitchFamily="2" charset="0"/>
            </a:endParaRPr>
          </a:p>
        </p:txBody>
      </p:sp>
    </p:spTree>
    <p:extLst>
      <p:ext uri="{BB962C8B-B14F-4D97-AF65-F5344CB8AC3E}">
        <p14:creationId xmlns:p14="http://schemas.microsoft.com/office/powerpoint/2010/main" val="117866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 name="Google Shape;1894;p44">
            <a:extLst>
              <a:ext uri="{FF2B5EF4-FFF2-40B4-BE49-F238E27FC236}">
                <a16:creationId xmlns:a16="http://schemas.microsoft.com/office/drawing/2014/main" id="{6DA483BA-9BCE-4E52-A7C9-B76CAD1FC864}"/>
              </a:ext>
            </a:extLst>
          </p:cNvPr>
          <p:cNvSpPr txBox="1">
            <a:spLocks noGrp="1"/>
          </p:cNvSpPr>
          <p:nvPr>
            <p:ph type="title"/>
          </p:nvPr>
        </p:nvSpPr>
        <p:spPr>
          <a:xfrm>
            <a:off x="1110806" y="42392"/>
            <a:ext cx="7315200" cy="548700"/>
          </a:xfrm>
          <a:prstGeom prst="rect">
            <a:avLst/>
          </a:prstGeom>
        </p:spPr>
        <p:txBody>
          <a:bodyPr spcFirstLastPara="1" wrap="square" lIns="91425" tIns="91425" rIns="91425" bIns="91425" anchor="t" anchorCtr="0">
            <a:noAutofit/>
          </a:bodyPr>
          <a:lstStyle/>
          <a:p>
            <a:pPr lvl="0" algn="ctr"/>
            <a:r>
              <a:rPr lang="en-US" b="1" dirty="0">
                <a:solidFill>
                  <a:schemeClr val="tx1"/>
                </a:solidFill>
              </a:rPr>
              <a:t> </a:t>
            </a:r>
            <a:r>
              <a:rPr lang="en-US" b="1" dirty="0" err="1">
                <a:solidFill>
                  <a:schemeClr val="tx1"/>
                </a:solidFill>
              </a:rPr>
              <a:t>Fonctionnement</a:t>
            </a:r>
            <a:endParaRPr lang="en-US" sz="4000" dirty="0">
              <a:solidFill>
                <a:schemeClr val="tx1"/>
              </a:solidFill>
              <a:latin typeface="Montserrat Black" panose="00000A00000000000000" pitchFamily="2" charset="0"/>
            </a:endParaRPr>
          </a:p>
        </p:txBody>
      </p:sp>
      <p:sp>
        <p:nvSpPr>
          <p:cNvPr id="3" name="Google Shape;556;p27">
            <a:extLst>
              <a:ext uri="{FF2B5EF4-FFF2-40B4-BE49-F238E27FC236}">
                <a16:creationId xmlns:a16="http://schemas.microsoft.com/office/drawing/2014/main" id="{56E76D1E-C38B-4725-A7F7-5CACA0E3F42B}"/>
              </a:ext>
            </a:extLst>
          </p:cNvPr>
          <p:cNvSpPr/>
          <p:nvPr/>
        </p:nvSpPr>
        <p:spPr>
          <a:xfrm>
            <a:off x="1546381" y="5351661"/>
            <a:ext cx="29211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lang="en-US" dirty="0"/>
          </a:p>
        </p:txBody>
      </p:sp>
      <p:sp>
        <p:nvSpPr>
          <p:cNvPr id="4" name="Google Shape;564;p27">
            <a:extLst>
              <a:ext uri="{FF2B5EF4-FFF2-40B4-BE49-F238E27FC236}">
                <a16:creationId xmlns:a16="http://schemas.microsoft.com/office/drawing/2014/main" id="{E238A7E6-5747-4A1C-8AE0-2BD6896F3B72}"/>
              </a:ext>
            </a:extLst>
          </p:cNvPr>
          <p:cNvSpPr/>
          <p:nvPr/>
        </p:nvSpPr>
        <p:spPr>
          <a:xfrm>
            <a:off x="1541381" y="6900411"/>
            <a:ext cx="29262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p:txBody>
      </p:sp>
      <p:sp>
        <p:nvSpPr>
          <p:cNvPr id="5" name="Google Shape;572;p27">
            <a:extLst>
              <a:ext uri="{FF2B5EF4-FFF2-40B4-BE49-F238E27FC236}">
                <a16:creationId xmlns:a16="http://schemas.microsoft.com/office/drawing/2014/main" id="{D5BBE756-FD3C-4E14-B2F5-1E38EC89CD27}"/>
              </a:ext>
            </a:extLst>
          </p:cNvPr>
          <p:cNvSpPr/>
          <p:nvPr/>
        </p:nvSpPr>
        <p:spPr>
          <a:xfrm>
            <a:off x="4768406" y="5351661"/>
            <a:ext cx="29130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endParaRPr lang="en-US" dirty="0"/>
          </a:p>
        </p:txBody>
      </p:sp>
      <p:sp>
        <p:nvSpPr>
          <p:cNvPr id="6" name="Google Shape;580;p27">
            <a:extLst>
              <a:ext uri="{FF2B5EF4-FFF2-40B4-BE49-F238E27FC236}">
                <a16:creationId xmlns:a16="http://schemas.microsoft.com/office/drawing/2014/main" id="{502E5674-1BE3-48E6-AE99-A1EC3A36FB4F}"/>
              </a:ext>
            </a:extLst>
          </p:cNvPr>
          <p:cNvSpPr/>
          <p:nvPr/>
        </p:nvSpPr>
        <p:spPr>
          <a:xfrm>
            <a:off x="4792131" y="6869517"/>
            <a:ext cx="2925900" cy="1262700"/>
          </a:xfrm>
          <a:prstGeom prst="roundRect">
            <a:avLst>
              <a:gd name="adj" fmla="val 16667"/>
            </a:avLst>
          </a:prstGeom>
          <a:solidFill>
            <a:srgbClr val="91E23E"/>
          </a:solidFill>
          <a:ln w="2857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lang="fr-FR" sz="14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7" name="Google Shape;556;p27">
            <a:extLst>
              <a:ext uri="{FF2B5EF4-FFF2-40B4-BE49-F238E27FC236}">
                <a16:creationId xmlns:a16="http://schemas.microsoft.com/office/drawing/2014/main" id="{2D308415-918E-4F34-96DD-BFEC1BFB43F1}"/>
              </a:ext>
            </a:extLst>
          </p:cNvPr>
          <p:cNvSpPr/>
          <p:nvPr/>
        </p:nvSpPr>
        <p:spPr>
          <a:xfrm>
            <a:off x="3291276" y="6089688"/>
            <a:ext cx="2921100" cy="1262700"/>
          </a:xfrm>
          <a:prstGeom prst="roundRect">
            <a:avLst>
              <a:gd name="adj" fmla="val 16667"/>
            </a:avLst>
          </a:prstGeom>
          <a:solidFill>
            <a:srgbClr val="C0FF82"/>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tx1"/>
                </a:solidFill>
                <a:effectLst/>
                <a:latin typeface="Montserrat Black" panose="00000A00000000000000" pitchFamily="2" charset="0"/>
                <a:ea typeface="Aptos"/>
                <a:cs typeface="Times New Roman" panose="02020603050405020304" pitchFamily="18" charset="0"/>
              </a:rPr>
              <a:t>Journalisatio</a:t>
            </a:r>
            <a:r>
              <a:rPr lang="fr-FR" sz="1400" b="1" dirty="0">
                <a:solidFill>
                  <a:schemeClr val="tx1"/>
                </a:solidFill>
                <a:latin typeface="Montserrat Black" panose="00000A00000000000000" pitchFamily="2" charset="0"/>
                <a:ea typeface="Aptos"/>
                <a:cs typeface="Times New Roman" panose="02020603050405020304" pitchFamily="18" charset="0"/>
              </a:rPr>
              <a:t>n: </a:t>
            </a:r>
            <a:r>
              <a:rPr lang="fr-FR" sz="1400" dirty="0">
                <a:solidFill>
                  <a:schemeClr val="tx1"/>
                </a:solidFill>
                <a:effectLst/>
                <a:latin typeface="Montserrat Black" panose="00000A00000000000000" pitchFamily="2" charset="0"/>
                <a:ea typeface="Aptos"/>
                <a:cs typeface="Times New Roman" panose="02020603050405020304" pitchFamily="18" charset="0"/>
              </a:rPr>
              <a:t> </a:t>
            </a: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enregistrement des événements dans un système informatique</a:t>
            </a:r>
            <a:endParaRPr lang="fr-FR" dirty="0"/>
          </a:p>
        </p:txBody>
      </p:sp>
      <p:sp>
        <p:nvSpPr>
          <p:cNvPr id="8" name="TextBox 7">
            <a:extLst>
              <a:ext uri="{FF2B5EF4-FFF2-40B4-BE49-F238E27FC236}">
                <a16:creationId xmlns:a16="http://schemas.microsoft.com/office/drawing/2014/main" id="{376E57BB-57F5-4D93-A60D-550CD2FAF118}"/>
              </a:ext>
            </a:extLst>
          </p:cNvPr>
          <p:cNvSpPr txBox="1"/>
          <p:nvPr/>
        </p:nvSpPr>
        <p:spPr>
          <a:xfrm>
            <a:off x="1723099" y="5630729"/>
            <a:ext cx="2684057" cy="348429"/>
          </a:xfrm>
          <a:prstGeom prst="rect">
            <a:avLst/>
          </a:prstGeom>
          <a:noFill/>
        </p:spPr>
        <p:txBody>
          <a:bodyPr wrap="square">
            <a:spAutoFit/>
          </a:bodyPr>
          <a:lstStyle/>
          <a:p>
            <a:pPr marR="0" lvl="0">
              <a:lnSpc>
                <a:spcPct val="115000"/>
              </a:lnSpc>
              <a:spcBef>
                <a:spcPts val="0"/>
              </a:spcBef>
              <a:spcAft>
                <a:spcPts val="800"/>
              </a:spcAft>
              <a:buSzPts val="1000"/>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Déboguer</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les </a:t>
            </a: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problèmes</a:t>
            </a:r>
            <a:endPar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09F518DB-E1DC-4A9A-957A-0C48BF3BA07E}"/>
              </a:ext>
            </a:extLst>
          </p:cNvPr>
          <p:cNvSpPr txBox="1"/>
          <p:nvPr/>
        </p:nvSpPr>
        <p:spPr>
          <a:xfrm>
            <a:off x="5118680" y="5626356"/>
            <a:ext cx="2562726" cy="348429"/>
          </a:xfrm>
          <a:prstGeom prst="rect">
            <a:avLst/>
          </a:prstGeom>
          <a:noFill/>
        </p:spPr>
        <p:txBody>
          <a:bodyPr wrap="square">
            <a:spAutoFit/>
          </a:bodyPr>
          <a:lstStyle/>
          <a:p>
            <a:pPr marR="0" lvl="0">
              <a:lnSpc>
                <a:spcPct val="115000"/>
              </a:lnSpc>
              <a:spcBef>
                <a:spcPts val="0"/>
              </a:spcBef>
              <a:spcAft>
                <a:spcPts val="800"/>
              </a:spcAft>
              <a:buSzPts val="1000"/>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Suivi</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modifications</a:t>
            </a:r>
          </a:p>
        </p:txBody>
      </p:sp>
      <p:sp>
        <p:nvSpPr>
          <p:cNvPr id="10" name="TextBox 9">
            <a:extLst>
              <a:ext uri="{FF2B5EF4-FFF2-40B4-BE49-F238E27FC236}">
                <a16:creationId xmlns:a16="http://schemas.microsoft.com/office/drawing/2014/main" id="{66206C5C-6A10-41FB-888D-F7C172A0E205}"/>
              </a:ext>
            </a:extLst>
          </p:cNvPr>
          <p:cNvSpPr txBox="1"/>
          <p:nvPr/>
        </p:nvSpPr>
        <p:spPr>
          <a:xfrm>
            <a:off x="1471099" y="7322646"/>
            <a:ext cx="2921100" cy="631583"/>
          </a:xfrm>
          <a:prstGeom prst="rect">
            <a:avLst/>
          </a:prstGeom>
          <a:noFill/>
        </p:spPr>
        <p:txBody>
          <a:bodyPr wrap="square">
            <a:spAutoFit/>
          </a:bodyPr>
          <a:lstStyle/>
          <a:p>
            <a:pPr marR="0" lvl="0" algn="ctr">
              <a:lnSpc>
                <a:spcPct val="115000"/>
              </a:lnSpc>
              <a:spcBef>
                <a:spcPts val="0"/>
              </a:spcBef>
              <a:spcAft>
                <a:spcPts val="800"/>
              </a:spcAft>
              <a:buSzPts val="1000"/>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Amélioration</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performances</a:t>
            </a:r>
          </a:p>
        </p:txBody>
      </p:sp>
      <p:sp>
        <p:nvSpPr>
          <p:cNvPr id="11" name="TextBox 10">
            <a:extLst>
              <a:ext uri="{FF2B5EF4-FFF2-40B4-BE49-F238E27FC236}">
                <a16:creationId xmlns:a16="http://schemas.microsoft.com/office/drawing/2014/main" id="{47EB9399-4361-4080-B0D3-5E8092A76A87}"/>
              </a:ext>
            </a:extLst>
          </p:cNvPr>
          <p:cNvSpPr txBox="1"/>
          <p:nvPr/>
        </p:nvSpPr>
        <p:spPr>
          <a:xfrm>
            <a:off x="4896890" y="7320328"/>
            <a:ext cx="2784516" cy="811889"/>
          </a:xfrm>
          <a:prstGeom prst="rect">
            <a:avLst/>
          </a:prstGeom>
          <a:noFill/>
        </p:spPr>
        <p:txBody>
          <a:bodyPr wrap="square">
            <a:spAutoFit/>
          </a:bodyPr>
          <a:lstStyle/>
          <a:p>
            <a:pPr algn="ctr">
              <a:lnSpc>
                <a:spcPct val="115000"/>
              </a:lnSpc>
              <a:spcAft>
                <a:spcPts val="800"/>
              </a:spcAft>
              <a:buSzPts val="1000"/>
              <a:tabLst>
                <a:tab pos="457200" algn="l"/>
              </a:tabLst>
            </a:pP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Assurer la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cohérence</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données</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et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Récupération</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après panne</a:t>
            </a:r>
          </a:p>
        </p:txBody>
      </p:sp>
      <p:sp>
        <p:nvSpPr>
          <p:cNvPr id="12" name="Google Shape;465;p28">
            <a:extLst>
              <a:ext uri="{FF2B5EF4-FFF2-40B4-BE49-F238E27FC236}">
                <a16:creationId xmlns:a16="http://schemas.microsoft.com/office/drawing/2014/main" id="{B3DEDDAC-3251-4F85-B28F-B93DFC9688F8}"/>
              </a:ext>
            </a:extLst>
          </p:cNvPr>
          <p:cNvSpPr>
            <a:spLocks noChangeAspect="1"/>
          </p:cNvSpPr>
          <p:nvPr/>
        </p:nvSpPr>
        <p:spPr>
          <a:xfrm>
            <a:off x="7108176" y="1316827"/>
            <a:ext cx="647612" cy="995437"/>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8">
            <a:extLst>
              <a:ext uri="{FF2B5EF4-FFF2-40B4-BE49-F238E27FC236}">
                <a16:creationId xmlns:a16="http://schemas.microsoft.com/office/drawing/2014/main" id="{4DF6FA2B-F493-4E6A-85C8-19E08C702C75}"/>
              </a:ext>
            </a:extLst>
          </p:cNvPr>
          <p:cNvSpPr>
            <a:spLocks noChangeAspect="1"/>
          </p:cNvSpPr>
          <p:nvPr/>
        </p:nvSpPr>
        <p:spPr>
          <a:xfrm rot="5400000">
            <a:off x="7040014" y="1915758"/>
            <a:ext cx="782890" cy="963034"/>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8;p28">
            <a:extLst>
              <a:ext uri="{FF2B5EF4-FFF2-40B4-BE49-F238E27FC236}">
                <a16:creationId xmlns:a16="http://schemas.microsoft.com/office/drawing/2014/main" id="{E881ABB6-1009-4CE5-8A55-80F0C471D2C6}"/>
              </a:ext>
            </a:extLst>
          </p:cNvPr>
          <p:cNvSpPr>
            <a:spLocks noChangeAspect="1"/>
          </p:cNvSpPr>
          <p:nvPr/>
        </p:nvSpPr>
        <p:spPr>
          <a:xfrm>
            <a:off x="6951002" y="984958"/>
            <a:ext cx="963034" cy="86605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5;p28">
            <a:extLst>
              <a:ext uri="{FF2B5EF4-FFF2-40B4-BE49-F238E27FC236}">
                <a16:creationId xmlns:a16="http://schemas.microsoft.com/office/drawing/2014/main" id="{C4E9C807-C5C4-4333-B66D-49C71E78E4C9}"/>
              </a:ext>
            </a:extLst>
          </p:cNvPr>
          <p:cNvSpPr>
            <a:spLocks noChangeAspect="1"/>
          </p:cNvSpPr>
          <p:nvPr/>
        </p:nvSpPr>
        <p:spPr>
          <a:xfrm>
            <a:off x="1147297" y="1316827"/>
            <a:ext cx="647612" cy="995437"/>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28">
            <a:extLst>
              <a:ext uri="{FF2B5EF4-FFF2-40B4-BE49-F238E27FC236}">
                <a16:creationId xmlns:a16="http://schemas.microsoft.com/office/drawing/2014/main" id="{A73B0B9F-9D41-49DA-9238-B1628F757F03}"/>
              </a:ext>
            </a:extLst>
          </p:cNvPr>
          <p:cNvSpPr>
            <a:spLocks noChangeAspect="1"/>
          </p:cNvSpPr>
          <p:nvPr/>
        </p:nvSpPr>
        <p:spPr>
          <a:xfrm rot="5400000">
            <a:off x="1079120" y="1915758"/>
            <a:ext cx="782890" cy="963034"/>
          </a:xfrm>
          <a:prstGeom prst="homePlate">
            <a:avLst>
              <a:gd name="adj" fmla="val 5000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28">
            <a:extLst>
              <a:ext uri="{FF2B5EF4-FFF2-40B4-BE49-F238E27FC236}">
                <a16:creationId xmlns:a16="http://schemas.microsoft.com/office/drawing/2014/main" id="{A31E1F38-D9C8-4F5F-9EDB-88428992637C}"/>
              </a:ext>
            </a:extLst>
          </p:cNvPr>
          <p:cNvSpPr>
            <a:spLocks noChangeAspect="1"/>
          </p:cNvSpPr>
          <p:nvPr/>
        </p:nvSpPr>
        <p:spPr>
          <a:xfrm>
            <a:off x="990115" y="984958"/>
            <a:ext cx="963034" cy="866050"/>
          </a:xfrm>
          <a:prstGeom prst="round2SameRect">
            <a:avLst>
              <a:gd name="adj1" fmla="val 16667"/>
              <a:gd name="adj2" fmla="val 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3;p28">
            <a:extLst>
              <a:ext uri="{FF2B5EF4-FFF2-40B4-BE49-F238E27FC236}">
                <a16:creationId xmlns:a16="http://schemas.microsoft.com/office/drawing/2014/main" id="{6A435D89-A4AB-4BDE-BA84-8769668CEF90}"/>
              </a:ext>
            </a:extLst>
          </p:cNvPr>
          <p:cNvSpPr>
            <a:spLocks noChangeAspect="1"/>
          </p:cNvSpPr>
          <p:nvPr/>
        </p:nvSpPr>
        <p:spPr>
          <a:xfrm>
            <a:off x="4111793" y="1316827"/>
            <a:ext cx="647612" cy="99543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1;p28">
            <a:extLst>
              <a:ext uri="{FF2B5EF4-FFF2-40B4-BE49-F238E27FC236}">
                <a16:creationId xmlns:a16="http://schemas.microsoft.com/office/drawing/2014/main" id="{025F491C-EC9B-4768-89E8-84FD75AC8917}"/>
              </a:ext>
            </a:extLst>
          </p:cNvPr>
          <p:cNvSpPr>
            <a:spLocks noChangeAspect="1"/>
          </p:cNvSpPr>
          <p:nvPr/>
        </p:nvSpPr>
        <p:spPr>
          <a:xfrm rot="5400000">
            <a:off x="4043619" y="1915758"/>
            <a:ext cx="782890" cy="963034"/>
          </a:xfrm>
          <a:prstGeom prst="homePlate">
            <a:avLst>
              <a:gd name="adj" fmla="val 5000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2;p28">
            <a:extLst>
              <a:ext uri="{FF2B5EF4-FFF2-40B4-BE49-F238E27FC236}">
                <a16:creationId xmlns:a16="http://schemas.microsoft.com/office/drawing/2014/main" id="{4E845B0F-082E-4B05-99C6-C7D6F368B837}"/>
              </a:ext>
            </a:extLst>
          </p:cNvPr>
          <p:cNvSpPr>
            <a:spLocks noChangeAspect="1"/>
          </p:cNvSpPr>
          <p:nvPr/>
        </p:nvSpPr>
        <p:spPr>
          <a:xfrm>
            <a:off x="3954601" y="984958"/>
            <a:ext cx="963034" cy="866050"/>
          </a:xfrm>
          <a:prstGeom prst="round2SameRect">
            <a:avLst>
              <a:gd name="adj1" fmla="val 16667"/>
              <a:gd name="adj2" fmla="val 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52;p41">
            <a:extLst>
              <a:ext uri="{FF2B5EF4-FFF2-40B4-BE49-F238E27FC236}">
                <a16:creationId xmlns:a16="http://schemas.microsoft.com/office/drawing/2014/main" id="{233A6F69-D38F-4B00-8E48-3B591C96BAF5}"/>
              </a:ext>
            </a:extLst>
          </p:cNvPr>
          <p:cNvSpPr txBox="1">
            <a:spLocks/>
          </p:cNvSpPr>
          <p:nvPr/>
        </p:nvSpPr>
        <p:spPr>
          <a:xfrm>
            <a:off x="948822" y="1183760"/>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01</a:t>
            </a:r>
          </a:p>
        </p:txBody>
      </p:sp>
      <p:sp>
        <p:nvSpPr>
          <p:cNvPr id="22" name="Google Shape;1852;p41">
            <a:extLst>
              <a:ext uri="{FF2B5EF4-FFF2-40B4-BE49-F238E27FC236}">
                <a16:creationId xmlns:a16="http://schemas.microsoft.com/office/drawing/2014/main" id="{0FEBC7F0-5F72-4EA7-B03B-89F88E4A8667}"/>
              </a:ext>
            </a:extLst>
          </p:cNvPr>
          <p:cNvSpPr txBox="1">
            <a:spLocks/>
          </p:cNvSpPr>
          <p:nvPr/>
        </p:nvSpPr>
        <p:spPr>
          <a:xfrm>
            <a:off x="3945163" y="1127465"/>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02</a:t>
            </a:r>
          </a:p>
        </p:txBody>
      </p:sp>
      <p:sp>
        <p:nvSpPr>
          <p:cNvPr id="23" name="Google Shape;1852;p41">
            <a:extLst>
              <a:ext uri="{FF2B5EF4-FFF2-40B4-BE49-F238E27FC236}">
                <a16:creationId xmlns:a16="http://schemas.microsoft.com/office/drawing/2014/main" id="{3C0754DD-A3BE-4B67-A839-10ED5878B5DE}"/>
              </a:ext>
            </a:extLst>
          </p:cNvPr>
          <p:cNvSpPr txBox="1">
            <a:spLocks/>
          </p:cNvSpPr>
          <p:nvPr/>
        </p:nvSpPr>
        <p:spPr>
          <a:xfrm>
            <a:off x="6880131" y="1079033"/>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03</a:t>
            </a:r>
          </a:p>
        </p:txBody>
      </p:sp>
      <p:sp>
        <p:nvSpPr>
          <p:cNvPr id="24" name="Google Shape;194;p28">
            <a:extLst>
              <a:ext uri="{FF2B5EF4-FFF2-40B4-BE49-F238E27FC236}">
                <a16:creationId xmlns:a16="http://schemas.microsoft.com/office/drawing/2014/main" id="{F949AEB9-A2C5-453A-83E3-2C2229255737}"/>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43</a:t>
            </a:r>
            <a:endParaRPr b="1" dirty="0">
              <a:solidFill>
                <a:schemeClr val="tx1"/>
              </a:solidFill>
              <a:latin typeface="Raleway" pitchFamily="2" charset="0"/>
            </a:endParaRPr>
          </a:p>
        </p:txBody>
      </p:sp>
    </p:spTree>
    <p:extLst>
      <p:ext uri="{BB962C8B-B14F-4D97-AF65-F5344CB8AC3E}">
        <p14:creationId xmlns:p14="http://schemas.microsoft.com/office/powerpoint/2010/main" val="3266617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 name="Google Shape;1894;p44">
            <a:extLst>
              <a:ext uri="{FF2B5EF4-FFF2-40B4-BE49-F238E27FC236}">
                <a16:creationId xmlns:a16="http://schemas.microsoft.com/office/drawing/2014/main" id="{8B1DFB3C-FE34-4D20-A169-782ABA3E14BE}"/>
              </a:ext>
            </a:extLst>
          </p:cNvPr>
          <p:cNvSpPr txBox="1">
            <a:spLocks noGrp="1"/>
          </p:cNvSpPr>
          <p:nvPr>
            <p:ph type="title"/>
          </p:nvPr>
        </p:nvSpPr>
        <p:spPr>
          <a:xfrm>
            <a:off x="1110806" y="42392"/>
            <a:ext cx="7315200" cy="548700"/>
          </a:xfrm>
          <a:prstGeom prst="rect">
            <a:avLst/>
          </a:prstGeom>
        </p:spPr>
        <p:txBody>
          <a:bodyPr spcFirstLastPara="1" wrap="square" lIns="91425" tIns="91425" rIns="91425" bIns="91425" anchor="t" anchorCtr="0">
            <a:noAutofit/>
          </a:bodyPr>
          <a:lstStyle/>
          <a:p>
            <a:pPr lvl="0" algn="ctr"/>
            <a:r>
              <a:rPr lang="en-US" b="1" dirty="0">
                <a:solidFill>
                  <a:schemeClr val="tx1"/>
                </a:solidFill>
              </a:rPr>
              <a:t> </a:t>
            </a:r>
            <a:r>
              <a:rPr lang="en-US" b="1" dirty="0" err="1">
                <a:solidFill>
                  <a:schemeClr val="tx1"/>
                </a:solidFill>
              </a:rPr>
              <a:t>Fonctionnement</a:t>
            </a:r>
            <a:endParaRPr lang="en-US" sz="4000" dirty="0">
              <a:solidFill>
                <a:schemeClr val="tx1"/>
              </a:solidFill>
              <a:latin typeface="Montserrat Black" panose="00000A00000000000000" pitchFamily="2" charset="0"/>
            </a:endParaRPr>
          </a:p>
        </p:txBody>
      </p:sp>
      <p:sp>
        <p:nvSpPr>
          <p:cNvPr id="3" name="Google Shape;465;p28">
            <a:extLst>
              <a:ext uri="{FF2B5EF4-FFF2-40B4-BE49-F238E27FC236}">
                <a16:creationId xmlns:a16="http://schemas.microsoft.com/office/drawing/2014/main" id="{0C4650F1-F657-4EAB-A6C9-4E030D48D175}"/>
              </a:ext>
            </a:extLst>
          </p:cNvPr>
          <p:cNvSpPr>
            <a:spLocks noChangeAspect="1"/>
          </p:cNvSpPr>
          <p:nvPr/>
        </p:nvSpPr>
        <p:spPr>
          <a:xfrm>
            <a:off x="7108176" y="1316827"/>
            <a:ext cx="647612" cy="995437"/>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7;p28">
            <a:extLst>
              <a:ext uri="{FF2B5EF4-FFF2-40B4-BE49-F238E27FC236}">
                <a16:creationId xmlns:a16="http://schemas.microsoft.com/office/drawing/2014/main" id="{EB000887-8201-44B6-A984-53925A8602B1}"/>
              </a:ext>
            </a:extLst>
          </p:cNvPr>
          <p:cNvSpPr>
            <a:spLocks noChangeAspect="1"/>
          </p:cNvSpPr>
          <p:nvPr/>
        </p:nvSpPr>
        <p:spPr>
          <a:xfrm rot="5400000">
            <a:off x="7040014" y="1915758"/>
            <a:ext cx="782890" cy="963034"/>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8;p28">
            <a:extLst>
              <a:ext uri="{FF2B5EF4-FFF2-40B4-BE49-F238E27FC236}">
                <a16:creationId xmlns:a16="http://schemas.microsoft.com/office/drawing/2014/main" id="{6D73B469-6F98-4DC6-9D04-7203CFC14408}"/>
              </a:ext>
            </a:extLst>
          </p:cNvPr>
          <p:cNvSpPr>
            <a:spLocks noChangeAspect="1"/>
          </p:cNvSpPr>
          <p:nvPr/>
        </p:nvSpPr>
        <p:spPr>
          <a:xfrm>
            <a:off x="6951002" y="984958"/>
            <a:ext cx="963034" cy="86605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5;p28">
            <a:extLst>
              <a:ext uri="{FF2B5EF4-FFF2-40B4-BE49-F238E27FC236}">
                <a16:creationId xmlns:a16="http://schemas.microsoft.com/office/drawing/2014/main" id="{8DBC7FE8-ADC8-4FAB-B9AE-6DDC71FAB444}"/>
              </a:ext>
            </a:extLst>
          </p:cNvPr>
          <p:cNvSpPr>
            <a:spLocks noChangeAspect="1"/>
          </p:cNvSpPr>
          <p:nvPr/>
        </p:nvSpPr>
        <p:spPr>
          <a:xfrm>
            <a:off x="1147297" y="1316827"/>
            <a:ext cx="647612" cy="2456276"/>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7;p28">
            <a:extLst>
              <a:ext uri="{FF2B5EF4-FFF2-40B4-BE49-F238E27FC236}">
                <a16:creationId xmlns:a16="http://schemas.microsoft.com/office/drawing/2014/main" id="{6D63CF0A-5AD8-4E81-9479-3E34F6F9CB78}"/>
              </a:ext>
            </a:extLst>
          </p:cNvPr>
          <p:cNvSpPr>
            <a:spLocks noChangeAspect="1"/>
          </p:cNvSpPr>
          <p:nvPr/>
        </p:nvSpPr>
        <p:spPr>
          <a:xfrm rot="5400000">
            <a:off x="1097280" y="3566160"/>
            <a:ext cx="782890" cy="963034"/>
          </a:xfrm>
          <a:prstGeom prst="homePlate">
            <a:avLst>
              <a:gd name="adj" fmla="val 5000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8;p28">
            <a:extLst>
              <a:ext uri="{FF2B5EF4-FFF2-40B4-BE49-F238E27FC236}">
                <a16:creationId xmlns:a16="http://schemas.microsoft.com/office/drawing/2014/main" id="{0EC04C71-C605-420D-AD1C-C0146D44EC5D}"/>
              </a:ext>
            </a:extLst>
          </p:cNvPr>
          <p:cNvSpPr>
            <a:spLocks noChangeAspect="1"/>
          </p:cNvSpPr>
          <p:nvPr/>
        </p:nvSpPr>
        <p:spPr>
          <a:xfrm>
            <a:off x="990115" y="984958"/>
            <a:ext cx="963034" cy="866050"/>
          </a:xfrm>
          <a:prstGeom prst="round2SameRect">
            <a:avLst>
              <a:gd name="adj1" fmla="val 16667"/>
              <a:gd name="adj2" fmla="val 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3;p28">
            <a:extLst>
              <a:ext uri="{FF2B5EF4-FFF2-40B4-BE49-F238E27FC236}">
                <a16:creationId xmlns:a16="http://schemas.microsoft.com/office/drawing/2014/main" id="{C2F50467-B427-457F-993F-966FE05758E1}"/>
              </a:ext>
            </a:extLst>
          </p:cNvPr>
          <p:cNvSpPr>
            <a:spLocks noChangeAspect="1"/>
          </p:cNvSpPr>
          <p:nvPr/>
        </p:nvSpPr>
        <p:spPr>
          <a:xfrm>
            <a:off x="4111793" y="1316827"/>
            <a:ext cx="647612" cy="99543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1;p28">
            <a:extLst>
              <a:ext uri="{FF2B5EF4-FFF2-40B4-BE49-F238E27FC236}">
                <a16:creationId xmlns:a16="http://schemas.microsoft.com/office/drawing/2014/main" id="{BC4BFC73-278B-44CB-9FAC-AEE2E14A5CCD}"/>
              </a:ext>
            </a:extLst>
          </p:cNvPr>
          <p:cNvSpPr>
            <a:spLocks noChangeAspect="1"/>
          </p:cNvSpPr>
          <p:nvPr/>
        </p:nvSpPr>
        <p:spPr>
          <a:xfrm rot="5400000">
            <a:off x="4043619" y="1915758"/>
            <a:ext cx="782890" cy="963034"/>
          </a:xfrm>
          <a:prstGeom prst="homePlate">
            <a:avLst>
              <a:gd name="adj" fmla="val 5000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2;p28">
            <a:extLst>
              <a:ext uri="{FF2B5EF4-FFF2-40B4-BE49-F238E27FC236}">
                <a16:creationId xmlns:a16="http://schemas.microsoft.com/office/drawing/2014/main" id="{DC667FFD-C0D1-42F1-BC76-ED90B15BA0E8}"/>
              </a:ext>
            </a:extLst>
          </p:cNvPr>
          <p:cNvSpPr>
            <a:spLocks noChangeAspect="1"/>
          </p:cNvSpPr>
          <p:nvPr/>
        </p:nvSpPr>
        <p:spPr>
          <a:xfrm>
            <a:off x="3954601" y="984958"/>
            <a:ext cx="963034" cy="866050"/>
          </a:xfrm>
          <a:prstGeom prst="round2SameRect">
            <a:avLst>
              <a:gd name="adj1" fmla="val 16667"/>
              <a:gd name="adj2" fmla="val 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52;p41">
            <a:extLst>
              <a:ext uri="{FF2B5EF4-FFF2-40B4-BE49-F238E27FC236}">
                <a16:creationId xmlns:a16="http://schemas.microsoft.com/office/drawing/2014/main" id="{F16015F1-DF46-41D3-AB68-323705D19F39}"/>
              </a:ext>
            </a:extLst>
          </p:cNvPr>
          <p:cNvSpPr txBox="1">
            <a:spLocks/>
          </p:cNvSpPr>
          <p:nvPr/>
        </p:nvSpPr>
        <p:spPr>
          <a:xfrm>
            <a:off x="948822" y="1183760"/>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01</a:t>
            </a:r>
          </a:p>
        </p:txBody>
      </p:sp>
      <p:sp>
        <p:nvSpPr>
          <p:cNvPr id="13" name="Google Shape;1852;p41">
            <a:extLst>
              <a:ext uri="{FF2B5EF4-FFF2-40B4-BE49-F238E27FC236}">
                <a16:creationId xmlns:a16="http://schemas.microsoft.com/office/drawing/2014/main" id="{C3EED515-0EE7-4ACD-9D15-FF363002335D}"/>
              </a:ext>
            </a:extLst>
          </p:cNvPr>
          <p:cNvSpPr txBox="1">
            <a:spLocks/>
          </p:cNvSpPr>
          <p:nvPr/>
        </p:nvSpPr>
        <p:spPr>
          <a:xfrm>
            <a:off x="3945163" y="1127465"/>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02</a:t>
            </a:r>
          </a:p>
        </p:txBody>
      </p:sp>
      <p:sp>
        <p:nvSpPr>
          <p:cNvPr id="14" name="Google Shape;1852;p41">
            <a:extLst>
              <a:ext uri="{FF2B5EF4-FFF2-40B4-BE49-F238E27FC236}">
                <a16:creationId xmlns:a16="http://schemas.microsoft.com/office/drawing/2014/main" id="{5723EB3A-3865-47A7-8822-8ACCEAA8504D}"/>
              </a:ext>
            </a:extLst>
          </p:cNvPr>
          <p:cNvSpPr txBox="1">
            <a:spLocks/>
          </p:cNvSpPr>
          <p:nvPr/>
        </p:nvSpPr>
        <p:spPr>
          <a:xfrm>
            <a:off x="6880131" y="1079033"/>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03</a:t>
            </a:r>
          </a:p>
        </p:txBody>
      </p:sp>
      <p:sp>
        <p:nvSpPr>
          <p:cNvPr id="15" name="TextBox 14">
            <a:extLst>
              <a:ext uri="{FF2B5EF4-FFF2-40B4-BE49-F238E27FC236}">
                <a16:creationId xmlns:a16="http://schemas.microsoft.com/office/drawing/2014/main" id="{E2A13D5F-6C01-4FA0-B5B6-FABF3BB45EB8}"/>
              </a:ext>
            </a:extLst>
          </p:cNvPr>
          <p:cNvSpPr txBox="1"/>
          <p:nvPr/>
        </p:nvSpPr>
        <p:spPr>
          <a:xfrm>
            <a:off x="2221508" y="3276891"/>
            <a:ext cx="5390146" cy="1017523"/>
          </a:xfrm>
          <a:prstGeom prst="rect">
            <a:avLst/>
          </a:prstGeom>
          <a:noFill/>
        </p:spPr>
        <p:txBody>
          <a:bodyPr wrap="square">
            <a:spAutoFit/>
          </a:bodyPr>
          <a:lstStyle/>
          <a:p>
            <a:pPr marR="0" lvl="0" algn="ctr">
              <a:lnSpc>
                <a:spcPct val="115000"/>
              </a:lnSpc>
              <a:spcBef>
                <a:spcPts val="0"/>
              </a:spcBef>
              <a:spcAft>
                <a:spcPts val="800"/>
              </a:spcAft>
              <a:buSzPts val="1000"/>
              <a:tabLst>
                <a:tab pos="457200" algn="l"/>
              </a:tabLst>
            </a:pP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Les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opérations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sont</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enregistrées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séquentiellement</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dans un journal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avant</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d'être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appliquées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aux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données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a:t>
            </a:r>
          </a:p>
        </p:txBody>
      </p:sp>
      <p:sp>
        <p:nvSpPr>
          <p:cNvPr id="16" name="Google Shape;194;p28">
            <a:extLst>
              <a:ext uri="{FF2B5EF4-FFF2-40B4-BE49-F238E27FC236}">
                <a16:creationId xmlns:a16="http://schemas.microsoft.com/office/drawing/2014/main" id="{0B19E3B0-5040-454F-AE48-78AEB82E78A5}"/>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44</a:t>
            </a:r>
            <a:endParaRPr b="1" dirty="0">
              <a:solidFill>
                <a:schemeClr val="tx1"/>
              </a:solidFill>
              <a:latin typeface="Raleway" pitchFamily="2" charset="0"/>
            </a:endParaRPr>
          </a:p>
        </p:txBody>
      </p:sp>
    </p:spTree>
    <p:extLst>
      <p:ext uri="{BB962C8B-B14F-4D97-AF65-F5344CB8AC3E}">
        <p14:creationId xmlns:p14="http://schemas.microsoft.com/office/powerpoint/2010/main" val="415700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 name="Google Shape;1894;p44">
            <a:extLst>
              <a:ext uri="{FF2B5EF4-FFF2-40B4-BE49-F238E27FC236}">
                <a16:creationId xmlns:a16="http://schemas.microsoft.com/office/drawing/2014/main" id="{8C7F3844-E940-4AB7-8174-D1242AB44602}"/>
              </a:ext>
            </a:extLst>
          </p:cNvPr>
          <p:cNvSpPr txBox="1">
            <a:spLocks noGrp="1"/>
          </p:cNvSpPr>
          <p:nvPr>
            <p:ph type="title"/>
          </p:nvPr>
        </p:nvSpPr>
        <p:spPr>
          <a:xfrm>
            <a:off x="1110806" y="42392"/>
            <a:ext cx="7315200" cy="548700"/>
          </a:xfrm>
          <a:prstGeom prst="rect">
            <a:avLst/>
          </a:prstGeom>
        </p:spPr>
        <p:txBody>
          <a:bodyPr spcFirstLastPara="1" wrap="square" lIns="91425" tIns="91425" rIns="91425" bIns="91425" anchor="t" anchorCtr="0">
            <a:noAutofit/>
          </a:bodyPr>
          <a:lstStyle/>
          <a:p>
            <a:pPr lvl="0" algn="ctr"/>
            <a:r>
              <a:rPr lang="en-US" b="1" dirty="0">
                <a:solidFill>
                  <a:schemeClr val="tx1"/>
                </a:solidFill>
              </a:rPr>
              <a:t> </a:t>
            </a:r>
            <a:r>
              <a:rPr lang="en-US" b="1" dirty="0" err="1">
                <a:solidFill>
                  <a:schemeClr val="tx1"/>
                </a:solidFill>
              </a:rPr>
              <a:t>Fonctionnement</a:t>
            </a:r>
            <a:endParaRPr lang="en-US" sz="4000" dirty="0">
              <a:solidFill>
                <a:schemeClr val="tx1"/>
              </a:solidFill>
              <a:latin typeface="Montserrat Black" panose="00000A00000000000000" pitchFamily="2" charset="0"/>
            </a:endParaRPr>
          </a:p>
        </p:txBody>
      </p:sp>
      <p:sp>
        <p:nvSpPr>
          <p:cNvPr id="3" name="Google Shape;465;p28">
            <a:extLst>
              <a:ext uri="{FF2B5EF4-FFF2-40B4-BE49-F238E27FC236}">
                <a16:creationId xmlns:a16="http://schemas.microsoft.com/office/drawing/2014/main" id="{A0B282BC-B4BB-424B-B47C-A1C9D95A8E9E}"/>
              </a:ext>
            </a:extLst>
          </p:cNvPr>
          <p:cNvSpPr>
            <a:spLocks noChangeAspect="1"/>
          </p:cNvSpPr>
          <p:nvPr/>
        </p:nvSpPr>
        <p:spPr>
          <a:xfrm>
            <a:off x="7108176" y="1316827"/>
            <a:ext cx="647612" cy="995437"/>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7;p28">
            <a:extLst>
              <a:ext uri="{FF2B5EF4-FFF2-40B4-BE49-F238E27FC236}">
                <a16:creationId xmlns:a16="http://schemas.microsoft.com/office/drawing/2014/main" id="{F0A19F73-8730-45AD-9D4E-632D5054BE7F}"/>
              </a:ext>
            </a:extLst>
          </p:cNvPr>
          <p:cNvSpPr>
            <a:spLocks noChangeAspect="1"/>
          </p:cNvSpPr>
          <p:nvPr/>
        </p:nvSpPr>
        <p:spPr>
          <a:xfrm rot="5400000">
            <a:off x="7040014" y="1915758"/>
            <a:ext cx="782890" cy="963034"/>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8;p28">
            <a:extLst>
              <a:ext uri="{FF2B5EF4-FFF2-40B4-BE49-F238E27FC236}">
                <a16:creationId xmlns:a16="http://schemas.microsoft.com/office/drawing/2014/main" id="{0E885C22-4285-4DD6-A4F0-E6E38F28F12F}"/>
              </a:ext>
            </a:extLst>
          </p:cNvPr>
          <p:cNvSpPr>
            <a:spLocks noChangeAspect="1"/>
          </p:cNvSpPr>
          <p:nvPr/>
        </p:nvSpPr>
        <p:spPr>
          <a:xfrm>
            <a:off x="6951002" y="984958"/>
            <a:ext cx="963034" cy="86605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5;p28">
            <a:extLst>
              <a:ext uri="{FF2B5EF4-FFF2-40B4-BE49-F238E27FC236}">
                <a16:creationId xmlns:a16="http://schemas.microsoft.com/office/drawing/2014/main" id="{9446FF8A-842C-4352-9D30-694493FDFB32}"/>
              </a:ext>
            </a:extLst>
          </p:cNvPr>
          <p:cNvSpPr>
            <a:spLocks noChangeAspect="1"/>
          </p:cNvSpPr>
          <p:nvPr/>
        </p:nvSpPr>
        <p:spPr>
          <a:xfrm>
            <a:off x="1147297" y="1316827"/>
            <a:ext cx="647612" cy="995437"/>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7;p28">
            <a:extLst>
              <a:ext uri="{FF2B5EF4-FFF2-40B4-BE49-F238E27FC236}">
                <a16:creationId xmlns:a16="http://schemas.microsoft.com/office/drawing/2014/main" id="{65D37FD1-7729-402C-AE9C-B2859FDD03F1}"/>
              </a:ext>
            </a:extLst>
          </p:cNvPr>
          <p:cNvSpPr>
            <a:spLocks noChangeAspect="1"/>
          </p:cNvSpPr>
          <p:nvPr/>
        </p:nvSpPr>
        <p:spPr>
          <a:xfrm rot="5400000">
            <a:off x="1079120" y="1915758"/>
            <a:ext cx="782890" cy="963034"/>
          </a:xfrm>
          <a:prstGeom prst="homePlate">
            <a:avLst>
              <a:gd name="adj" fmla="val 5000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8;p28">
            <a:extLst>
              <a:ext uri="{FF2B5EF4-FFF2-40B4-BE49-F238E27FC236}">
                <a16:creationId xmlns:a16="http://schemas.microsoft.com/office/drawing/2014/main" id="{110DC633-7656-46AA-881E-880E4E54BF7D}"/>
              </a:ext>
            </a:extLst>
          </p:cNvPr>
          <p:cNvSpPr>
            <a:spLocks noChangeAspect="1"/>
          </p:cNvSpPr>
          <p:nvPr/>
        </p:nvSpPr>
        <p:spPr>
          <a:xfrm>
            <a:off x="990115" y="984958"/>
            <a:ext cx="963034" cy="866050"/>
          </a:xfrm>
          <a:prstGeom prst="round2SameRect">
            <a:avLst>
              <a:gd name="adj1" fmla="val 16667"/>
              <a:gd name="adj2" fmla="val 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3;p28">
            <a:extLst>
              <a:ext uri="{FF2B5EF4-FFF2-40B4-BE49-F238E27FC236}">
                <a16:creationId xmlns:a16="http://schemas.microsoft.com/office/drawing/2014/main" id="{540C89DD-0E26-48E6-8C6E-8B898C9ED2D9}"/>
              </a:ext>
            </a:extLst>
          </p:cNvPr>
          <p:cNvSpPr>
            <a:spLocks noChangeAspect="1"/>
          </p:cNvSpPr>
          <p:nvPr/>
        </p:nvSpPr>
        <p:spPr>
          <a:xfrm>
            <a:off x="4111793" y="1316827"/>
            <a:ext cx="647612" cy="233940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1;p28">
            <a:extLst>
              <a:ext uri="{FF2B5EF4-FFF2-40B4-BE49-F238E27FC236}">
                <a16:creationId xmlns:a16="http://schemas.microsoft.com/office/drawing/2014/main" id="{4E03302F-9D96-4E82-BFD8-8B0C21145066}"/>
              </a:ext>
            </a:extLst>
          </p:cNvPr>
          <p:cNvSpPr>
            <a:spLocks noChangeAspect="1"/>
          </p:cNvSpPr>
          <p:nvPr/>
        </p:nvSpPr>
        <p:spPr>
          <a:xfrm rot="5400000">
            <a:off x="4043619" y="3566160"/>
            <a:ext cx="782890" cy="963034"/>
          </a:xfrm>
          <a:prstGeom prst="homePlate">
            <a:avLst>
              <a:gd name="adj" fmla="val 5000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2;p28">
            <a:extLst>
              <a:ext uri="{FF2B5EF4-FFF2-40B4-BE49-F238E27FC236}">
                <a16:creationId xmlns:a16="http://schemas.microsoft.com/office/drawing/2014/main" id="{D5ECA525-BF43-41C3-BF69-B1478E08FF1C}"/>
              </a:ext>
            </a:extLst>
          </p:cNvPr>
          <p:cNvSpPr>
            <a:spLocks noChangeAspect="1"/>
          </p:cNvSpPr>
          <p:nvPr/>
        </p:nvSpPr>
        <p:spPr>
          <a:xfrm>
            <a:off x="3954601" y="984958"/>
            <a:ext cx="963034" cy="866050"/>
          </a:xfrm>
          <a:prstGeom prst="round2SameRect">
            <a:avLst>
              <a:gd name="adj1" fmla="val 16667"/>
              <a:gd name="adj2" fmla="val 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52;p41">
            <a:extLst>
              <a:ext uri="{FF2B5EF4-FFF2-40B4-BE49-F238E27FC236}">
                <a16:creationId xmlns:a16="http://schemas.microsoft.com/office/drawing/2014/main" id="{ABA5913E-C1EF-45E9-B800-9557E3E25357}"/>
              </a:ext>
            </a:extLst>
          </p:cNvPr>
          <p:cNvSpPr txBox="1">
            <a:spLocks/>
          </p:cNvSpPr>
          <p:nvPr/>
        </p:nvSpPr>
        <p:spPr>
          <a:xfrm>
            <a:off x="948822" y="1183760"/>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01</a:t>
            </a:r>
          </a:p>
        </p:txBody>
      </p:sp>
      <p:sp>
        <p:nvSpPr>
          <p:cNvPr id="13" name="Google Shape;1852;p41">
            <a:extLst>
              <a:ext uri="{FF2B5EF4-FFF2-40B4-BE49-F238E27FC236}">
                <a16:creationId xmlns:a16="http://schemas.microsoft.com/office/drawing/2014/main" id="{2F445F14-56EA-48B6-BE9D-05A8993EEF00}"/>
              </a:ext>
            </a:extLst>
          </p:cNvPr>
          <p:cNvSpPr txBox="1">
            <a:spLocks/>
          </p:cNvSpPr>
          <p:nvPr/>
        </p:nvSpPr>
        <p:spPr>
          <a:xfrm>
            <a:off x="3945163" y="1127465"/>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02</a:t>
            </a:r>
          </a:p>
        </p:txBody>
      </p:sp>
      <p:sp>
        <p:nvSpPr>
          <p:cNvPr id="14" name="Google Shape;1852;p41">
            <a:extLst>
              <a:ext uri="{FF2B5EF4-FFF2-40B4-BE49-F238E27FC236}">
                <a16:creationId xmlns:a16="http://schemas.microsoft.com/office/drawing/2014/main" id="{49D83752-285D-4E35-BBA6-A914E7E49E88}"/>
              </a:ext>
            </a:extLst>
          </p:cNvPr>
          <p:cNvSpPr txBox="1">
            <a:spLocks/>
          </p:cNvSpPr>
          <p:nvPr/>
        </p:nvSpPr>
        <p:spPr>
          <a:xfrm>
            <a:off x="6880131" y="1079033"/>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03</a:t>
            </a:r>
          </a:p>
        </p:txBody>
      </p:sp>
      <p:sp>
        <p:nvSpPr>
          <p:cNvPr id="15" name="TextBox 14">
            <a:extLst>
              <a:ext uri="{FF2B5EF4-FFF2-40B4-BE49-F238E27FC236}">
                <a16:creationId xmlns:a16="http://schemas.microsoft.com/office/drawing/2014/main" id="{630A4C2E-E167-4E73-90AE-DD66DBDB6868}"/>
              </a:ext>
            </a:extLst>
          </p:cNvPr>
          <p:cNvSpPr txBox="1"/>
          <p:nvPr/>
        </p:nvSpPr>
        <p:spPr>
          <a:xfrm>
            <a:off x="1794909" y="4458644"/>
            <a:ext cx="5397500" cy="392159"/>
          </a:xfrm>
          <a:prstGeom prst="rect">
            <a:avLst/>
          </a:prstGeom>
          <a:noFill/>
        </p:spPr>
        <p:txBody>
          <a:bodyPr wrap="square">
            <a:spAutoFit/>
          </a:bodyPr>
          <a:lstStyle/>
          <a:p>
            <a:pPr marR="0" lvl="0" algn="ctr">
              <a:lnSpc>
                <a:spcPct val="115000"/>
              </a:lnSpc>
              <a:spcBef>
                <a:spcPts val="0"/>
              </a:spcBef>
              <a:spcAft>
                <a:spcPts val="800"/>
              </a:spcAft>
              <a:buSzPts val="1000"/>
              <a:tabLst>
                <a:tab pos="457200" algn="l"/>
              </a:tabLst>
            </a:pPr>
            <a:r>
              <a:rPr lang="en-US" sz="1800" b="1" kern="100" dirty="0" err="1">
                <a:effectLst/>
                <a:latin typeface="Lato" panose="020F0502020204030203" pitchFamily="34" charset="0"/>
                <a:ea typeface="Lato" panose="020F0502020204030203" pitchFamily="34" charset="0"/>
                <a:cs typeface="Lato" panose="020F0502020204030203" pitchFamily="34" charset="0"/>
              </a:rPr>
              <a:t>Permet</a:t>
            </a:r>
            <a:r>
              <a:rPr lang="en-US" sz="1800" b="1" kern="100" dirty="0">
                <a:effectLst/>
                <a:latin typeface="Lato" panose="020F0502020204030203" pitchFamily="34" charset="0"/>
                <a:ea typeface="Lato" panose="020F0502020204030203" pitchFamily="34" charset="0"/>
                <a:cs typeface="Lato" panose="020F0502020204030203" pitchFamily="34" charset="0"/>
              </a:rPr>
              <a:t> la reprise après incident.</a:t>
            </a:r>
          </a:p>
        </p:txBody>
      </p:sp>
      <p:sp>
        <p:nvSpPr>
          <p:cNvPr id="16" name="Google Shape;194;p28">
            <a:extLst>
              <a:ext uri="{FF2B5EF4-FFF2-40B4-BE49-F238E27FC236}">
                <a16:creationId xmlns:a16="http://schemas.microsoft.com/office/drawing/2014/main" id="{28C1E347-7E17-4C61-8DC2-B7652054057E}"/>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45</a:t>
            </a:r>
            <a:endParaRPr b="1" dirty="0">
              <a:solidFill>
                <a:schemeClr val="tx1"/>
              </a:solidFill>
              <a:latin typeface="Raleway" pitchFamily="2" charset="0"/>
            </a:endParaRPr>
          </a:p>
        </p:txBody>
      </p:sp>
    </p:spTree>
    <p:extLst>
      <p:ext uri="{BB962C8B-B14F-4D97-AF65-F5344CB8AC3E}">
        <p14:creationId xmlns:p14="http://schemas.microsoft.com/office/powerpoint/2010/main" val="2400458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 name="Google Shape;465;p28">
            <a:extLst>
              <a:ext uri="{FF2B5EF4-FFF2-40B4-BE49-F238E27FC236}">
                <a16:creationId xmlns:a16="http://schemas.microsoft.com/office/drawing/2014/main" id="{C4F4E783-5BE0-4B4E-87BE-F8BB4DB2949A}"/>
              </a:ext>
            </a:extLst>
          </p:cNvPr>
          <p:cNvSpPr>
            <a:spLocks noChangeAspect="1"/>
          </p:cNvSpPr>
          <p:nvPr/>
        </p:nvSpPr>
        <p:spPr>
          <a:xfrm>
            <a:off x="7108176" y="1316827"/>
            <a:ext cx="647612" cy="2444132"/>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67;p28">
            <a:extLst>
              <a:ext uri="{FF2B5EF4-FFF2-40B4-BE49-F238E27FC236}">
                <a16:creationId xmlns:a16="http://schemas.microsoft.com/office/drawing/2014/main" id="{EC51B128-CC72-4899-8C2E-5EA28E652A0B}"/>
              </a:ext>
            </a:extLst>
          </p:cNvPr>
          <p:cNvSpPr>
            <a:spLocks noChangeAspect="1"/>
          </p:cNvSpPr>
          <p:nvPr/>
        </p:nvSpPr>
        <p:spPr>
          <a:xfrm rot="5400000">
            <a:off x="7040014" y="3566160"/>
            <a:ext cx="782890" cy="963034"/>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8;p28">
            <a:extLst>
              <a:ext uri="{FF2B5EF4-FFF2-40B4-BE49-F238E27FC236}">
                <a16:creationId xmlns:a16="http://schemas.microsoft.com/office/drawing/2014/main" id="{325AC863-EB1D-4D76-A636-63ACB2E8F070}"/>
              </a:ext>
            </a:extLst>
          </p:cNvPr>
          <p:cNvSpPr>
            <a:spLocks noChangeAspect="1"/>
          </p:cNvSpPr>
          <p:nvPr/>
        </p:nvSpPr>
        <p:spPr>
          <a:xfrm>
            <a:off x="6951002" y="984958"/>
            <a:ext cx="963034" cy="86605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5;p28">
            <a:extLst>
              <a:ext uri="{FF2B5EF4-FFF2-40B4-BE49-F238E27FC236}">
                <a16:creationId xmlns:a16="http://schemas.microsoft.com/office/drawing/2014/main" id="{7E137C2A-606A-46CA-BC73-824DD94765AC}"/>
              </a:ext>
            </a:extLst>
          </p:cNvPr>
          <p:cNvSpPr>
            <a:spLocks noChangeAspect="1"/>
          </p:cNvSpPr>
          <p:nvPr/>
        </p:nvSpPr>
        <p:spPr>
          <a:xfrm>
            <a:off x="1147297" y="1316827"/>
            <a:ext cx="647612" cy="995437"/>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7;p28">
            <a:extLst>
              <a:ext uri="{FF2B5EF4-FFF2-40B4-BE49-F238E27FC236}">
                <a16:creationId xmlns:a16="http://schemas.microsoft.com/office/drawing/2014/main" id="{48079B5D-31F3-4AB6-9102-665BEAA777E9}"/>
              </a:ext>
            </a:extLst>
          </p:cNvPr>
          <p:cNvSpPr>
            <a:spLocks noChangeAspect="1"/>
          </p:cNvSpPr>
          <p:nvPr/>
        </p:nvSpPr>
        <p:spPr>
          <a:xfrm rot="5400000">
            <a:off x="1079120" y="1915758"/>
            <a:ext cx="782890" cy="963034"/>
          </a:xfrm>
          <a:prstGeom prst="homePlate">
            <a:avLst>
              <a:gd name="adj" fmla="val 5000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8;p28">
            <a:extLst>
              <a:ext uri="{FF2B5EF4-FFF2-40B4-BE49-F238E27FC236}">
                <a16:creationId xmlns:a16="http://schemas.microsoft.com/office/drawing/2014/main" id="{DBC73693-64ED-473C-9D65-990885762457}"/>
              </a:ext>
            </a:extLst>
          </p:cNvPr>
          <p:cNvSpPr>
            <a:spLocks noChangeAspect="1"/>
          </p:cNvSpPr>
          <p:nvPr/>
        </p:nvSpPr>
        <p:spPr>
          <a:xfrm>
            <a:off x="990115" y="984958"/>
            <a:ext cx="963034" cy="866050"/>
          </a:xfrm>
          <a:prstGeom prst="round2SameRect">
            <a:avLst>
              <a:gd name="adj1" fmla="val 16667"/>
              <a:gd name="adj2" fmla="val 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28">
            <a:extLst>
              <a:ext uri="{FF2B5EF4-FFF2-40B4-BE49-F238E27FC236}">
                <a16:creationId xmlns:a16="http://schemas.microsoft.com/office/drawing/2014/main" id="{044ED753-5772-47E5-8617-6E7811B6626E}"/>
              </a:ext>
            </a:extLst>
          </p:cNvPr>
          <p:cNvSpPr>
            <a:spLocks noChangeAspect="1"/>
          </p:cNvSpPr>
          <p:nvPr/>
        </p:nvSpPr>
        <p:spPr>
          <a:xfrm>
            <a:off x="4111793" y="1316827"/>
            <a:ext cx="647612" cy="99543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1;p28">
            <a:extLst>
              <a:ext uri="{FF2B5EF4-FFF2-40B4-BE49-F238E27FC236}">
                <a16:creationId xmlns:a16="http://schemas.microsoft.com/office/drawing/2014/main" id="{FAC3840E-3664-480F-93DF-9CCD4CB9D0B5}"/>
              </a:ext>
            </a:extLst>
          </p:cNvPr>
          <p:cNvSpPr>
            <a:spLocks noChangeAspect="1"/>
          </p:cNvSpPr>
          <p:nvPr/>
        </p:nvSpPr>
        <p:spPr>
          <a:xfrm rot="5400000">
            <a:off x="4043619" y="1915758"/>
            <a:ext cx="782890" cy="963034"/>
          </a:xfrm>
          <a:prstGeom prst="homePlate">
            <a:avLst>
              <a:gd name="adj" fmla="val 5000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2;p28">
            <a:extLst>
              <a:ext uri="{FF2B5EF4-FFF2-40B4-BE49-F238E27FC236}">
                <a16:creationId xmlns:a16="http://schemas.microsoft.com/office/drawing/2014/main" id="{B10A61E0-11D0-4AE6-8A35-3CDDEAF9BDC8}"/>
              </a:ext>
            </a:extLst>
          </p:cNvPr>
          <p:cNvSpPr>
            <a:spLocks noChangeAspect="1"/>
          </p:cNvSpPr>
          <p:nvPr/>
        </p:nvSpPr>
        <p:spPr>
          <a:xfrm>
            <a:off x="3954601" y="984958"/>
            <a:ext cx="963034" cy="866050"/>
          </a:xfrm>
          <a:prstGeom prst="round2SameRect">
            <a:avLst>
              <a:gd name="adj1" fmla="val 16667"/>
              <a:gd name="adj2" fmla="val 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52;p41">
            <a:extLst>
              <a:ext uri="{FF2B5EF4-FFF2-40B4-BE49-F238E27FC236}">
                <a16:creationId xmlns:a16="http://schemas.microsoft.com/office/drawing/2014/main" id="{68D72DFC-D90F-4AFA-A3DC-ED58E3F18419}"/>
              </a:ext>
            </a:extLst>
          </p:cNvPr>
          <p:cNvSpPr txBox="1">
            <a:spLocks/>
          </p:cNvSpPr>
          <p:nvPr/>
        </p:nvSpPr>
        <p:spPr>
          <a:xfrm>
            <a:off x="948822" y="1183760"/>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01</a:t>
            </a:r>
          </a:p>
        </p:txBody>
      </p:sp>
      <p:sp>
        <p:nvSpPr>
          <p:cNvPr id="12" name="Google Shape;1852;p41">
            <a:extLst>
              <a:ext uri="{FF2B5EF4-FFF2-40B4-BE49-F238E27FC236}">
                <a16:creationId xmlns:a16="http://schemas.microsoft.com/office/drawing/2014/main" id="{F2616D6F-1DBF-4BC0-B590-71587C8B3661}"/>
              </a:ext>
            </a:extLst>
          </p:cNvPr>
          <p:cNvSpPr txBox="1">
            <a:spLocks/>
          </p:cNvSpPr>
          <p:nvPr/>
        </p:nvSpPr>
        <p:spPr>
          <a:xfrm>
            <a:off x="3945163" y="1127465"/>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02</a:t>
            </a:r>
          </a:p>
        </p:txBody>
      </p:sp>
      <p:sp>
        <p:nvSpPr>
          <p:cNvPr id="13" name="Google Shape;1852;p41">
            <a:extLst>
              <a:ext uri="{FF2B5EF4-FFF2-40B4-BE49-F238E27FC236}">
                <a16:creationId xmlns:a16="http://schemas.microsoft.com/office/drawing/2014/main" id="{21971CD5-C750-4F2C-8F61-DE552744821B}"/>
              </a:ext>
            </a:extLst>
          </p:cNvPr>
          <p:cNvSpPr txBox="1">
            <a:spLocks/>
          </p:cNvSpPr>
          <p:nvPr/>
        </p:nvSpPr>
        <p:spPr>
          <a:xfrm>
            <a:off x="6880131" y="1079033"/>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03</a:t>
            </a:r>
          </a:p>
        </p:txBody>
      </p:sp>
      <p:sp>
        <p:nvSpPr>
          <p:cNvPr id="14" name="TextBox 13">
            <a:extLst>
              <a:ext uri="{FF2B5EF4-FFF2-40B4-BE49-F238E27FC236}">
                <a16:creationId xmlns:a16="http://schemas.microsoft.com/office/drawing/2014/main" id="{F0FDF3FC-F88D-47B8-9422-2ED23629938E}"/>
              </a:ext>
            </a:extLst>
          </p:cNvPr>
          <p:cNvSpPr txBox="1"/>
          <p:nvPr/>
        </p:nvSpPr>
        <p:spPr>
          <a:xfrm>
            <a:off x="2173744" y="3495529"/>
            <a:ext cx="4288688" cy="698974"/>
          </a:xfrm>
          <a:prstGeom prst="rect">
            <a:avLst/>
          </a:prstGeom>
          <a:noFill/>
        </p:spPr>
        <p:txBody>
          <a:bodyPr wrap="square">
            <a:spAutoFit/>
          </a:bodyPr>
          <a:lstStyle/>
          <a:p>
            <a:pPr marR="0" lvl="0" algn="ctr">
              <a:lnSpc>
                <a:spcPct val="115000"/>
              </a:lnSpc>
              <a:spcBef>
                <a:spcPts val="0"/>
              </a:spcBef>
              <a:spcAft>
                <a:spcPts val="800"/>
              </a:spcAft>
              <a:buSzPts val="1000"/>
              <a:tabLst>
                <a:tab pos="457200" algn="l"/>
              </a:tabLst>
            </a:pPr>
            <a:r>
              <a:rPr lang="en-US" sz="1800" b="1" kern="100" dirty="0" err="1">
                <a:effectLst/>
                <a:latin typeface="Lato" panose="020F0502020204030203" pitchFamily="34" charset="0"/>
                <a:ea typeface="Lato" panose="020F0502020204030203" pitchFamily="34" charset="0"/>
                <a:cs typeface="Lato" panose="020F0502020204030203" pitchFamily="34" charset="0"/>
              </a:rPr>
              <a:t>Garantit</a:t>
            </a:r>
            <a:r>
              <a:rPr lang="en-US" sz="1800" b="1" kern="100" dirty="0">
                <a:effectLst/>
                <a:latin typeface="Lato" panose="020F0502020204030203" pitchFamily="34" charset="0"/>
                <a:ea typeface="Lato" panose="020F0502020204030203" pitchFamily="34" charset="0"/>
                <a:cs typeface="Lato" panose="020F0502020204030203" pitchFamily="34" charset="0"/>
              </a:rPr>
              <a:t> la </a:t>
            </a:r>
            <a:r>
              <a:rPr lang="en-US" sz="1800" b="1" kern="100" dirty="0" err="1">
                <a:effectLst/>
                <a:latin typeface="Lato" panose="020F0502020204030203" pitchFamily="34" charset="0"/>
                <a:ea typeface="Lato" panose="020F0502020204030203" pitchFamily="34" charset="0"/>
                <a:cs typeface="Lato" panose="020F0502020204030203" pitchFamily="34" charset="0"/>
              </a:rPr>
              <a:t>durabilité</a:t>
            </a:r>
            <a:r>
              <a:rPr lang="en-US" sz="1800" b="1" kern="100" dirty="0">
                <a:effectLst/>
                <a:latin typeface="Lato" panose="020F0502020204030203" pitchFamily="34" charset="0"/>
                <a:ea typeface="Lato" panose="020F0502020204030203" pitchFamily="34" charset="0"/>
                <a:cs typeface="Lato" panose="020F0502020204030203" pitchFamily="34" charset="0"/>
              </a:rPr>
              <a:t> et la </a:t>
            </a:r>
            <a:r>
              <a:rPr lang="en-US" sz="1800" b="1" kern="100" dirty="0" err="1">
                <a:effectLst/>
                <a:latin typeface="Lato" panose="020F0502020204030203" pitchFamily="34" charset="0"/>
                <a:ea typeface="Lato" panose="020F0502020204030203" pitchFamily="34" charset="0"/>
                <a:cs typeface="Lato" panose="020F0502020204030203" pitchFamily="34" charset="0"/>
              </a:rPr>
              <a:t>cohérence</a:t>
            </a:r>
            <a:r>
              <a:rPr lang="en-US" sz="1800" b="1" kern="100" dirty="0">
                <a:effectLst/>
                <a:latin typeface="Lato" panose="020F0502020204030203" pitchFamily="34" charset="0"/>
                <a:ea typeface="Lato" panose="020F0502020204030203" pitchFamily="34" charset="0"/>
                <a:cs typeface="Lato" panose="020F0502020204030203" pitchFamily="34" charset="0"/>
              </a:rPr>
              <a:t> des </a:t>
            </a:r>
            <a:r>
              <a:rPr lang="en-US" sz="1800" b="1" kern="100" dirty="0" err="1">
                <a:effectLst/>
                <a:latin typeface="Lato" panose="020F0502020204030203" pitchFamily="34" charset="0"/>
                <a:ea typeface="Lato" panose="020F0502020204030203" pitchFamily="34" charset="0"/>
                <a:cs typeface="Lato" panose="020F0502020204030203" pitchFamily="34" charset="0"/>
              </a:rPr>
              <a:t>données</a:t>
            </a:r>
            <a:r>
              <a:rPr lang="en-US" sz="1800" b="1" kern="100" dirty="0">
                <a:effectLst/>
                <a:latin typeface="Lato" panose="020F0502020204030203" pitchFamily="34" charset="0"/>
                <a:ea typeface="Lato" panose="020F0502020204030203" pitchFamily="34" charset="0"/>
                <a:cs typeface="Lato" panose="020F0502020204030203" pitchFamily="34" charset="0"/>
              </a:rPr>
              <a:t>.</a:t>
            </a:r>
          </a:p>
        </p:txBody>
      </p:sp>
      <p:pic>
        <p:nvPicPr>
          <p:cNvPr id="15" name="Picture 14">
            <a:extLst>
              <a:ext uri="{FF2B5EF4-FFF2-40B4-BE49-F238E27FC236}">
                <a16:creationId xmlns:a16="http://schemas.microsoft.com/office/drawing/2014/main" id="{010D3BD5-048A-4E9F-806A-A5ABF514F03F}"/>
              </a:ext>
            </a:extLst>
          </p:cNvPr>
          <p:cNvPicPr>
            <a:picLocks noChangeAspect="1"/>
          </p:cNvPicPr>
          <p:nvPr/>
        </p:nvPicPr>
        <p:blipFill>
          <a:blip r:embed="rId3"/>
          <a:stretch>
            <a:fillRect/>
          </a:stretch>
        </p:blipFill>
        <p:spPr>
          <a:xfrm>
            <a:off x="-2560320" y="1554480"/>
            <a:ext cx="2476500" cy="2476500"/>
          </a:xfrm>
          <a:prstGeom prst="rect">
            <a:avLst/>
          </a:prstGeom>
        </p:spPr>
      </p:pic>
      <p:sp>
        <p:nvSpPr>
          <p:cNvPr id="16" name="Google Shape;1894;p44">
            <a:extLst>
              <a:ext uri="{FF2B5EF4-FFF2-40B4-BE49-F238E27FC236}">
                <a16:creationId xmlns:a16="http://schemas.microsoft.com/office/drawing/2014/main" id="{C71BC8DD-731D-42F7-ACEF-BB89BA25B40B}"/>
              </a:ext>
            </a:extLst>
          </p:cNvPr>
          <p:cNvSpPr txBox="1">
            <a:spLocks noGrp="1"/>
          </p:cNvSpPr>
          <p:nvPr>
            <p:ph type="title"/>
          </p:nvPr>
        </p:nvSpPr>
        <p:spPr>
          <a:xfrm>
            <a:off x="1110806" y="42392"/>
            <a:ext cx="7315200" cy="548700"/>
          </a:xfrm>
          <a:prstGeom prst="rect">
            <a:avLst/>
          </a:prstGeom>
        </p:spPr>
        <p:txBody>
          <a:bodyPr spcFirstLastPara="1" wrap="square" lIns="91425" tIns="91425" rIns="91425" bIns="91425" anchor="t" anchorCtr="0">
            <a:noAutofit/>
          </a:bodyPr>
          <a:lstStyle/>
          <a:p>
            <a:pPr lvl="0" algn="ctr"/>
            <a:r>
              <a:rPr lang="en-US" b="1" dirty="0">
                <a:solidFill>
                  <a:schemeClr val="tx1"/>
                </a:solidFill>
              </a:rPr>
              <a:t> </a:t>
            </a:r>
            <a:r>
              <a:rPr lang="en-US" b="1" dirty="0" err="1">
                <a:solidFill>
                  <a:schemeClr val="tx1"/>
                </a:solidFill>
              </a:rPr>
              <a:t>Fonctionnement</a:t>
            </a:r>
            <a:endParaRPr lang="en-US" sz="4000" dirty="0">
              <a:solidFill>
                <a:schemeClr val="tx1"/>
              </a:solidFill>
              <a:latin typeface="Montserrat Black" panose="00000A00000000000000" pitchFamily="2" charset="0"/>
            </a:endParaRPr>
          </a:p>
        </p:txBody>
      </p:sp>
      <p:sp>
        <p:nvSpPr>
          <p:cNvPr id="17" name="Google Shape;194;p28">
            <a:extLst>
              <a:ext uri="{FF2B5EF4-FFF2-40B4-BE49-F238E27FC236}">
                <a16:creationId xmlns:a16="http://schemas.microsoft.com/office/drawing/2014/main" id="{AA4EDB5E-ACE5-426E-AB5E-232E6BF13347}"/>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46</a:t>
            </a:r>
            <a:endParaRPr b="1" dirty="0">
              <a:solidFill>
                <a:schemeClr val="tx1"/>
              </a:solidFill>
              <a:latin typeface="Raleway" pitchFamily="2" charset="0"/>
            </a:endParaRPr>
          </a:p>
        </p:txBody>
      </p:sp>
    </p:spTree>
    <p:extLst>
      <p:ext uri="{BB962C8B-B14F-4D97-AF65-F5344CB8AC3E}">
        <p14:creationId xmlns:p14="http://schemas.microsoft.com/office/powerpoint/2010/main" val="3435747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19" name="Google Shape;1894;p44">
            <a:extLst>
              <a:ext uri="{FF2B5EF4-FFF2-40B4-BE49-F238E27FC236}">
                <a16:creationId xmlns:a16="http://schemas.microsoft.com/office/drawing/2014/main" id="{7E861E2C-41C9-4CE1-9A7C-1B87E17E5321}"/>
              </a:ext>
            </a:extLst>
          </p:cNvPr>
          <p:cNvSpPr txBox="1">
            <a:spLocks noGrp="1"/>
          </p:cNvSpPr>
          <p:nvPr>
            <p:ph type="title"/>
          </p:nvPr>
        </p:nvSpPr>
        <p:spPr>
          <a:xfrm>
            <a:off x="914400" y="188766"/>
            <a:ext cx="7315200" cy="548700"/>
          </a:xfrm>
          <a:prstGeom prst="rect">
            <a:avLst/>
          </a:prstGeom>
        </p:spPr>
        <p:txBody>
          <a:bodyPr spcFirstLastPara="1" wrap="square" lIns="91425" tIns="91425" rIns="91425" bIns="91425" anchor="t" anchorCtr="0">
            <a:noAutofit/>
          </a:bodyPr>
          <a:lstStyle/>
          <a:p>
            <a:pPr lvl="0" algn="ctr"/>
            <a:r>
              <a:rPr lang="en-US" sz="2800" b="1" dirty="0">
                <a:solidFill>
                  <a:schemeClr val="tx1"/>
                </a:solidFill>
                <a:effectLst/>
                <a:latin typeface="Montserrat Black" panose="00000A00000000000000" pitchFamily="2" charset="0"/>
                <a:ea typeface="Aptos"/>
                <a:cs typeface="Times New Roman" panose="02020603050405020304" pitchFamily="18" charset="0"/>
              </a:rPr>
              <a:t>Cas </a:t>
            </a:r>
            <a:r>
              <a:rPr lang="en-US" sz="2800" b="1" dirty="0" err="1">
                <a:solidFill>
                  <a:schemeClr val="tx1"/>
                </a:solidFill>
                <a:effectLst/>
                <a:latin typeface="Montserrat Black" panose="00000A00000000000000" pitchFamily="2" charset="0"/>
                <a:ea typeface="Aptos"/>
                <a:cs typeface="Times New Roman" panose="02020603050405020304" pitchFamily="18" charset="0"/>
              </a:rPr>
              <a:t>d'utilisation</a:t>
            </a:r>
            <a:endParaRPr lang="en-US" sz="5400" dirty="0">
              <a:solidFill>
                <a:schemeClr val="tx1"/>
              </a:solidFill>
              <a:latin typeface="Montserrat Black" panose="00000A00000000000000" pitchFamily="2" charset="0"/>
            </a:endParaRPr>
          </a:p>
        </p:txBody>
      </p:sp>
      <p:sp>
        <p:nvSpPr>
          <p:cNvPr id="20" name="Google Shape;465;p28">
            <a:extLst>
              <a:ext uri="{FF2B5EF4-FFF2-40B4-BE49-F238E27FC236}">
                <a16:creationId xmlns:a16="http://schemas.microsoft.com/office/drawing/2014/main" id="{277604AD-EF70-4368-9EF8-A93BF092EBA5}"/>
              </a:ext>
            </a:extLst>
          </p:cNvPr>
          <p:cNvSpPr>
            <a:spLocks noChangeAspect="1"/>
          </p:cNvSpPr>
          <p:nvPr/>
        </p:nvSpPr>
        <p:spPr>
          <a:xfrm>
            <a:off x="7095476" y="-1581043"/>
            <a:ext cx="647612" cy="995437"/>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7;p28">
            <a:extLst>
              <a:ext uri="{FF2B5EF4-FFF2-40B4-BE49-F238E27FC236}">
                <a16:creationId xmlns:a16="http://schemas.microsoft.com/office/drawing/2014/main" id="{8552D7EB-4B00-4D61-9426-C9886148F468}"/>
              </a:ext>
            </a:extLst>
          </p:cNvPr>
          <p:cNvSpPr>
            <a:spLocks noChangeAspect="1"/>
          </p:cNvSpPr>
          <p:nvPr/>
        </p:nvSpPr>
        <p:spPr>
          <a:xfrm rot="5400000">
            <a:off x="7027314" y="-982112"/>
            <a:ext cx="782890" cy="963034"/>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8;p28">
            <a:extLst>
              <a:ext uri="{FF2B5EF4-FFF2-40B4-BE49-F238E27FC236}">
                <a16:creationId xmlns:a16="http://schemas.microsoft.com/office/drawing/2014/main" id="{D3F9AEB9-14CF-4898-9654-4F375AC8D5F0}"/>
              </a:ext>
            </a:extLst>
          </p:cNvPr>
          <p:cNvSpPr>
            <a:spLocks noChangeAspect="1"/>
          </p:cNvSpPr>
          <p:nvPr/>
        </p:nvSpPr>
        <p:spPr>
          <a:xfrm>
            <a:off x="6938302" y="-1912912"/>
            <a:ext cx="963034" cy="86605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5;p28">
            <a:extLst>
              <a:ext uri="{FF2B5EF4-FFF2-40B4-BE49-F238E27FC236}">
                <a16:creationId xmlns:a16="http://schemas.microsoft.com/office/drawing/2014/main" id="{2618E439-4957-4D7F-88EC-7B45B58792AA}"/>
              </a:ext>
            </a:extLst>
          </p:cNvPr>
          <p:cNvSpPr>
            <a:spLocks noChangeAspect="1"/>
          </p:cNvSpPr>
          <p:nvPr/>
        </p:nvSpPr>
        <p:spPr>
          <a:xfrm>
            <a:off x="1134597" y="-1581043"/>
            <a:ext cx="647612" cy="995437"/>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7;p28">
            <a:extLst>
              <a:ext uri="{FF2B5EF4-FFF2-40B4-BE49-F238E27FC236}">
                <a16:creationId xmlns:a16="http://schemas.microsoft.com/office/drawing/2014/main" id="{7FC2EDCA-D20E-40B3-AFF1-81E58CEDEB5E}"/>
              </a:ext>
            </a:extLst>
          </p:cNvPr>
          <p:cNvSpPr>
            <a:spLocks noChangeAspect="1"/>
          </p:cNvSpPr>
          <p:nvPr/>
        </p:nvSpPr>
        <p:spPr>
          <a:xfrm rot="5400000">
            <a:off x="1066420" y="-982112"/>
            <a:ext cx="782890" cy="963034"/>
          </a:xfrm>
          <a:prstGeom prst="homePlate">
            <a:avLst>
              <a:gd name="adj" fmla="val 5000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8;p28">
            <a:extLst>
              <a:ext uri="{FF2B5EF4-FFF2-40B4-BE49-F238E27FC236}">
                <a16:creationId xmlns:a16="http://schemas.microsoft.com/office/drawing/2014/main" id="{E9ABD205-63C9-4A26-A438-1CAA2648820F}"/>
              </a:ext>
            </a:extLst>
          </p:cNvPr>
          <p:cNvSpPr>
            <a:spLocks noChangeAspect="1"/>
          </p:cNvSpPr>
          <p:nvPr/>
        </p:nvSpPr>
        <p:spPr>
          <a:xfrm>
            <a:off x="977415" y="-1912912"/>
            <a:ext cx="963034" cy="866050"/>
          </a:xfrm>
          <a:prstGeom prst="round2SameRect">
            <a:avLst>
              <a:gd name="adj1" fmla="val 16667"/>
              <a:gd name="adj2" fmla="val 0"/>
            </a:avLst>
          </a:prstGeom>
          <a:solidFill>
            <a:srgbClr val="CBF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3;p28">
            <a:extLst>
              <a:ext uri="{FF2B5EF4-FFF2-40B4-BE49-F238E27FC236}">
                <a16:creationId xmlns:a16="http://schemas.microsoft.com/office/drawing/2014/main" id="{8AC55A18-46A3-4446-BE5D-0DC29C947115}"/>
              </a:ext>
            </a:extLst>
          </p:cNvPr>
          <p:cNvSpPr>
            <a:spLocks noChangeAspect="1"/>
          </p:cNvSpPr>
          <p:nvPr/>
        </p:nvSpPr>
        <p:spPr>
          <a:xfrm>
            <a:off x="4099093" y="-1581043"/>
            <a:ext cx="647612" cy="99543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1;p28">
            <a:extLst>
              <a:ext uri="{FF2B5EF4-FFF2-40B4-BE49-F238E27FC236}">
                <a16:creationId xmlns:a16="http://schemas.microsoft.com/office/drawing/2014/main" id="{0C69B4F1-1005-496F-9E9B-E1A3446A91CC}"/>
              </a:ext>
            </a:extLst>
          </p:cNvPr>
          <p:cNvSpPr>
            <a:spLocks noChangeAspect="1"/>
          </p:cNvSpPr>
          <p:nvPr/>
        </p:nvSpPr>
        <p:spPr>
          <a:xfrm rot="5400000">
            <a:off x="4030919" y="-982112"/>
            <a:ext cx="782890" cy="963034"/>
          </a:xfrm>
          <a:prstGeom prst="homePlate">
            <a:avLst>
              <a:gd name="adj" fmla="val 5000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2;p28">
            <a:extLst>
              <a:ext uri="{FF2B5EF4-FFF2-40B4-BE49-F238E27FC236}">
                <a16:creationId xmlns:a16="http://schemas.microsoft.com/office/drawing/2014/main" id="{5345340C-B081-4548-8A51-77DCAC8609BA}"/>
              </a:ext>
            </a:extLst>
          </p:cNvPr>
          <p:cNvSpPr>
            <a:spLocks noChangeAspect="1"/>
          </p:cNvSpPr>
          <p:nvPr/>
        </p:nvSpPr>
        <p:spPr>
          <a:xfrm>
            <a:off x="3941901" y="-1912912"/>
            <a:ext cx="963034" cy="866050"/>
          </a:xfrm>
          <a:prstGeom prst="round2SameRect">
            <a:avLst>
              <a:gd name="adj1" fmla="val 16667"/>
              <a:gd name="adj2" fmla="val 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52;p41">
            <a:extLst>
              <a:ext uri="{FF2B5EF4-FFF2-40B4-BE49-F238E27FC236}">
                <a16:creationId xmlns:a16="http://schemas.microsoft.com/office/drawing/2014/main" id="{88643860-61AB-4176-BA8B-7CFC77AD0E74}"/>
              </a:ext>
            </a:extLst>
          </p:cNvPr>
          <p:cNvSpPr txBox="1">
            <a:spLocks/>
          </p:cNvSpPr>
          <p:nvPr/>
        </p:nvSpPr>
        <p:spPr>
          <a:xfrm>
            <a:off x="936122" y="-1714110"/>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01</a:t>
            </a:r>
          </a:p>
        </p:txBody>
      </p:sp>
      <p:sp>
        <p:nvSpPr>
          <p:cNvPr id="30" name="Google Shape;1852;p41">
            <a:extLst>
              <a:ext uri="{FF2B5EF4-FFF2-40B4-BE49-F238E27FC236}">
                <a16:creationId xmlns:a16="http://schemas.microsoft.com/office/drawing/2014/main" id="{F7228718-ADD2-49F2-8B2E-AC7EA85DB863}"/>
              </a:ext>
            </a:extLst>
          </p:cNvPr>
          <p:cNvSpPr txBox="1">
            <a:spLocks/>
          </p:cNvSpPr>
          <p:nvPr/>
        </p:nvSpPr>
        <p:spPr>
          <a:xfrm>
            <a:off x="3932463" y="-1770405"/>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02</a:t>
            </a:r>
          </a:p>
        </p:txBody>
      </p:sp>
      <p:sp>
        <p:nvSpPr>
          <p:cNvPr id="31" name="Google Shape;1852;p41">
            <a:extLst>
              <a:ext uri="{FF2B5EF4-FFF2-40B4-BE49-F238E27FC236}">
                <a16:creationId xmlns:a16="http://schemas.microsoft.com/office/drawing/2014/main" id="{C09ABD5D-449A-47BA-9CE7-152AC6AB23E6}"/>
              </a:ext>
            </a:extLst>
          </p:cNvPr>
          <p:cNvSpPr txBox="1">
            <a:spLocks/>
          </p:cNvSpPr>
          <p:nvPr/>
        </p:nvSpPr>
        <p:spPr>
          <a:xfrm>
            <a:off x="6867431" y="-1818837"/>
            <a:ext cx="1043486" cy="66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en" dirty="0"/>
              <a:t>03</a:t>
            </a:r>
          </a:p>
        </p:txBody>
      </p:sp>
      <p:pic>
        <p:nvPicPr>
          <p:cNvPr id="32" name="Picture 31">
            <a:extLst>
              <a:ext uri="{FF2B5EF4-FFF2-40B4-BE49-F238E27FC236}">
                <a16:creationId xmlns:a16="http://schemas.microsoft.com/office/drawing/2014/main" id="{54291E83-C98C-488A-872E-BBEB918F7464}"/>
              </a:ext>
            </a:extLst>
          </p:cNvPr>
          <p:cNvPicPr>
            <a:picLocks noChangeAspect="1"/>
          </p:cNvPicPr>
          <p:nvPr/>
        </p:nvPicPr>
        <p:blipFill>
          <a:blip r:embed="rId3"/>
          <a:stretch>
            <a:fillRect/>
          </a:stretch>
        </p:blipFill>
        <p:spPr>
          <a:xfrm>
            <a:off x="1087644" y="1555750"/>
            <a:ext cx="2476500" cy="2476500"/>
          </a:xfrm>
          <a:prstGeom prst="rect">
            <a:avLst/>
          </a:prstGeom>
        </p:spPr>
      </p:pic>
      <p:sp>
        <p:nvSpPr>
          <p:cNvPr id="33" name="TextBox 32">
            <a:extLst>
              <a:ext uri="{FF2B5EF4-FFF2-40B4-BE49-F238E27FC236}">
                <a16:creationId xmlns:a16="http://schemas.microsoft.com/office/drawing/2014/main" id="{6CD0718D-B854-4EB3-8422-F360ACB23F1F}"/>
              </a:ext>
            </a:extLst>
          </p:cNvPr>
          <p:cNvSpPr txBox="1"/>
          <p:nvPr/>
        </p:nvSpPr>
        <p:spPr>
          <a:xfrm>
            <a:off x="3746500" y="1972076"/>
            <a:ext cx="5397500" cy="1643848"/>
          </a:xfrm>
          <a:prstGeom prst="rect">
            <a:avLst/>
          </a:prstGeom>
          <a:noFill/>
        </p:spPr>
        <p:txBody>
          <a:bodyPr wrap="square">
            <a:sp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Sauvegarde</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&amp; restauration</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Réplication</a:t>
            </a:r>
            <a:endPar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Rollback des transactions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Surveillance des performances</a:t>
            </a:r>
          </a:p>
        </p:txBody>
      </p:sp>
      <p:grpSp>
        <p:nvGrpSpPr>
          <p:cNvPr id="34" name="Google Shape;1478;p38">
            <a:extLst>
              <a:ext uri="{FF2B5EF4-FFF2-40B4-BE49-F238E27FC236}">
                <a16:creationId xmlns:a16="http://schemas.microsoft.com/office/drawing/2014/main" id="{FD125B52-1B22-4FB9-8A32-2799F4E49FAA}"/>
              </a:ext>
            </a:extLst>
          </p:cNvPr>
          <p:cNvGrpSpPr/>
          <p:nvPr/>
        </p:nvGrpSpPr>
        <p:grpSpPr>
          <a:xfrm>
            <a:off x="-3017520" y="1300510"/>
            <a:ext cx="2803162" cy="2868882"/>
            <a:chOff x="3170419" y="1627888"/>
            <a:chExt cx="2803162" cy="2868882"/>
          </a:xfrm>
        </p:grpSpPr>
        <p:sp>
          <p:nvSpPr>
            <p:cNvPr id="35" name="Google Shape;1479;p38">
              <a:extLst>
                <a:ext uri="{FF2B5EF4-FFF2-40B4-BE49-F238E27FC236}">
                  <a16:creationId xmlns:a16="http://schemas.microsoft.com/office/drawing/2014/main" id="{ECCC1017-6217-477E-81A7-D1270D661FAF}"/>
                </a:ext>
              </a:extLst>
            </p:cNvPr>
            <p:cNvSpPr/>
            <p:nvPr/>
          </p:nvSpPr>
          <p:spPr>
            <a:xfrm>
              <a:off x="3446596" y="1977257"/>
              <a:ext cx="2250900" cy="2250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80;p38">
              <a:extLst>
                <a:ext uri="{FF2B5EF4-FFF2-40B4-BE49-F238E27FC236}">
                  <a16:creationId xmlns:a16="http://schemas.microsoft.com/office/drawing/2014/main" id="{8BE9AC39-7E69-4B6F-A138-97444CDBCE53}"/>
                </a:ext>
              </a:extLst>
            </p:cNvPr>
            <p:cNvSpPr/>
            <p:nvPr/>
          </p:nvSpPr>
          <p:spPr>
            <a:xfrm>
              <a:off x="3479435" y="3550334"/>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7" name="Google Shape;1481;p38">
              <a:extLst>
                <a:ext uri="{FF2B5EF4-FFF2-40B4-BE49-F238E27FC236}">
                  <a16:creationId xmlns:a16="http://schemas.microsoft.com/office/drawing/2014/main" id="{330372D3-7303-4E55-96B2-54C43D92ED66}"/>
                </a:ext>
              </a:extLst>
            </p:cNvPr>
            <p:cNvSpPr/>
            <p:nvPr/>
          </p:nvSpPr>
          <p:spPr>
            <a:xfrm>
              <a:off x="4262700" y="1627888"/>
              <a:ext cx="618600" cy="61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8" name="Google Shape;1482;p38">
              <a:extLst>
                <a:ext uri="{FF2B5EF4-FFF2-40B4-BE49-F238E27FC236}">
                  <a16:creationId xmlns:a16="http://schemas.microsoft.com/office/drawing/2014/main" id="{C4211945-4BDE-4E5B-8E13-EC0E62A9CE6F}"/>
                </a:ext>
              </a:extLst>
            </p:cNvPr>
            <p:cNvSpPr/>
            <p:nvPr/>
          </p:nvSpPr>
          <p:spPr>
            <a:xfrm>
              <a:off x="4262700" y="3878169"/>
              <a:ext cx="618600" cy="61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9" name="Google Shape;1483;p38">
              <a:extLst>
                <a:ext uri="{FF2B5EF4-FFF2-40B4-BE49-F238E27FC236}">
                  <a16:creationId xmlns:a16="http://schemas.microsoft.com/office/drawing/2014/main" id="{552D4ED0-59DA-4BC9-815D-4DA687021E9E}"/>
                </a:ext>
              </a:extLst>
            </p:cNvPr>
            <p:cNvSpPr/>
            <p:nvPr/>
          </p:nvSpPr>
          <p:spPr>
            <a:xfrm>
              <a:off x="3170419" y="2793356"/>
              <a:ext cx="618600" cy="618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0" name="Google Shape;1484;p38">
              <a:extLst>
                <a:ext uri="{FF2B5EF4-FFF2-40B4-BE49-F238E27FC236}">
                  <a16:creationId xmlns:a16="http://schemas.microsoft.com/office/drawing/2014/main" id="{D3B812E4-4E13-4733-9CF2-03B80B9D5C30}"/>
                </a:ext>
              </a:extLst>
            </p:cNvPr>
            <p:cNvSpPr/>
            <p:nvPr/>
          </p:nvSpPr>
          <p:spPr>
            <a:xfrm>
              <a:off x="5354981" y="2793356"/>
              <a:ext cx="618600" cy="618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1" name="Google Shape;1485;p38">
              <a:extLst>
                <a:ext uri="{FF2B5EF4-FFF2-40B4-BE49-F238E27FC236}">
                  <a16:creationId xmlns:a16="http://schemas.microsoft.com/office/drawing/2014/main" id="{B9462B2A-C498-49D9-B7CF-0A234D65584E}"/>
                </a:ext>
              </a:extLst>
            </p:cNvPr>
            <p:cNvSpPr/>
            <p:nvPr/>
          </p:nvSpPr>
          <p:spPr>
            <a:xfrm>
              <a:off x="5045941" y="3550334"/>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2" name="Google Shape;1486;p38">
              <a:extLst>
                <a:ext uri="{FF2B5EF4-FFF2-40B4-BE49-F238E27FC236}">
                  <a16:creationId xmlns:a16="http://schemas.microsoft.com/office/drawing/2014/main" id="{9A23F546-E906-4B4F-A522-9A29A770D4A2}"/>
                </a:ext>
              </a:extLst>
            </p:cNvPr>
            <p:cNvSpPr/>
            <p:nvPr/>
          </p:nvSpPr>
          <p:spPr>
            <a:xfrm>
              <a:off x="3479435" y="2036377"/>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3" name="Google Shape;1487;p38">
              <a:extLst>
                <a:ext uri="{FF2B5EF4-FFF2-40B4-BE49-F238E27FC236}">
                  <a16:creationId xmlns:a16="http://schemas.microsoft.com/office/drawing/2014/main" id="{4E0D1B10-61CF-4AF0-93CB-A2D4F853CF8A}"/>
                </a:ext>
              </a:extLst>
            </p:cNvPr>
            <p:cNvSpPr/>
            <p:nvPr/>
          </p:nvSpPr>
          <p:spPr>
            <a:xfrm>
              <a:off x="5045941" y="2036377"/>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4" name="Google Shape;1488;p38">
              <a:extLst>
                <a:ext uri="{FF2B5EF4-FFF2-40B4-BE49-F238E27FC236}">
                  <a16:creationId xmlns:a16="http://schemas.microsoft.com/office/drawing/2014/main" id="{20D01619-65D7-4CC5-831E-2120A0ED4B8D}"/>
                </a:ext>
              </a:extLst>
            </p:cNvPr>
            <p:cNvSpPr/>
            <p:nvPr/>
          </p:nvSpPr>
          <p:spPr>
            <a:xfrm>
              <a:off x="5045941" y="2036377"/>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5" name="Google Shape;1489;p38">
              <a:extLst>
                <a:ext uri="{FF2B5EF4-FFF2-40B4-BE49-F238E27FC236}">
                  <a16:creationId xmlns:a16="http://schemas.microsoft.com/office/drawing/2014/main" id="{046AE9FE-EF74-4F98-BE65-0BA76CD0092F}"/>
                </a:ext>
              </a:extLst>
            </p:cNvPr>
            <p:cNvSpPr/>
            <p:nvPr/>
          </p:nvSpPr>
          <p:spPr>
            <a:xfrm>
              <a:off x="5045941" y="3550334"/>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6" name="Google Shape;194;p28">
            <a:extLst>
              <a:ext uri="{FF2B5EF4-FFF2-40B4-BE49-F238E27FC236}">
                <a16:creationId xmlns:a16="http://schemas.microsoft.com/office/drawing/2014/main" id="{ACDC62B2-0006-4650-9376-649A4087BC3C}"/>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47</a:t>
            </a:r>
            <a:endParaRPr b="1" dirty="0">
              <a:solidFill>
                <a:schemeClr val="tx1"/>
              </a:solidFill>
              <a:latin typeface="Raleway" pitchFamily="2" charset="0"/>
            </a:endParaRPr>
          </a:p>
        </p:txBody>
      </p:sp>
    </p:spTree>
    <p:extLst>
      <p:ext uri="{BB962C8B-B14F-4D97-AF65-F5344CB8AC3E}">
        <p14:creationId xmlns:p14="http://schemas.microsoft.com/office/powerpoint/2010/main" val="209661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8" name="Google Shape;1894;p44">
            <a:extLst>
              <a:ext uri="{FF2B5EF4-FFF2-40B4-BE49-F238E27FC236}">
                <a16:creationId xmlns:a16="http://schemas.microsoft.com/office/drawing/2014/main" id="{D1C885D3-465A-4B12-9A3D-406FB7183BA5}"/>
              </a:ext>
            </a:extLst>
          </p:cNvPr>
          <p:cNvSpPr txBox="1">
            <a:spLocks noGrp="1"/>
          </p:cNvSpPr>
          <p:nvPr>
            <p:ph type="title"/>
          </p:nvPr>
        </p:nvSpPr>
        <p:spPr>
          <a:xfrm>
            <a:off x="764903" y="190849"/>
            <a:ext cx="8247541" cy="548700"/>
          </a:xfrm>
          <a:prstGeom prst="rect">
            <a:avLst/>
          </a:prstGeom>
        </p:spPr>
        <p:txBody>
          <a:bodyPr spcFirstLastPara="1" wrap="square" lIns="91425" tIns="91425" rIns="91425" bIns="91425" anchor="t" anchorCtr="0">
            <a:noAutofit/>
          </a:bodyPr>
          <a:lstStyle/>
          <a:p>
            <a:pPr lvl="0" algn="ctr"/>
            <a:r>
              <a:rPr lang="en-US" sz="2800" b="1" dirty="0">
                <a:solidFill>
                  <a:schemeClr val="tx1"/>
                </a:solidFill>
                <a:effectLst/>
                <a:latin typeface="Montserrat Black" panose="00000A00000000000000" pitchFamily="2" charset="0"/>
                <a:ea typeface="Aptos"/>
                <a:cs typeface="Times New Roman" panose="02020603050405020304" pitchFamily="18" charset="0"/>
              </a:rPr>
              <a:t>Types de </a:t>
            </a:r>
            <a:r>
              <a:rPr lang="en-US" sz="2800" b="1" dirty="0" err="1">
                <a:solidFill>
                  <a:schemeClr val="tx1"/>
                </a:solidFill>
                <a:effectLst/>
                <a:latin typeface="Montserrat Black" panose="00000A00000000000000" pitchFamily="2" charset="0"/>
                <a:ea typeface="Aptos"/>
                <a:cs typeface="Times New Roman" panose="02020603050405020304" pitchFamily="18" charset="0"/>
              </a:rPr>
              <a:t>journalisation</a:t>
            </a:r>
            <a:r>
              <a:rPr lang="en-US" sz="2800" b="1" dirty="0">
                <a:solidFill>
                  <a:schemeClr val="tx1"/>
                </a:solidFill>
                <a:effectLst/>
                <a:latin typeface="Montserrat Black" panose="00000A00000000000000" pitchFamily="2" charset="0"/>
                <a:ea typeface="Aptos"/>
                <a:cs typeface="Times New Roman" panose="02020603050405020304" pitchFamily="18" charset="0"/>
              </a:rPr>
              <a:t> dans MongoDB</a:t>
            </a:r>
            <a:endParaRPr lang="en-US" sz="7200" dirty="0">
              <a:solidFill>
                <a:schemeClr val="tx1"/>
              </a:solidFill>
              <a:latin typeface="Montserrat Black" panose="00000A00000000000000" pitchFamily="2" charset="0"/>
            </a:endParaRPr>
          </a:p>
        </p:txBody>
      </p:sp>
      <p:pic>
        <p:nvPicPr>
          <p:cNvPr id="29" name="Picture 28">
            <a:extLst>
              <a:ext uri="{FF2B5EF4-FFF2-40B4-BE49-F238E27FC236}">
                <a16:creationId xmlns:a16="http://schemas.microsoft.com/office/drawing/2014/main" id="{6D237139-532B-4E44-BB18-73500F9C034A}"/>
              </a:ext>
            </a:extLst>
          </p:cNvPr>
          <p:cNvPicPr>
            <a:picLocks noChangeAspect="1"/>
          </p:cNvPicPr>
          <p:nvPr/>
        </p:nvPicPr>
        <p:blipFill>
          <a:blip r:embed="rId3"/>
          <a:stretch>
            <a:fillRect/>
          </a:stretch>
        </p:blipFill>
        <p:spPr>
          <a:xfrm>
            <a:off x="9784080" y="1554480"/>
            <a:ext cx="2476500" cy="2476500"/>
          </a:xfrm>
          <a:prstGeom prst="rect">
            <a:avLst/>
          </a:prstGeom>
        </p:spPr>
      </p:pic>
      <p:grpSp>
        <p:nvGrpSpPr>
          <p:cNvPr id="30" name="Google Shape;1478;p38">
            <a:extLst>
              <a:ext uri="{FF2B5EF4-FFF2-40B4-BE49-F238E27FC236}">
                <a16:creationId xmlns:a16="http://schemas.microsoft.com/office/drawing/2014/main" id="{E652FE30-BCB8-4681-9970-2DC62EDD3A69}"/>
              </a:ext>
            </a:extLst>
          </p:cNvPr>
          <p:cNvGrpSpPr/>
          <p:nvPr/>
        </p:nvGrpSpPr>
        <p:grpSpPr>
          <a:xfrm>
            <a:off x="-1728959" y="1300510"/>
            <a:ext cx="2803162" cy="2868882"/>
            <a:chOff x="3170419" y="1627888"/>
            <a:chExt cx="2803162" cy="2868882"/>
          </a:xfrm>
        </p:grpSpPr>
        <p:sp>
          <p:nvSpPr>
            <p:cNvPr id="31" name="Google Shape;1479;p38">
              <a:extLst>
                <a:ext uri="{FF2B5EF4-FFF2-40B4-BE49-F238E27FC236}">
                  <a16:creationId xmlns:a16="http://schemas.microsoft.com/office/drawing/2014/main" id="{3B7FFC4B-5BE5-4F51-BE83-99CC9BFB0158}"/>
                </a:ext>
              </a:extLst>
            </p:cNvPr>
            <p:cNvSpPr/>
            <p:nvPr/>
          </p:nvSpPr>
          <p:spPr>
            <a:xfrm>
              <a:off x="3446596" y="1977257"/>
              <a:ext cx="2250900" cy="2250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80;p38">
              <a:extLst>
                <a:ext uri="{FF2B5EF4-FFF2-40B4-BE49-F238E27FC236}">
                  <a16:creationId xmlns:a16="http://schemas.microsoft.com/office/drawing/2014/main" id="{6E2D406B-E498-44EC-BFBF-CDAA04915BD5}"/>
                </a:ext>
              </a:extLst>
            </p:cNvPr>
            <p:cNvSpPr/>
            <p:nvPr/>
          </p:nvSpPr>
          <p:spPr>
            <a:xfrm>
              <a:off x="3479435" y="3550334"/>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3" name="Google Shape;1481;p38">
              <a:extLst>
                <a:ext uri="{FF2B5EF4-FFF2-40B4-BE49-F238E27FC236}">
                  <a16:creationId xmlns:a16="http://schemas.microsoft.com/office/drawing/2014/main" id="{F0C8523E-4428-44EF-9CF9-A297046332F0}"/>
                </a:ext>
              </a:extLst>
            </p:cNvPr>
            <p:cNvSpPr/>
            <p:nvPr/>
          </p:nvSpPr>
          <p:spPr>
            <a:xfrm>
              <a:off x="4262700" y="1627888"/>
              <a:ext cx="618600" cy="61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4" name="Google Shape;1482;p38">
              <a:extLst>
                <a:ext uri="{FF2B5EF4-FFF2-40B4-BE49-F238E27FC236}">
                  <a16:creationId xmlns:a16="http://schemas.microsoft.com/office/drawing/2014/main" id="{722CA64D-16FC-4420-A7F5-E68E92F90E93}"/>
                </a:ext>
              </a:extLst>
            </p:cNvPr>
            <p:cNvSpPr/>
            <p:nvPr/>
          </p:nvSpPr>
          <p:spPr>
            <a:xfrm>
              <a:off x="4262700" y="3878169"/>
              <a:ext cx="618600" cy="61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5" name="Google Shape;1483;p38">
              <a:extLst>
                <a:ext uri="{FF2B5EF4-FFF2-40B4-BE49-F238E27FC236}">
                  <a16:creationId xmlns:a16="http://schemas.microsoft.com/office/drawing/2014/main" id="{D2777F35-C015-43E9-A775-4354A97F4C41}"/>
                </a:ext>
              </a:extLst>
            </p:cNvPr>
            <p:cNvSpPr/>
            <p:nvPr/>
          </p:nvSpPr>
          <p:spPr>
            <a:xfrm>
              <a:off x="3170419" y="2793356"/>
              <a:ext cx="618600" cy="618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6" name="Google Shape;1484;p38">
              <a:extLst>
                <a:ext uri="{FF2B5EF4-FFF2-40B4-BE49-F238E27FC236}">
                  <a16:creationId xmlns:a16="http://schemas.microsoft.com/office/drawing/2014/main" id="{BCD27BC1-AC1D-4BDD-93BA-11910F11A6AD}"/>
                </a:ext>
              </a:extLst>
            </p:cNvPr>
            <p:cNvSpPr/>
            <p:nvPr/>
          </p:nvSpPr>
          <p:spPr>
            <a:xfrm>
              <a:off x="5354981" y="2793356"/>
              <a:ext cx="618600" cy="618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7" name="Google Shape;1485;p38">
              <a:extLst>
                <a:ext uri="{FF2B5EF4-FFF2-40B4-BE49-F238E27FC236}">
                  <a16:creationId xmlns:a16="http://schemas.microsoft.com/office/drawing/2014/main" id="{078B8EFE-E06C-4AD5-B808-065241DEC56F}"/>
                </a:ext>
              </a:extLst>
            </p:cNvPr>
            <p:cNvSpPr/>
            <p:nvPr/>
          </p:nvSpPr>
          <p:spPr>
            <a:xfrm>
              <a:off x="5045941" y="3550334"/>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8" name="Google Shape;1486;p38">
              <a:extLst>
                <a:ext uri="{FF2B5EF4-FFF2-40B4-BE49-F238E27FC236}">
                  <a16:creationId xmlns:a16="http://schemas.microsoft.com/office/drawing/2014/main" id="{A5FE51C2-2524-4471-8935-0144101606DC}"/>
                </a:ext>
              </a:extLst>
            </p:cNvPr>
            <p:cNvSpPr/>
            <p:nvPr/>
          </p:nvSpPr>
          <p:spPr>
            <a:xfrm>
              <a:off x="3479435" y="2036377"/>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9" name="Google Shape;1487;p38">
              <a:extLst>
                <a:ext uri="{FF2B5EF4-FFF2-40B4-BE49-F238E27FC236}">
                  <a16:creationId xmlns:a16="http://schemas.microsoft.com/office/drawing/2014/main" id="{451CB3EE-BE6B-4EE7-AF0E-B451C273CB93}"/>
                </a:ext>
              </a:extLst>
            </p:cNvPr>
            <p:cNvSpPr/>
            <p:nvPr/>
          </p:nvSpPr>
          <p:spPr>
            <a:xfrm>
              <a:off x="5045941" y="2036377"/>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0" name="Google Shape;1488;p38">
              <a:extLst>
                <a:ext uri="{FF2B5EF4-FFF2-40B4-BE49-F238E27FC236}">
                  <a16:creationId xmlns:a16="http://schemas.microsoft.com/office/drawing/2014/main" id="{C075B69E-9557-4C75-820D-97D6200306A9}"/>
                </a:ext>
              </a:extLst>
            </p:cNvPr>
            <p:cNvSpPr/>
            <p:nvPr/>
          </p:nvSpPr>
          <p:spPr>
            <a:xfrm>
              <a:off x="5045941" y="2036377"/>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1" name="Google Shape;1489;p38">
              <a:extLst>
                <a:ext uri="{FF2B5EF4-FFF2-40B4-BE49-F238E27FC236}">
                  <a16:creationId xmlns:a16="http://schemas.microsoft.com/office/drawing/2014/main" id="{481F612F-B8C9-4EDF-B0B6-E6512F9A468A}"/>
                </a:ext>
              </a:extLst>
            </p:cNvPr>
            <p:cNvSpPr/>
            <p:nvPr/>
          </p:nvSpPr>
          <p:spPr>
            <a:xfrm>
              <a:off x="5045941" y="3550334"/>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3" name="TextBox 42">
            <a:extLst>
              <a:ext uri="{FF2B5EF4-FFF2-40B4-BE49-F238E27FC236}">
                <a16:creationId xmlns:a16="http://schemas.microsoft.com/office/drawing/2014/main" id="{A20C0887-6F23-4308-A15E-5AF1B12265DA}"/>
              </a:ext>
            </a:extLst>
          </p:cNvPr>
          <p:cNvSpPr txBox="1"/>
          <p:nvPr/>
        </p:nvSpPr>
        <p:spPr>
          <a:xfrm>
            <a:off x="1547884" y="1818915"/>
            <a:ext cx="6991350" cy="1962397"/>
          </a:xfrm>
          <a:prstGeom prst="rect">
            <a:avLst/>
          </a:prstGeom>
          <a:noFill/>
        </p:spPr>
        <p:txBody>
          <a:bodyPr wrap="square">
            <a:spAutoFit/>
          </a:bodyPr>
          <a:lstStyle/>
          <a:p>
            <a:pPr marL="0" marR="0">
              <a:lnSpc>
                <a:spcPct val="115000"/>
              </a:lnSpc>
              <a:spcBef>
                <a:spcPts val="0"/>
              </a:spcBef>
              <a:spcAft>
                <a:spcPts val="800"/>
              </a:spcAft>
            </a:pP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1. </a:t>
            </a:r>
            <a:r>
              <a:rPr lang="en-US" sz="18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Journalisation</a:t>
            </a: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du </a:t>
            </a:r>
            <a:r>
              <a:rPr lang="en-US" sz="18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moteur</a:t>
            </a: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de stockage (</a:t>
            </a:r>
            <a:r>
              <a:rPr lang="en-US" sz="18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WiredTiger</a:t>
            </a: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Journal par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défaut</a:t>
            </a:r>
            <a:endPar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Protège</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les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données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en</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cas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 panne</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fr-FR"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Variante : </a:t>
            </a:r>
            <a:r>
              <a:rPr lang="fr-FR"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Pagefile</a:t>
            </a:r>
            <a:r>
              <a:rPr lang="fr-FR"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(meilleures performances mais moins robuste)</a:t>
            </a:r>
            <a:endPar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7" name="Google Shape;194;p28">
            <a:extLst>
              <a:ext uri="{FF2B5EF4-FFF2-40B4-BE49-F238E27FC236}">
                <a16:creationId xmlns:a16="http://schemas.microsoft.com/office/drawing/2014/main" id="{728F62E4-91E3-47E6-90E1-4845B311014A}"/>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48</a:t>
            </a:r>
            <a:endParaRPr b="1" dirty="0">
              <a:solidFill>
                <a:schemeClr val="tx1"/>
              </a:solidFill>
              <a:latin typeface="Raleway" pitchFamily="2" charset="0"/>
            </a:endParaRPr>
          </a:p>
        </p:txBody>
      </p:sp>
    </p:spTree>
    <p:extLst>
      <p:ext uri="{BB962C8B-B14F-4D97-AF65-F5344CB8AC3E}">
        <p14:creationId xmlns:p14="http://schemas.microsoft.com/office/powerpoint/2010/main" val="2020384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8" name="Google Shape;1894;p44">
            <a:extLst>
              <a:ext uri="{FF2B5EF4-FFF2-40B4-BE49-F238E27FC236}">
                <a16:creationId xmlns:a16="http://schemas.microsoft.com/office/drawing/2014/main" id="{D1C885D3-465A-4B12-9A3D-406FB7183BA5}"/>
              </a:ext>
            </a:extLst>
          </p:cNvPr>
          <p:cNvSpPr txBox="1">
            <a:spLocks noGrp="1"/>
          </p:cNvSpPr>
          <p:nvPr>
            <p:ph type="title"/>
          </p:nvPr>
        </p:nvSpPr>
        <p:spPr>
          <a:xfrm>
            <a:off x="764903" y="190849"/>
            <a:ext cx="8247541" cy="548700"/>
          </a:xfrm>
          <a:prstGeom prst="rect">
            <a:avLst/>
          </a:prstGeom>
        </p:spPr>
        <p:txBody>
          <a:bodyPr spcFirstLastPara="1" wrap="square" lIns="91425" tIns="91425" rIns="91425" bIns="91425" anchor="t" anchorCtr="0">
            <a:noAutofit/>
          </a:bodyPr>
          <a:lstStyle/>
          <a:p>
            <a:pPr lvl="0" algn="ctr"/>
            <a:r>
              <a:rPr lang="en-US" sz="2800" b="1" dirty="0">
                <a:solidFill>
                  <a:schemeClr val="tx1"/>
                </a:solidFill>
                <a:effectLst/>
                <a:latin typeface="Montserrat Black" panose="00000A00000000000000" pitchFamily="2" charset="0"/>
                <a:ea typeface="Aptos"/>
                <a:cs typeface="Times New Roman" panose="02020603050405020304" pitchFamily="18" charset="0"/>
              </a:rPr>
              <a:t>Types de </a:t>
            </a:r>
            <a:r>
              <a:rPr lang="en-US" sz="2800" b="1" dirty="0" err="1">
                <a:solidFill>
                  <a:schemeClr val="tx1"/>
                </a:solidFill>
                <a:effectLst/>
                <a:latin typeface="Montserrat Black" panose="00000A00000000000000" pitchFamily="2" charset="0"/>
                <a:ea typeface="Aptos"/>
                <a:cs typeface="Times New Roman" panose="02020603050405020304" pitchFamily="18" charset="0"/>
              </a:rPr>
              <a:t>journalisation</a:t>
            </a:r>
            <a:r>
              <a:rPr lang="en-US" sz="2800" b="1" dirty="0">
                <a:solidFill>
                  <a:schemeClr val="tx1"/>
                </a:solidFill>
                <a:effectLst/>
                <a:latin typeface="Montserrat Black" panose="00000A00000000000000" pitchFamily="2" charset="0"/>
                <a:ea typeface="Aptos"/>
                <a:cs typeface="Times New Roman" panose="02020603050405020304" pitchFamily="18" charset="0"/>
              </a:rPr>
              <a:t> dans MongoDB</a:t>
            </a:r>
            <a:endParaRPr lang="en-US" sz="7200" dirty="0">
              <a:solidFill>
                <a:schemeClr val="tx1"/>
              </a:solidFill>
              <a:latin typeface="Montserrat Black" panose="00000A00000000000000" pitchFamily="2" charset="0"/>
            </a:endParaRPr>
          </a:p>
        </p:txBody>
      </p:sp>
      <p:grpSp>
        <p:nvGrpSpPr>
          <p:cNvPr id="30" name="Google Shape;1478;p38">
            <a:extLst>
              <a:ext uri="{FF2B5EF4-FFF2-40B4-BE49-F238E27FC236}">
                <a16:creationId xmlns:a16="http://schemas.microsoft.com/office/drawing/2014/main" id="{E652FE30-BCB8-4681-9970-2DC62EDD3A69}"/>
              </a:ext>
            </a:extLst>
          </p:cNvPr>
          <p:cNvGrpSpPr/>
          <p:nvPr/>
        </p:nvGrpSpPr>
        <p:grpSpPr>
          <a:xfrm rot="2529229">
            <a:off x="-1728959" y="1300510"/>
            <a:ext cx="2803162" cy="2868882"/>
            <a:chOff x="3170419" y="1627888"/>
            <a:chExt cx="2803162" cy="2868882"/>
          </a:xfrm>
        </p:grpSpPr>
        <p:sp>
          <p:nvSpPr>
            <p:cNvPr id="31" name="Google Shape;1479;p38">
              <a:extLst>
                <a:ext uri="{FF2B5EF4-FFF2-40B4-BE49-F238E27FC236}">
                  <a16:creationId xmlns:a16="http://schemas.microsoft.com/office/drawing/2014/main" id="{3B7FFC4B-5BE5-4F51-BE83-99CC9BFB0158}"/>
                </a:ext>
              </a:extLst>
            </p:cNvPr>
            <p:cNvSpPr/>
            <p:nvPr/>
          </p:nvSpPr>
          <p:spPr>
            <a:xfrm>
              <a:off x="3446596" y="1977257"/>
              <a:ext cx="2250900" cy="2250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80;p38">
              <a:extLst>
                <a:ext uri="{FF2B5EF4-FFF2-40B4-BE49-F238E27FC236}">
                  <a16:creationId xmlns:a16="http://schemas.microsoft.com/office/drawing/2014/main" id="{6E2D406B-E498-44EC-BFBF-CDAA04915BD5}"/>
                </a:ext>
              </a:extLst>
            </p:cNvPr>
            <p:cNvSpPr/>
            <p:nvPr/>
          </p:nvSpPr>
          <p:spPr>
            <a:xfrm>
              <a:off x="3479435" y="3550334"/>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3" name="Google Shape;1481;p38">
              <a:extLst>
                <a:ext uri="{FF2B5EF4-FFF2-40B4-BE49-F238E27FC236}">
                  <a16:creationId xmlns:a16="http://schemas.microsoft.com/office/drawing/2014/main" id="{F0C8523E-4428-44EF-9CF9-A297046332F0}"/>
                </a:ext>
              </a:extLst>
            </p:cNvPr>
            <p:cNvSpPr/>
            <p:nvPr/>
          </p:nvSpPr>
          <p:spPr>
            <a:xfrm>
              <a:off x="4262700" y="1627888"/>
              <a:ext cx="618600" cy="61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4" name="Google Shape;1482;p38">
              <a:extLst>
                <a:ext uri="{FF2B5EF4-FFF2-40B4-BE49-F238E27FC236}">
                  <a16:creationId xmlns:a16="http://schemas.microsoft.com/office/drawing/2014/main" id="{722CA64D-16FC-4420-A7F5-E68E92F90E93}"/>
                </a:ext>
              </a:extLst>
            </p:cNvPr>
            <p:cNvSpPr/>
            <p:nvPr/>
          </p:nvSpPr>
          <p:spPr>
            <a:xfrm>
              <a:off x="4262700" y="3878169"/>
              <a:ext cx="618600" cy="61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5" name="Google Shape;1483;p38">
              <a:extLst>
                <a:ext uri="{FF2B5EF4-FFF2-40B4-BE49-F238E27FC236}">
                  <a16:creationId xmlns:a16="http://schemas.microsoft.com/office/drawing/2014/main" id="{D2777F35-C015-43E9-A775-4354A97F4C41}"/>
                </a:ext>
              </a:extLst>
            </p:cNvPr>
            <p:cNvSpPr/>
            <p:nvPr/>
          </p:nvSpPr>
          <p:spPr>
            <a:xfrm>
              <a:off x="3170419" y="2793356"/>
              <a:ext cx="618600" cy="618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6" name="Google Shape;1484;p38">
              <a:extLst>
                <a:ext uri="{FF2B5EF4-FFF2-40B4-BE49-F238E27FC236}">
                  <a16:creationId xmlns:a16="http://schemas.microsoft.com/office/drawing/2014/main" id="{BCD27BC1-AC1D-4BDD-93BA-11910F11A6AD}"/>
                </a:ext>
              </a:extLst>
            </p:cNvPr>
            <p:cNvSpPr/>
            <p:nvPr/>
          </p:nvSpPr>
          <p:spPr>
            <a:xfrm>
              <a:off x="5354981" y="2793356"/>
              <a:ext cx="618600" cy="618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7" name="Google Shape;1485;p38">
              <a:extLst>
                <a:ext uri="{FF2B5EF4-FFF2-40B4-BE49-F238E27FC236}">
                  <a16:creationId xmlns:a16="http://schemas.microsoft.com/office/drawing/2014/main" id="{078B8EFE-E06C-4AD5-B808-065241DEC56F}"/>
                </a:ext>
              </a:extLst>
            </p:cNvPr>
            <p:cNvSpPr/>
            <p:nvPr/>
          </p:nvSpPr>
          <p:spPr>
            <a:xfrm>
              <a:off x="5045941" y="3550334"/>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8" name="Google Shape;1486;p38">
              <a:extLst>
                <a:ext uri="{FF2B5EF4-FFF2-40B4-BE49-F238E27FC236}">
                  <a16:creationId xmlns:a16="http://schemas.microsoft.com/office/drawing/2014/main" id="{A5FE51C2-2524-4471-8935-0144101606DC}"/>
                </a:ext>
              </a:extLst>
            </p:cNvPr>
            <p:cNvSpPr/>
            <p:nvPr/>
          </p:nvSpPr>
          <p:spPr>
            <a:xfrm>
              <a:off x="3479435" y="2036377"/>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9" name="Google Shape;1487;p38">
              <a:extLst>
                <a:ext uri="{FF2B5EF4-FFF2-40B4-BE49-F238E27FC236}">
                  <a16:creationId xmlns:a16="http://schemas.microsoft.com/office/drawing/2014/main" id="{451CB3EE-BE6B-4EE7-AF0E-B451C273CB93}"/>
                </a:ext>
              </a:extLst>
            </p:cNvPr>
            <p:cNvSpPr/>
            <p:nvPr/>
          </p:nvSpPr>
          <p:spPr>
            <a:xfrm>
              <a:off x="5045941" y="2036377"/>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0" name="Google Shape;1488;p38">
              <a:extLst>
                <a:ext uri="{FF2B5EF4-FFF2-40B4-BE49-F238E27FC236}">
                  <a16:creationId xmlns:a16="http://schemas.microsoft.com/office/drawing/2014/main" id="{C075B69E-9557-4C75-820D-97D6200306A9}"/>
                </a:ext>
              </a:extLst>
            </p:cNvPr>
            <p:cNvSpPr/>
            <p:nvPr/>
          </p:nvSpPr>
          <p:spPr>
            <a:xfrm>
              <a:off x="5045941" y="2036377"/>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1" name="Google Shape;1489;p38">
              <a:extLst>
                <a:ext uri="{FF2B5EF4-FFF2-40B4-BE49-F238E27FC236}">
                  <a16:creationId xmlns:a16="http://schemas.microsoft.com/office/drawing/2014/main" id="{481F612F-B8C9-4EDF-B0B6-E6512F9A468A}"/>
                </a:ext>
              </a:extLst>
            </p:cNvPr>
            <p:cNvSpPr/>
            <p:nvPr/>
          </p:nvSpPr>
          <p:spPr>
            <a:xfrm>
              <a:off x="5045941" y="3550334"/>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3" name="TextBox 42">
            <a:extLst>
              <a:ext uri="{FF2B5EF4-FFF2-40B4-BE49-F238E27FC236}">
                <a16:creationId xmlns:a16="http://schemas.microsoft.com/office/drawing/2014/main" id="{A20C0887-6F23-4308-A15E-5AF1B12265DA}"/>
              </a:ext>
            </a:extLst>
          </p:cNvPr>
          <p:cNvSpPr txBox="1"/>
          <p:nvPr/>
        </p:nvSpPr>
        <p:spPr>
          <a:xfrm>
            <a:off x="1855291" y="1900832"/>
            <a:ext cx="6991350" cy="1655581"/>
          </a:xfrm>
          <a:prstGeom prst="rect">
            <a:avLst/>
          </a:prstGeom>
          <a:noFill/>
        </p:spPr>
        <p:txBody>
          <a:bodyPr wrap="square">
            <a:spAutoFit/>
          </a:bodyPr>
          <a:lstStyle/>
          <a:p>
            <a:pPr marL="0" marR="0">
              <a:lnSpc>
                <a:spcPct val="115000"/>
              </a:lnSpc>
              <a:spcBef>
                <a:spcPts val="0"/>
              </a:spcBef>
              <a:spcAft>
                <a:spcPts val="800"/>
              </a:spcAft>
            </a:pP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2. </a:t>
            </a:r>
            <a:r>
              <a:rPr lang="en-US" sz="18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Journalisation</a:t>
            </a: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des communications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Connexions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 IP,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utilisateurs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DB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accédées</a:t>
            </a:r>
            <a:endPar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Commandes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 insertions, suppressions, updates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fr-FR"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Audits : événements de sécurité (droits, accès)</a:t>
            </a:r>
            <a:endPar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6" name="Google Shape;194;p28">
            <a:extLst>
              <a:ext uri="{FF2B5EF4-FFF2-40B4-BE49-F238E27FC236}">
                <a16:creationId xmlns:a16="http://schemas.microsoft.com/office/drawing/2014/main" id="{1479668B-A023-4F16-8D11-20D47467EF1C}"/>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49</a:t>
            </a:r>
            <a:endParaRPr b="1" dirty="0">
              <a:solidFill>
                <a:schemeClr val="tx1"/>
              </a:solidFill>
              <a:latin typeface="Raleway" pitchFamily="2" charset="0"/>
            </a:endParaRPr>
          </a:p>
        </p:txBody>
      </p:sp>
    </p:spTree>
    <p:extLst>
      <p:ext uri="{BB962C8B-B14F-4D97-AF65-F5344CB8AC3E}">
        <p14:creationId xmlns:p14="http://schemas.microsoft.com/office/powerpoint/2010/main" val="3140606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8" name="Google Shape;1894;p44">
            <a:extLst>
              <a:ext uri="{FF2B5EF4-FFF2-40B4-BE49-F238E27FC236}">
                <a16:creationId xmlns:a16="http://schemas.microsoft.com/office/drawing/2014/main" id="{D1C885D3-465A-4B12-9A3D-406FB7183BA5}"/>
              </a:ext>
            </a:extLst>
          </p:cNvPr>
          <p:cNvSpPr txBox="1">
            <a:spLocks noGrp="1"/>
          </p:cNvSpPr>
          <p:nvPr>
            <p:ph type="title"/>
          </p:nvPr>
        </p:nvSpPr>
        <p:spPr>
          <a:xfrm>
            <a:off x="764903" y="190849"/>
            <a:ext cx="8247541" cy="548700"/>
          </a:xfrm>
          <a:prstGeom prst="rect">
            <a:avLst/>
          </a:prstGeom>
        </p:spPr>
        <p:txBody>
          <a:bodyPr spcFirstLastPara="1" wrap="square" lIns="91425" tIns="91425" rIns="91425" bIns="91425" anchor="t" anchorCtr="0">
            <a:noAutofit/>
          </a:bodyPr>
          <a:lstStyle/>
          <a:p>
            <a:pPr lvl="0" algn="ctr"/>
            <a:r>
              <a:rPr lang="en-US" sz="2800" b="1" dirty="0">
                <a:solidFill>
                  <a:schemeClr val="tx1"/>
                </a:solidFill>
                <a:effectLst/>
                <a:latin typeface="Montserrat Black" panose="00000A00000000000000" pitchFamily="2" charset="0"/>
                <a:ea typeface="Aptos"/>
                <a:cs typeface="Times New Roman" panose="02020603050405020304" pitchFamily="18" charset="0"/>
              </a:rPr>
              <a:t>Types de </a:t>
            </a:r>
            <a:r>
              <a:rPr lang="en-US" sz="2800" b="1" dirty="0" err="1">
                <a:solidFill>
                  <a:schemeClr val="tx1"/>
                </a:solidFill>
                <a:effectLst/>
                <a:latin typeface="Montserrat Black" panose="00000A00000000000000" pitchFamily="2" charset="0"/>
                <a:ea typeface="Aptos"/>
                <a:cs typeface="Times New Roman" panose="02020603050405020304" pitchFamily="18" charset="0"/>
              </a:rPr>
              <a:t>journalisation</a:t>
            </a:r>
            <a:r>
              <a:rPr lang="en-US" sz="2800" b="1" dirty="0">
                <a:solidFill>
                  <a:schemeClr val="tx1"/>
                </a:solidFill>
                <a:effectLst/>
                <a:latin typeface="Montserrat Black" panose="00000A00000000000000" pitchFamily="2" charset="0"/>
                <a:ea typeface="Aptos"/>
                <a:cs typeface="Times New Roman" panose="02020603050405020304" pitchFamily="18" charset="0"/>
              </a:rPr>
              <a:t> dans MongoDB</a:t>
            </a:r>
            <a:endParaRPr lang="en-US" sz="7200" dirty="0">
              <a:solidFill>
                <a:schemeClr val="tx1"/>
              </a:solidFill>
              <a:latin typeface="Montserrat Black" panose="00000A00000000000000" pitchFamily="2" charset="0"/>
            </a:endParaRPr>
          </a:p>
        </p:txBody>
      </p:sp>
      <p:grpSp>
        <p:nvGrpSpPr>
          <p:cNvPr id="30" name="Google Shape;1478;p38">
            <a:extLst>
              <a:ext uri="{FF2B5EF4-FFF2-40B4-BE49-F238E27FC236}">
                <a16:creationId xmlns:a16="http://schemas.microsoft.com/office/drawing/2014/main" id="{E652FE30-BCB8-4681-9970-2DC62EDD3A69}"/>
              </a:ext>
            </a:extLst>
          </p:cNvPr>
          <p:cNvGrpSpPr/>
          <p:nvPr/>
        </p:nvGrpSpPr>
        <p:grpSpPr>
          <a:xfrm rot="5064430">
            <a:off x="-1728959" y="1300510"/>
            <a:ext cx="2803162" cy="2868882"/>
            <a:chOff x="3170419" y="1627888"/>
            <a:chExt cx="2803162" cy="2868882"/>
          </a:xfrm>
        </p:grpSpPr>
        <p:sp>
          <p:nvSpPr>
            <p:cNvPr id="31" name="Google Shape;1479;p38">
              <a:extLst>
                <a:ext uri="{FF2B5EF4-FFF2-40B4-BE49-F238E27FC236}">
                  <a16:creationId xmlns:a16="http://schemas.microsoft.com/office/drawing/2014/main" id="{3B7FFC4B-5BE5-4F51-BE83-99CC9BFB0158}"/>
                </a:ext>
              </a:extLst>
            </p:cNvPr>
            <p:cNvSpPr/>
            <p:nvPr/>
          </p:nvSpPr>
          <p:spPr>
            <a:xfrm>
              <a:off x="3446596" y="1977257"/>
              <a:ext cx="2250900" cy="2250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80;p38">
              <a:extLst>
                <a:ext uri="{FF2B5EF4-FFF2-40B4-BE49-F238E27FC236}">
                  <a16:creationId xmlns:a16="http://schemas.microsoft.com/office/drawing/2014/main" id="{6E2D406B-E498-44EC-BFBF-CDAA04915BD5}"/>
                </a:ext>
              </a:extLst>
            </p:cNvPr>
            <p:cNvSpPr/>
            <p:nvPr/>
          </p:nvSpPr>
          <p:spPr>
            <a:xfrm>
              <a:off x="3479435" y="3550334"/>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3" name="Google Shape;1481;p38">
              <a:extLst>
                <a:ext uri="{FF2B5EF4-FFF2-40B4-BE49-F238E27FC236}">
                  <a16:creationId xmlns:a16="http://schemas.microsoft.com/office/drawing/2014/main" id="{F0C8523E-4428-44EF-9CF9-A297046332F0}"/>
                </a:ext>
              </a:extLst>
            </p:cNvPr>
            <p:cNvSpPr/>
            <p:nvPr/>
          </p:nvSpPr>
          <p:spPr>
            <a:xfrm>
              <a:off x="4262700" y="1627888"/>
              <a:ext cx="618600" cy="61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4" name="Google Shape;1482;p38">
              <a:extLst>
                <a:ext uri="{FF2B5EF4-FFF2-40B4-BE49-F238E27FC236}">
                  <a16:creationId xmlns:a16="http://schemas.microsoft.com/office/drawing/2014/main" id="{722CA64D-16FC-4420-A7F5-E68E92F90E93}"/>
                </a:ext>
              </a:extLst>
            </p:cNvPr>
            <p:cNvSpPr/>
            <p:nvPr/>
          </p:nvSpPr>
          <p:spPr>
            <a:xfrm>
              <a:off x="4262700" y="3878169"/>
              <a:ext cx="618600" cy="61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5" name="Google Shape;1483;p38">
              <a:extLst>
                <a:ext uri="{FF2B5EF4-FFF2-40B4-BE49-F238E27FC236}">
                  <a16:creationId xmlns:a16="http://schemas.microsoft.com/office/drawing/2014/main" id="{D2777F35-C015-43E9-A775-4354A97F4C41}"/>
                </a:ext>
              </a:extLst>
            </p:cNvPr>
            <p:cNvSpPr/>
            <p:nvPr/>
          </p:nvSpPr>
          <p:spPr>
            <a:xfrm>
              <a:off x="3170419" y="2793356"/>
              <a:ext cx="618600" cy="618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6" name="Google Shape;1484;p38">
              <a:extLst>
                <a:ext uri="{FF2B5EF4-FFF2-40B4-BE49-F238E27FC236}">
                  <a16:creationId xmlns:a16="http://schemas.microsoft.com/office/drawing/2014/main" id="{BCD27BC1-AC1D-4BDD-93BA-11910F11A6AD}"/>
                </a:ext>
              </a:extLst>
            </p:cNvPr>
            <p:cNvSpPr/>
            <p:nvPr/>
          </p:nvSpPr>
          <p:spPr>
            <a:xfrm>
              <a:off x="5354981" y="2793356"/>
              <a:ext cx="618600" cy="618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7" name="Google Shape;1485;p38">
              <a:extLst>
                <a:ext uri="{FF2B5EF4-FFF2-40B4-BE49-F238E27FC236}">
                  <a16:creationId xmlns:a16="http://schemas.microsoft.com/office/drawing/2014/main" id="{078B8EFE-E06C-4AD5-B808-065241DEC56F}"/>
                </a:ext>
              </a:extLst>
            </p:cNvPr>
            <p:cNvSpPr/>
            <p:nvPr/>
          </p:nvSpPr>
          <p:spPr>
            <a:xfrm>
              <a:off x="5045941" y="3550334"/>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8" name="Google Shape;1486;p38">
              <a:extLst>
                <a:ext uri="{FF2B5EF4-FFF2-40B4-BE49-F238E27FC236}">
                  <a16:creationId xmlns:a16="http://schemas.microsoft.com/office/drawing/2014/main" id="{A5FE51C2-2524-4471-8935-0144101606DC}"/>
                </a:ext>
              </a:extLst>
            </p:cNvPr>
            <p:cNvSpPr/>
            <p:nvPr/>
          </p:nvSpPr>
          <p:spPr>
            <a:xfrm>
              <a:off x="3479435" y="2036377"/>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9" name="Google Shape;1487;p38">
              <a:extLst>
                <a:ext uri="{FF2B5EF4-FFF2-40B4-BE49-F238E27FC236}">
                  <a16:creationId xmlns:a16="http://schemas.microsoft.com/office/drawing/2014/main" id="{451CB3EE-BE6B-4EE7-AF0E-B451C273CB93}"/>
                </a:ext>
              </a:extLst>
            </p:cNvPr>
            <p:cNvSpPr/>
            <p:nvPr/>
          </p:nvSpPr>
          <p:spPr>
            <a:xfrm>
              <a:off x="5045941" y="2036377"/>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0" name="Google Shape;1488;p38">
              <a:extLst>
                <a:ext uri="{FF2B5EF4-FFF2-40B4-BE49-F238E27FC236}">
                  <a16:creationId xmlns:a16="http://schemas.microsoft.com/office/drawing/2014/main" id="{C075B69E-9557-4C75-820D-97D6200306A9}"/>
                </a:ext>
              </a:extLst>
            </p:cNvPr>
            <p:cNvSpPr/>
            <p:nvPr/>
          </p:nvSpPr>
          <p:spPr>
            <a:xfrm>
              <a:off x="5045941" y="2036377"/>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1" name="Google Shape;1489;p38">
              <a:extLst>
                <a:ext uri="{FF2B5EF4-FFF2-40B4-BE49-F238E27FC236}">
                  <a16:creationId xmlns:a16="http://schemas.microsoft.com/office/drawing/2014/main" id="{481F612F-B8C9-4EDF-B0B6-E6512F9A468A}"/>
                </a:ext>
              </a:extLst>
            </p:cNvPr>
            <p:cNvSpPr/>
            <p:nvPr/>
          </p:nvSpPr>
          <p:spPr>
            <a:xfrm>
              <a:off x="5045941" y="3550334"/>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3" name="TextBox 42">
            <a:extLst>
              <a:ext uri="{FF2B5EF4-FFF2-40B4-BE49-F238E27FC236}">
                <a16:creationId xmlns:a16="http://schemas.microsoft.com/office/drawing/2014/main" id="{A20C0887-6F23-4308-A15E-5AF1B12265DA}"/>
              </a:ext>
            </a:extLst>
          </p:cNvPr>
          <p:cNvSpPr txBox="1"/>
          <p:nvPr/>
        </p:nvSpPr>
        <p:spPr>
          <a:xfrm>
            <a:off x="1791791" y="2149969"/>
            <a:ext cx="6991350" cy="813300"/>
          </a:xfrm>
          <a:prstGeom prst="rect">
            <a:avLst/>
          </a:prstGeom>
          <a:noFill/>
        </p:spPr>
        <p:txBody>
          <a:bodyPr wrap="square">
            <a:spAutoFit/>
          </a:bodyPr>
          <a:lstStyle/>
          <a:p>
            <a:pPr marL="0" marR="0">
              <a:lnSpc>
                <a:spcPct val="115000"/>
              </a:lnSpc>
              <a:spcBef>
                <a:spcPts val="0"/>
              </a:spcBef>
              <a:spcAft>
                <a:spcPts val="800"/>
              </a:spcAft>
            </a:pP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3. </a:t>
            </a:r>
            <a:r>
              <a:rPr lang="en-US" sz="18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Journalisation</a:t>
            </a: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des applications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Événements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spécifiques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à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l’application</a:t>
            </a:r>
            <a:endPar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6" name="Google Shape;194;p28">
            <a:extLst>
              <a:ext uri="{FF2B5EF4-FFF2-40B4-BE49-F238E27FC236}">
                <a16:creationId xmlns:a16="http://schemas.microsoft.com/office/drawing/2014/main" id="{5E70AA21-C3A2-49D2-B1DF-5DBA2329DBE5}"/>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50</a:t>
            </a:r>
            <a:endParaRPr b="1" dirty="0">
              <a:solidFill>
                <a:schemeClr val="tx1"/>
              </a:solidFill>
              <a:latin typeface="Raleway" pitchFamily="2" charset="0"/>
            </a:endParaRPr>
          </a:p>
        </p:txBody>
      </p:sp>
    </p:spTree>
    <p:extLst>
      <p:ext uri="{BB962C8B-B14F-4D97-AF65-F5344CB8AC3E}">
        <p14:creationId xmlns:p14="http://schemas.microsoft.com/office/powerpoint/2010/main" val="4135555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8" name="Google Shape;1894;p44">
            <a:extLst>
              <a:ext uri="{FF2B5EF4-FFF2-40B4-BE49-F238E27FC236}">
                <a16:creationId xmlns:a16="http://schemas.microsoft.com/office/drawing/2014/main" id="{D1C885D3-465A-4B12-9A3D-406FB7183BA5}"/>
              </a:ext>
            </a:extLst>
          </p:cNvPr>
          <p:cNvSpPr txBox="1">
            <a:spLocks noGrp="1"/>
          </p:cNvSpPr>
          <p:nvPr>
            <p:ph type="title"/>
          </p:nvPr>
        </p:nvSpPr>
        <p:spPr>
          <a:xfrm>
            <a:off x="764903" y="190849"/>
            <a:ext cx="8247541" cy="548700"/>
          </a:xfrm>
          <a:prstGeom prst="rect">
            <a:avLst/>
          </a:prstGeom>
        </p:spPr>
        <p:txBody>
          <a:bodyPr spcFirstLastPara="1" wrap="square" lIns="91425" tIns="91425" rIns="91425" bIns="91425" anchor="t" anchorCtr="0">
            <a:noAutofit/>
          </a:bodyPr>
          <a:lstStyle/>
          <a:p>
            <a:pPr lvl="0" algn="ctr"/>
            <a:r>
              <a:rPr lang="en-US" sz="2800" b="1" dirty="0">
                <a:solidFill>
                  <a:schemeClr val="tx1"/>
                </a:solidFill>
                <a:effectLst/>
                <a:latin typeface="Montserrat Black" panose="00000A00000000000000" pitchFamily="2" charset="0"/>
                <a:ea typeface="Aptos"/>
                <a:cs typeface="Times New Roman" panose="02020603050405020304" pitchFamily="18" charset="0"/>
              </a:rPr>
              <a:t>Types de </a:t>
            </a:r>
            <a:r>
              <a:rPr lang="en-US" sz="2800" b="1" dirty="0" err="1">
                <a:solidFill>
                  <a:schemeClr val="tx1"/>
                </a:solidFill>
                <a:effectLst/>
                <a:latin typeface="Montserrat Black" panose="00000A00000000000000" pitchFamily="2" charset="0"/>
                <a:ea typeface="Aptos"/>
                <a:cs typeface="Times New Roman" panose="02020603050405020304" pitchFamily="18" charset="0"/>
              </a:rPr>
              <a:t>journalisation</a:t>
            </a:r>
            <a:r>
              <a:rPr lang="en-US" sz="2800" b="1" dirty="0">
                <a:solidFill>
                  <a:schemeClr val="tx1"/>
                </a:solidFill>
                <a:effectLst/>
                <a:latin typeface="Montserrat Black" panose="00000A00000000000000" pitchFamily="2" charset="0"/>
                <a:ea typeface="Aptos"/>
                <a:cs typeface="Times New Roman" panose="02020603050405020304" pitchFamily="18" charset="0"/>
              </a:rPr>
              <a:t> dans MongoDB</a:t>
            </a:r>
            <a:endParaRPr lang="en-US" sz="7200" dirty="0">
              <a:solidFill>
                <a:schemeClr val="tx1"/>
              </a:solidFill>
              <a:latin typeface="Montserrat Black" panose="00000A00000000000000" pitchFamily="2" charset="0"/>
            </a:endParaRPr>
          </a:p>
        </p:txBody>
      </p:sp>
      <p:grpSp>
        <p:nvGrpSpPr>
          <p:cNvPr id="30" name="Google Shape;1478;p38">
            <a:extLst>
              <a:ext uri="{FF2B5EF4-FFF2-40B4-BE49-F238E27FC236}">
                <a16:creationId xmlns:a16="http://schemas.microsoft.com/office/drawing/2014/main" id="{E652FE30-BCB8-4681-9970-2DC62EDD3A69}"/>
              </a:ext>
            </a:extLst>
          </p:cNvPr>
          <p:cNvGrpSpPr/>
          <p:nvPr/>
        </p:nvGrpSpPr>
        <p:grpSpPr>
          <a:xfrm rot="7808939">
            <a:off x="-1728959" y="1300510"/>
            <a:ext cx="2803162" cy="2868882"/>
            <a:chOff x="3170419" y="1627888"/>
            <a:chExt cx="2803162" cy="2868882"/>
          </a:xfrm>
        </p:grpSpPr>
        <p:sp>
          <p:nvSpPr>
            <p:cNvPr id="31" name="Google Shape;1479;p38">
              <a:extLst>
                <a:ext uri="{FF2B5EF4-FFF2-40B4-BE49-F238E27FC236}">
                  <a16:creationId xmlns:a16="http://schemas.microsoft.com/office/drawing/2014/main" id="{3B7FFC4B-5BE5-4F51-BE83-99CC9BFB0158}"/>
                </a:ext>
              </a:extLst>
            </p:cNvPr>
            <p:cNvSpPr/>
            <p:nvPr/>
          </p:nvSpPr>
          <p:spPr>
            <a:xfrm>
              <a:off x="3446596" y="1977257"/>
              <a:ext cx="2250900" cy="2250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80;p38">
              <a:extLst>
                <a:ext uri="{FF2B5EF4-FFF2-40B4-BE49-F238E27FC236}">
                  <a16:creationId xmlns:a16="http://schemas.microsoft.com/office/drawing/2014/main" id="{6E2D406B-E498-44EC-BFBF-CDAA04915BD5}"/>
                </a:ext>
              </a:extLst>
            </p:cNvPr>
            <p:cNvSpPr/>
            <p:nvPr/>
          </p:nvSpPr>
          <p:spPr>
            <a:xfrm>
              <a:off x="3479435" y="3550334"/>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3" name="Google Shape;1481;p38">
              <a:extLst>
                <a:ext uri="{FF2B5EF4-FFF2-40B4-BE49-F238E27FC236}">
                  <a16:creationId xmlns:a16="http://schemas.microsoft.com/office/drawing/2014/main" id="{F0C8523E-4428-44EF-9CF9-A297046332F0}"/>
                </a:ext>
              </a:extLst>
            </p:cNvPr>
            <p:cNvSpPr/>
            <p:nvPr/>
          </p:nvSpPr>
          <p:spPr>
            <a:xfrm>
              <a:off x="4262700" y="1627888"/>
              <a:ext cx="618600" cy="61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4" name="Google Shape;1482;p38">
              <a:extLst>
                <a:ext uri="{FF2B5EF4-FFF2-40B4-BE49-F238E27FC236}">
                  <a16:creationId xmlns:a16="http://schemas.microsoft.com/office/drawing/2014/main" id="{722CA64D-16FC-4420-A7F5-E68E92F90E93}"/>
                </a:ext>
              </a:extLst>
            </p:cNvPr>
            <p:cNvSpPr/>
            <p:nvPr/>
          </p:nvSpPr>
          <p:spPr>
            <a:xfrm>
              <a:off x="4262700" y="3878169"/>
              <a:ext cx="618600" cy="61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5" name="Google Shape;1483;p38">
              <a:extLst>
                <a:ext uri="{FF2B5EF4-FFF2-40B4-BE49-F238E27FC236}">
                  <a16:creationId xmlns:a16="http://schemas.microsoft.com/office/drawing/2014/main" id="{D2777F35-C015-43E9-A775-4354A97F4C41}"/>
                </a:ext>
              </a:extLst>
            </p:cNvPr>
            <p:cNvSpPr/>
            <p:nvPr/>
          </p:nvSpPr>
          <p:spPr>
            <a:xfrm>
              <a:off x="3170419" y="2793356"/>
              <a:ext cx="618600" cy="618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6" name="Google Shape;1484;p38">
              <a:extLst>
                <a:ext uri="{FF2B5EF4-FFF2-40B4-BE49-F238E27FC236}">
                  <a16:creationId xmlns:a16="http://schemas.microsoft.com/office/drawing/2014/main" id="{BCD27BC1-AC1D-4BDD-93BA-11910F11A6AD}"/>
                </a:ext>
              </a:extLst>
            </p:cNvPr>
            <p:cNvSpPr/>
            <p:nvPr/>
          </p:nvSpPr>
          <p:spPr>
            <a:xfrm>
              <a:off x="5354981" y="2793356"/>
              <a:ext cx="618600" cy="618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7" name="Google Shape;1485;p38">
              <a:extLst>
                <a:ext uri="{FF2B5EF4-FFF2-40B4-BE49-F238E27FC236}">
                  <a16:creationId xmlns:a16="http://schemas.microsoft.com/office/drawing/2014/main" id="{078B8EFE-E06C-4AD5-B808-065241DEC56F}"/>
                </a:ext>
              </a:extLst>
            </p:cNvPr>
            <p:cNvSpPr/>
            <p:nvPr/>
          </p:nvSpPr>
          <p:spPr>
            <a:xfrm>
              <a:off x="5045941" y="3550334"/>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8" name="Google Shape;1486;p38">
              <a:extLst>
                <a:ext uri="{FF2B5EF4-FFF2-40B4-BE49-F238E27FC236}">
                  <a16:creationId xmlns:a16="http://schemas.microsoft.com/office/drawing/2014/main" id="{A5FE51C2-2524-4471-8935-0144101606DC}"/>
                </a:ext>
              </a:extLst>
            </p:cNvPr>
            <p:cNvSpPr/>
            <p:nvPr/>
          </p:nvSpPr>
          <p:spPr>
            <a:xfrm>
              <a:off x="3479435" y="2036377"/>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9" name="Google Shape;1487;p38">
              <a:extLst>
                <a:ext uri="{FF2B5EF4-FFF2-40B4-BE49-F238E27FC236}">
                  <a16:creationId xmlns:a16="http://schemas.microsoft.com/office/drawing/2014/main" id="{451CB3EE-BE6B-4EE7-AF0E-B451C273CB93}"/>
                </a:ext>
              </a:extLst>
            </p:cNvPr>
            <p:cNvSpPr/>
            <p:nvPr/>
          </p:nvSpPr>
          <p:spPr>
            <a:xfrm>
              <a:off x="5045941" y="2036377"/>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0" name="Google Shape;1488;p38">
              <a:extLst>
                <a:ext uri="{FF2B5EF4-FFF2-40B4-BE49-F238E27FC236}">
                  <a16:creationId xmlns:a16="http://schemas.microsoft.com/office/drawing/2014/main" id="{C075B69E-9557-4C75-820D-97D6200306A9}"/>
                </a:ext>
              </a:extLst>
            </p:cNvPr>
            <p:cNvSpPr/>
            <p:nvPr/>
          </p:nvSpPr>
          <p:spPr>
            <a:xfrm>
              <a:off x="5045941" y="2036377"/>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1" name="Google Shape;1489;p38">
              <a:extLst>
                <a:ext uri="{FF2B5EF4-FFF2-40B4-BE49-F238E27FC236}">
                  <a16:creationId xmlns:a16="http://schemas.microsoft.com/office/drawing/2014/main" id="{481F612F-B8C9-4EDF-B0B6-E6512F9A468A}"/>
                </a:ext>
              </a:extLst>
            </p:cNvPr>
            <p:cNvSpPr/>
            <p:nvPr/>
          </p:nvSpPr>
          <p:spPr>
            <a:xfrm>
              <a:off x="5045941" y="3550334"/>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3" name="TextBox 42">
            <a:extLst>
              <a:ext uri="{FF2B5EF4-FFF2-40B4-BE49-F238E27FC236}">
                <a16:creationId xmlns:a16="http://schemas.microsoft.com/office/drawing/2014/main" id="{A20C0887-6F23-4308-A15E-5AF1B12265DA}"/>
              </a:ext>
            </a:extLst>
          </p:cNvPr>
          <p:cNvSpPr txBox="1"/>
          <p:nvPr/>
        </p:nvSpPr>
        <p:spPr>
          <a:xfrm>
            <a:off x="2021094" y="2045924"/>
            <a:ext cx="6991350" cy="1234440"/>
          </a:xfrm>
          <a:prstGeom prst="rect">
            <a:avLst/>
          </a:prstGeom>
          <a:noFill/>
        </p:spPr>
        <p:txBody>
          <a:bodyPr wrap="square">
            <a:spAutoFit/>
          </a:bodyPr>
          <a:lstStyle/>
          <a:p>
            <a:pPr marL="0" marR="0">
              <a:lnSpc>
                <a:spcPct val="115000"/>
              </a:lnSpc>
              <a:spcBef>
                <a:spcPts val="0"/>
              </a:spcBef>
              <a:spcAft>
                <a:spcPts val="800"/>
              </a:spcAft>
            </a:pP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4. </a:t>
            </a:r>
            <a:r>
              <a:rPr lang="en-US" sz="18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Journalisation</a:t>
            </a:r>
            <a:r>
              <a:rPr lang="en-US" sz="18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du cluste</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r</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Réplication</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entre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nœuds</a:t>
            </a:r>
            <a:endPar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Élections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nœuds</a:t>
            </a: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8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principaux</a:t>
            </a:r>
            <a:endPar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6" name="Google Shape;194;p28">
            <a:extLst>
              <a:ext uri="{FF2B5EF4-FFF2-40B4-BE49-F238E27FC236}">
                <a16:creationId xmlns:a16="http://schemas.microsoft.com/office/drawing/2014/main" id="{89810093-1390-4B2C-8224-32FBA3534611}"/>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51</a:t>
            </a:r>
            <a:endParaRPr b="1" dirty="0">
              <a:solidFill>
                <a:schemeClr val="tx1"/>
              </a:solidFill>
              <a:latin typeface="Raleway" pitchFamily="2" charset="0"/>
            </a:endParaRPr>
          </a:p>
        </p:txBody>
      </p:sp>
    </p:spTree>
    <p:extLst>
      <p:ext uri="{BB962C8B-B14F-4D97-AF65-F5344CB8AC3E}">
        <p14:creationId xmlns:p14="http://schemas.microsoft.com/office/powerpoint/2010/main" val="1232910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22"/>
        <p:cNvGrpSpPr/>
        <p:nvPr/>
      </p:nvGrpSpPr>
      <p:grpSpPr>
        <a:xfrm>
          <a:off x="0" y="0"/>
          <a:ext cx="0" cy="0"/>
          <a:chOff x="0" y="0"/>
          <a:chExt cx="0" cy="0"/>
        </a:xfrm>
      </p:grpSpPr>
      <p:grpSp>
        <p:nvGrpSpPr>
          <p:cNvPr id="40" name="Group 39">
            <a:extLst>
              <a:ext uri="{FF2B5EF4-FFF2-40B4-BE49-F238E27FC236}">
                <a16:creationId xmlns:a16="http://schemas.microsoft.com/office/drawing/2014/main" id="{867D5D12-BF1D-457E-A742-E935F967FFCC}"/>
              </a:ext>
            </a:extLst>
          </p:cNvPr>
          <p:cNvGrpSpPr>
            <a:grpSpLocks noChangeAspect="1"/>
          </p:cNvGrpSpPr>
          <p:nvPr/>
        </p:nvGrpSpPr>
        <p:grpSpPr>
          <a:xfrm>
            <a:off x="-6400800" y="2011680"/>
            <a:ext cx="18753045" cy="1554480"/>
            <a:chOff x="-2714436" y="1834165"/>
            <a:chExt cx="15512630" cy="1285875"/>
          </a:xfrm>
        </p:grpSpPr>
        <mc:AlternateContent xmlns:mc="http://schemas.openxmlformats.org/markup-compatibility/2006" xmlns:psez="http://schemas.microsoft.com/office/powerpoint/2016/sectionzoom">
          <mc:Choice Requires="psez">
            <p:graphicFrame>
              <p:nvGraphicFramePr>
                <p:cNvPr id="74" name="Section Zoom 73">
                  <a:extLst>
                    <a:ext uri="{FF2B5EF4-FFF2-40B4-BE49-F238E27FC236}">
                      <a16:creationId xmlns:a16="http://schemas.microsoft.com/office/drawing/2014/main" id="{09036678-FBC3-496D-84B5-219874ED3AF3}"/>
                    </a:ext>
                  </a:extLst>
                </p:cNvPr>
                <p:cNvGraphicFramePr>
                  <a:graphicFrameLocks noChangeAspect="1"/>
                </p:cNvGraphicFramePr>
                <p:nvPr/>
              </p:nvGraphicFramePr>
              <p:xfrm>
                <a:off x="-2714436" y="1834165"/>
                <a:ext cx="2286000" cy="1285875"/>
              </p:xfrm>
              <a:graphic>
                <a:graphicData uri="http://schemas.microsoft.com/office/powerpoint/2016/sectionzoom">
                  <psez:sectionZm>
                    <psez:sectionZmObj sectionId="{F1F34502-F553-44D5-8279-DE0F0AF19493}">
                      <psez:zmPr id="{59CA7869-0BD8-43B3-82DA-42E9218E0499}" transitionDur="1000">
                        <p166:blipFill xmlns:p166="http://schemas.microsoft.com/office/powerpoint/2016/6/main">
                          <a:blip r:embed="rId3"/>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4" name="Section Zoom 73">
                  <a:hlinkClick r:id="rId4" action="ppaction://hlinksldjump"/>
                  <a:extLst>
                    <a:ext uri="{FF2B5EF4-FFF2-40B4-BE49-F238E27FC236}">
                      <a16:creationId xmlns:a16="http://schemas.microsoft.com/office/drawing/2014/main" id="{09036678-FBC3-496D-84B5-219874ED3AF3}"/>
                    </a:ext>
                  </a:extLst>
                </p:cNvPr>
                <p:cNvPicPr>
                  <a:picLocks noGrp="1" noRot="1" noChangeAspect="1" noMove="1" noResize="1" noEditPoints="1" noAdjustHandles="1" noChangeArrowheads="1" noChangeShapeType="1"/>
                </p:cNvPicPr>
                <p:nvPr/>
              </p:nvPicPr>
              <p:blipFill>
                <a:blip r:embed="rId5"/>
                <a:stretch>
                  <a:fillRect/>
                </a:stretch>
              </p:blipFill>
              <p:spPr>
                <a:xfrm>
                  <a:off x="-6400800"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5" name="Section Zoom 74">
                  <a:extLst>
                    <a:ext uri="{FF2B5EF4-FFF2-40B4-BE49-F238E27FC236}">
                      <a16:creationId xmlns:a16="http://schemas.microsoft.com/office/drawing/2014/main" id="{894A5576-0842-4ED8-BC5D-C9A73D507FB2}"/>
                    </a:ext>
                  </a:extLst>
                </p:cNvPr>
                <p:cNvGraphicFramePr>
                  <a:graphicFrameLocks noChangeAspect="1"/>
                </p:cNvGraphicFramePr>
                <p:nvPr/>
              </p:nvGraphicFramePr>
              <p:xfrm>
                <a:off x="-69110" y="1834165"/>
                <a:ext cx="2286000" cy="1285875"/>
              </p:xfrm>
              <a:graphic>
                <a:graphicData uri="http://schemas.microsoft.com/office/powerpoint/2016/sectionzoom">
                  <psez:sectionZm>
                    <psez:sectionZmObj sectionId="{179642EB-4B11-47D0-96FB-C50DBCD71B03}">
                      <psez:zmPr id="{A51199E4-B112-4D8D-88DC-998EFDE7D655}" transitionDur="1000">
                        <p166:blipFill xmlns:p166="http://schemas.microsoft.com/office/powerpoint/2016/6/main">
                          <a:blip r:embed="rId6"/>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5" name="Section Zoom 74">
                  <a:hlinkClick r:id="rId7" action="ppaction://hlinksldjump"/>
                  <a:extLst>
                    <a:ext uri="{FF2B5EF4-FFF2-40B4-BE49-F238E27FC236}">
                      <a16:creationId xmlns:a16="http://schemas.microsoft.com/office/drawing/2014/main" id="{894A5576-0842-4ED8-BC5D-C9A73D507FB2}"/>
                    </a:ext>
                  </a:extLst>
                </p:cNvPr>
                <p:cNvPicPr>
                  <a:picLocks noGrp="1" noRot="1" noChangeAspect="1" noMove="1" noResize="1" noEditPoints="1" noAdjustHandles="1" noChangeArrowheads="1" noChangeShapeType="1"/>
                </p:cNvPicPr>
                <p:nvPr/>
              </p:nvPicPr>
              <p:blipFill>
                <a:blip r:embed="rId8"/>
                <a:stretch>
                  <a:fillRect/>
                </a:stretch>
              </p:blipFill>
              <p:spPr>
                <a:xfrm>
                  <a:off x="-3202895"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6" name="Section Zoom 75">
                  <a:extLst>
                    <a:ext uri="{FF2B5EF4-FFF2-40B4-BE49-F238E27FC236}">
                      <a16:creationId xmlns:a16="http://schemas.microsoft.com/office/drawing/2014/main" id="{F63FEBBD-915B-479B-BAC2-DD914E3BBB65}"/>
                    </a:ext>
                  </a:extLst>
                </p:cNvPr>
                <p:cNvGraphicFramePr>
                  <a:graphicFrameLocks noChangeAspect="1"/>
                </p:cNvGraphicFramePr>
                <p:nvPr/>
              </p:nvGraphicFramePr>
              <p:xfrm>
                <a:off x="2576216" y="1834165"/>
                <a:ext cx="2286000" cy="1285875"/>
              </p:xfrm>
              <a:graphic>
                <a:graphicData uri="http://schemas.microsoft.com/office/powerpoint/2016/sectionzoom">
                  <psez:sectionZm>
                    <psez:sectionZmObj sectionId="{0858E5C9-7436-474A-9E98-979075E9933D}">
                      <psez:zmPr id="{C78C7E07-68DE-4912-9BE2-A4530633DAB3}" transitionDur="1000">
                        <p166:blipFill xmlns:p166="http://schemas.microsoft.com/office/powerpoint/2016/6/main">
                          <a:blip r:embed="rId9"/>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6" name="Section Zoom 75">
                  <a:hlinkClick r:id="rId10" action="ppaction://hlinksldjump"/>
                  <a:extLst>
                    <a:ext uri="{FF2B5EF4-FFF2-40B4-BE49-F238E27FC236}">
                      <a16:creationId xmlns:a16="http://schemas.microsoft.com/office/drawing/2014/main" id="{F63FEBBD-915B-479B-BAC2-DD914E3BBB65}"/>
                    </a:ext>
                  </a:extLst>
                </p:cNvPr>
                <p:cNvPicPr>
                  <a:picLocks noGrp="1" noRot="1" noChangeAspect="1" noMove="1" noResize="1" noEditPoints="1" noAdjustHandles="1" noChangeArrowheads="1" noChangeShapeType="1"/>
                </p:cNvPicPr>
                <p:nvPr/>
              </p:nvPicPr>
              <p:blipFill>
                <a:blip r:embed="rId11"/>
                <a:stretch>
                  <a:fillRect/>
                </a:stretch>
              </p:blipFill>
              <p:spPr>
                <a:xfrm>
                  <a:off x="-4990"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7" name="Section Zoom 76">
                  <a:extLst>
                    <a:ext uri="{FF2B5EF4-FFF2-40B4-BE49-F238E27FC236}">
                      <a16:creationId xmlns:a16="http://schemas.microsoft.com/office/drawing/2014/main" id="{FDE2500B-5145-4BF3-A342-F7995839DF98}"/>
                    </a:ext>
                  </a:extLst>
                </p:cNvPr>
                <p:cNvGraphicFramePr>
                  <a:graphicFrameLocks noChangeAspect="1"/>
                </p:cNvGraphicFramePr>
                <p:nvPr/>
              </p:nvGraphicFramePr>
              <p:xfrm>
                <a:off x="5221542" y="1834165"/>
                <a:ext cx="2286000" cy="1285875"/>
              </p:xfrm>
              <a:graphic>
                <a:graphicData uri="http://schemas.microsoft.com/office/powerpoint/2016/sectionzoom">
                  <psez:sectionZm>
                    <psez:sectionZmObj sectionId="{D2489B13-9730-4D56-AC50-C03539A23C4B}">
                      <psez:zmPr id="{917517B4-FF96-4631-B1B3-2A68E1C49BF3}" transitionDur="1000">
                        <p166:blipFill xmlns:p166="http://schemas.microsoft.com/office/powerpoint/2016/6/main">
                          <a:blip r:embed="rId12"/>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7" name="Section Zoom 76">
                  <a:hlinkClick r:id="rId13" action="ppaction://hlinksldjump"/>
                  <a:extLst>
                    <a:ext uri="{FF2B5EF4-FFF2-40B4-BE49-F238E27FC236}">
                      <a16:creationId xmlns:a16="http://schemas.microsoft.com/office/drawing/2014/main" id="{FDE2500B-5145-4BF3-A342-F7995839DF98}"/>
                    </a:ext>
                  </a:extLst>
                </p:cNvPr>
                <p:cNvPicPr>
                  <a:picLocks noGrp="1" noRot="1" noChangeAspect="1" noMove="1" noResize="1" noEditPoints="1" noAdjustHandles="1" noChangeArrowheads="1" noChangeShapeType="1"/>
                </p:cNvPicPr>
                <p:nvPr/>
              </p:nvPicPr>
              <p:blipFill>
                <a:blip r:embed="rId14"/>
                <a:stretch>
                  <a:fillRect/>
                </a:stretch>
              </p:blipFill>
              <p:spPr>
                <a:xfrm>
                  <a:off x="3192915"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8" name="Section Zoom 77">
                  <a:extLst>
                    <a:ext uri="{FF2B5EF4-FFF2-40B4-BE49-F238E27FC236}">
                      <a16:creationId xmlns:a16="http://schemas.microsoft.com/office/drawing/2014/main" id="{7F888856-9846-4A2D-B191-F94BE97C27CD}"/>
                    </a:ext>
                  </a:extLst>
                </p:cNvPr>
                <p:cNvGraphicFramePr>
                  <a:graphicFrameLocks noChangeAspect="1"/>
                </p:cNvGraphicFramePr>
                <p:nvPr/>
              </p:nvGraphicFramePr>
              <p:xfrm>
                <a:off x="7866868" y="1834165"/>
                <a:ext cx="2286000" cy="1285875"/>
              </p:xfrm>
              <a:graphic>
                <a:graphicData uri="http://schemas.microsoft.com/office/powerpoint/2016/sectionzoom">
                  <psez:sectionZm>
                    <psez:sectionZmObj sectionId="{C1A9242E-40FC-49FA-BEB0-B186A1F29D09}">
                      <psez:zmPr id="{87C5E31A-5190-4746-88C6-7DFF98AFC42D}" transitionDur="1000">
                        <p166:blipFill xmlns:p166="http://schemas.microsoft.com/office/powerpoint/2016/6/main">
                          <a:blip r:embed="rId15"/>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8" name="Section Zoom 77">
                  <a:hlinkClick r:id="rId16" action="ppaction://hlinksldjump"/>
                  <a:extLst>
                    <a:ext uri="{FF2B5EF4-FFF2-40B4-BE49-F238E27FC236}">
                      <a16:creationId xmlns:a16="http://schemas.microsoft.com/office/drawing/2014/main" id="{7F888856-9846-4A2D-B191-F94BE97C27CD}"/>
                    </a:ext>
                  </a:extLst>
                </p:cNvPr>
                <p:cNvPicPr>
                  <a:picLocks noGrp="1" noRot="1" noChangeAspect="1" noMove="1" noResize="1" noEditPoints="1" noAdjustHandles="1" noChangeArrowheads="1" noChangeShapeType="1"/>
                </p:cNvPicPr>
                <p:nvPr/>
              </p:nvPicPr>
              <p:blipFill>
                <a:blip r:embed="rId17"/>
                <a:stretch>
                  <a:fillRect/>
                </a:stretch>
              </p:blipFill>
              <p:spPr>
                <a:xfrm>
                  <a:off x="6390820" y="20116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9" name="Section Zoom 78">
                  <a:extLst>
                    <a:ext uri="{FF2B5EF4-FFF2-40B4-BE49-F238E27FC236}">
                      <a16:creationId xmlns:a16="http://schemas.microsoft.com/office/drawing/2014/main" id="{BEF6D0B0-0969-4EA4-A923-147A0B30B163}"/>
                    </a:ext>
                  </a:extLst>
                </p:cNvPr>
                <p:cNvGraphicFramePr>
                  <a:graphicFrameLocks noChangeAspect="1"/>
                </p:cNvGraphicFramePr>
                <p:nvPr/>
              </p:nvGraphicFramePr>
              <p:xfrm>
                <a:off x="10512194" y="1834165"/>
                <a:ext cx="2286000" cy="1285875"/>
              </p:xfrm>
              <a:graphic>
                <a:graphicData uri="http://schemas.microsoft.com/office/powerpoint/2016/sectionzoom">
                  <psez:sectionZm>
                    <psez:sectionZmObj sectionId="{37DE8D6E-D85C-4E59-BB01-9B70574D81B3}">
                      <psez:zmPr id="{FF699B3E-6217-4F88-9A82-8C47AF1D44C7}" transitionDur="1000">
                        <p166:blipFill xmlns:p166="http://schemas.microsoft.com/office/powerpoint/2016/6/main">
                          <a:blip r:embed="rId18"/>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9" name="Section Zoom 78">
                  <a:hlinkClick r:id="rId19" action="ppaction://hlinksldjump"/>
                  <a:extLst>
                    <a:ext uri="{FF2B5EF4-FFF2-40B4-BE49-F238E27FC236}">
                      <a16:creationId xmlns:a16="http://schemas.microsoft.com/office/drawing/2014/main" id="{BEF6D0B0-0969-4EA4-A923-147A0B30B163}"/>
                    </a:ext>
                  </a:extLst>
                </p:cNvPr>
                <p:cNvPicPr>
                  <a:picLocks noGrp="1" noRot="1" noChangeAspect="1" noMove="1" noResize="1" noEditPoints="1" noAdjustHandles="1" noChangeArrowheads="1" noChangeShapeType="1"/>
                </p:cNvPicPr>
                <p:nvPr/>
              </p:nvPicPr>
              <p:blipFill>
                <a:blip r:embed="rId20"/>
                <a:stretch>
                  <a:fillRect/>
                </a:stretch>
              </p:blipFill>
              <p:spPr>
                <a:xfrm>
                  <a:off x="9588725" y="2011680"/>
                  <a:ext cx="2763520" cy="1554480"/>
                </a:xfrm>
                <a:prstGeom prst="rect">
                  <a:avLst/>
                </a:prstGeom>
                <a:ln w="3175">
                  <a:noFill/>
                </a:ln>
                <a:effectLst>
                  <a:reflection blurRad="6350" stA="50000" endA="300" endPos="55500" dist="50800" dir="5400000" sy="-100000" algn="bl" rotWithShape="0"/>
                </a:effectLst>
              </p:spPr>
            </p:pic>
          </mc:Fallback>
        </mc:AlternateContent>
      </p:grpSp>
      <p:grpSp>
        <p:nvGrpSpPr>
          <p:cNvPr id="53" name="Google Shape;1923;p45">
            <a:extLst>
              <a:ext uri="{FF2B5EF4-FFF2-40B4-BE49-F238E27FC236}">
                <a16:creationId xmlns:a16="http://schemas.microsoft.com/office/drawing/2014/main" id="{3F5D830B-4CD6-4602-BE56-78F04B1AB301}"/>
              </a:ext>
            </a:extLst>
          </p:cNvPr>
          <p:cNvGrpSpPr/>
          <p:nvPr/>
        </p:nvGrpSpPr>
        <p:grpSpPr>
          <a:xfrm flipH="1">
            <a:off x="0" y="0"/>
            <a:ext cx="4636245" cy="5256773"/>
            <a:chOff x="3268325" y="3013975"/>
            <a:chExt cx="1443800" cy="1106200"/>
          </a:xfrm>
        </p:grpSpPr>
        <p:sp>
          <p:nvSpPr>
            <p:cNvPr id="54" name="Google Shape;1924;p45">
              <a:extLst>
                <a:ext uri="{FF2B5EF4-FFF2-40B4-BE49-F238E27FC236}">
                  <a16:creationId xmlns:a16="http://schemas.microsoft.com/office/drawing/2014/main" id="{78414058-AA3E-4A06-80EB-C1064B13C5A9}"/>
                </a:ext>
              </a:extLst>
            </p:cNvPr>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5;p45">
              <a:extLst>
                <a:ext uri="{FF2B5EF4-FFF2-40B4-BE49-F238E27FC236}">
                  <a16:creationId xmlns:a16="http://schemas.microsoft.com/office/drawing/2014/main" id="{73C12B8B-3E4E-48CE-AC5B-F26300B41451}"/>
                </a:ext>
              </a:extLst>
            </p:cNvPr>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6;p45">
              <a:extLst>
                <a:ext uri="{FF2B5EF4-FFF2-40B4-BE49-F238E27FC236}">
                  <a16:creationId xmlns:a16="http://schemas.microsoft.com/office/drawing/2014/main" id="{C532FEEB-12D9-4958-BEDC-1A37B88FD8C4}"/>
                </a:ext>
              </a:extLst>
            </p:cNvPr>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7;p45">
              <a:extLst>
                <a:ext uri="{FF2B5EF4-FFF2-40B4-BE49-F238E27FC236}">
                  <a16:creationId xmlns:a16="http://schemas.microsoft.com/office/drawing/2014/main" id="{03E4365B-31BC-433C-ABB9-F8112C35C77E}"/>
                </a:ext>
              </a:extLst>
            </p:cNvPr>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28;p45">
              <a:extLst>
                <a:ext uri="{FF2B5EF4-FFF2-40B4-BE49-F238E27FC236}">
                  <a16:creationId xmlns:a16="http://schemas.microsoft.com/office/drawing/2014/main" id="{BF939EB8-D0B3-48ED-A3CC-6B2C6F7AA1C2}"/>
                </a:ext>
              </a:extLst>
            </p:cNvPr>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29;p45">
              <a:extLst>
                <a:ext uri="{FF2B5EF4-FFF2-40B4-BE49-F238E27FC236}">
                  <a16:creationId xmlns:a16="http://schemas.microsoft.com/office/drawing/2014/main" id="{5CD0B78A-D998-4EE4-915F-05C29F269EF8}"/>
                </a:ext>
              </a:extLst>
            </p:cNvPr>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439;p62">
            <a:hlinkClick r:id="" action="ppaction://hlinkshowjump?jump=nextslide"/>
            <a:extLst>
              <a:ext uri="{FF2B5EF4-FFF2-40B4-BE49-F238E27FC236}">
                <a16:creationId xmlns:a16="http://schemas.microsoft.com/office/drawing/2014/main" id="{7B64713B-FBC7-449B-B101-9C18DCA8FC85}"/>
              </a:ext>
            </a:extLst>
          </p:cNvPr>
          <p:cNvSpPr/>
          <p:nvPr/>
        </p:nvSpPr>
        <p:spPr>
          <a:xfrm rot="2700000" flipH="1">
            <a:off x="6035574" y="2698462"/>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39;p62">
            <a:hlinkClick r:id="" action="ppaction://hlinkshowjump?jump=previousslide"/>
            <a:extLst>
              <a:ext uri="{FF2B5EF4-FFF2-40B4-BE49-F238E27FC236}">
                <a16:creationId xmlns:a16="http://schemas.microsoft.com/office/drawing/2014/main" id="{DECFC9FA-8844-4503-ABAE-4F47C5E02935}"/>
              </a:ext>
            </a:extLst>
          </p:cNvPr>
          <p:cNvSpPr/>
          <p:nvPr/>
        </p:nvSpPr>
        <p:spPr>
          <a:xfrm rot="18900000">
            <a:off x="2910520" y="2698463"/>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26;p40">
            <a:extLst>
              <a:ext uri="{FF2B5EF4-FFF2-40B4-BE49-F238E27FC236}">
                <a16:creationId xmlns:a16="http://schemas.microsoft.com/office/drawing/2014/main" id="{5D755236-3FF0-45D7-A9AA-0E667B068FF0}"/>
              </a:ext>
            </a:extLst>
          </p:cNvPr>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TABLE DE MATIÈRES</a:t>
            </a:r>
          </a:p>
        </p:txBody>
      </p:sp>
    </p:spTree>
    <p:extLst>
      <p:ext uri="{BB962C8B-B14F-4D97-AF65-F5344CB8AC3E}">
        <p14:creationId xmlns:p14="http://schemas.microsoft.com/office/powerpoint/2010/main" val="3953885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28" name="Google Shape;1894;p44">
            <a:extLst>
              <a:ext uri="{FF2B5EF4-FFF2-40B4-BE49-F238E27FC236}">
                <a16:creationId xmlns:a16="http://schemas.microsoft.com/office/drawing/2014/main" id="{D1C885D3-465A-4B12-9A3D-406FB7183BA5}"/>
              </a:ext>
            </a:extLst>
          </p:cNvPr>
          <p:cNvSpPr txBox="1">
            <a:spLocks noGrp="1"/>
          </p:cNvSpPr>
          <p:nvPr>
            <p:ph type="title"/>
          </p:nvPr>
        </p:nvSpPr>
        <p:spPr>
          <a:xfrm>
            <a:off x="764903" y="190849"/>
            <a:ext cx="8247541" cy="548700"/>
          </a:xfrm>
          <a:prstGeom prst="rect">
            <a:avLst/>
          </a:prstGeom>
        </p:spPr>
        <p:txBody>
          <a:bodyPr spcFirstLastPara="1" wrap="square" lIns="91425" tIns="91425" rIns="91425" bIns="91425" anchor="t" anchorCtr="0">
            <a:noAutofit/>
          </a:bodyPr>
          <a:lstStyle/>
          <a:p>
            <a:pPr lvl="0" algn="ctr"/>
            <a:r>
              <a:rPr lang="en-US" sz="2800" b="1" dirty="0">
                <a:solidFill>
                  <a:schemeClr val="tx1"/>
                </a:solidFill>
                <a:effectLst/>
                <a:latin typeface="Montserrat Black" panose="00000A00000000000000" pitchFamily="2" charset="0"/>
                <a:ea typeface="Aptos"/>
                <a:cs typeface="Times New Roman" panose="02020603050405020304" pitchFamily="18" charset="0"/>
              </a:rPr>
              <a:t>Types de </a:t>
            </a:r>
            <a:r>
              <a:rPr lang="en-US" sz="2800" b="1" dirty="0" err="1">
                <a:solidFill>
                  <a:schemeClr val="tx1"/>
                </a:solidFill>
                <a:effectLst/>
                <a:latin typeface="Montserrat Black" panose="00000A00000000000000" pitchFamily="2" charset="0"/>
                <a:ea typeface="Aptos"/>
                <a:cs typeface="Times New Roman" panose="02020603050405020304" pitchFamily="18" charset="0"/>
              </a:rPr>
              <a:t>journalisation</a:t>
            </a:r>
            <a:r>
              <a:rPr lang="en-US" sz="2800" b="1" dirty="0">
                <a:solidFill>
                  <a:schemeClr val="tx1"/>
                </a:solidFill>
                <a:effectLst/>
                <a:latin typeface="Montserrat Black" panose="00000A00000000000000" pitchFamily="2" charset="0"/>
                <a:ea typeface="Aptos"/>
                <a:cs typeface="Times New Roman" panose="02020603050405020304" pitchFamily="18" charset="0"/>
              </a:rPr>
              <a:t> dans MongoDB</a:t>
            </a:r>
            <a:endParaRPr lang="en-US" sz="7200" dirty="0">
              <a:solidFill>
                <a:schemeClr val="tx1"/>
              </a:solidFill>
              <a:latin typeface="Montserrat Black" panose="00000A00000000000000" pitchFamily="2" charset="0"/>
            </a:endParaRPr>
          </a:p>
        </p:txBody>
      </p:sp>
      <p:grpSp>
        <p:nvGrpSpPr>
          <p:cNvPr id="30" name="Google Shape;1478;p38">
            <a:extLst>
              <a:ext uri="{FF2B5EF4-FFF2-40B4-BE49-F238E27FC236}">
                <a16:creationId xmlns:a16="http://schemas.microsoft.com/office/drawing/2014/main" id="{E652FE30-BCB8-4681-9970-2DC62EDD3A69}"/>
              </a:ext>
            </a:extLst>
          </p:cNvPr>
          <p:cNvGrpSpPr/>
          <p:nvPr/>
        </p:nvGrpSpPr>
        <p:grpSpPr>
          <a:xfrm rot="10529911">
            <a:off x="-1728959" y="1300510"/>
            <a:ext cx="2803162" cy="2868882"/>
            <a:chOff x="3170419" y="1627888"/>
            <a:chExt cx="2803162" cy="2868882"/>
          </a:xfrm>
        </p:grpSpPr>
        <p:sp>
          <p:nvSpPr>
            <p:cNvPr id="31" name="Google Shape;1479;p38">
              <a:extLst>
                <a:ext uri="{FF2B5EF4-FFF2-40B4-BE49-F238E27FC236}">
                  <a16:creationId xmlns:a16="http://schemas.microsoft.com/office/drawing/2014/main" id="{3B7FFC4B-5BE5-4F51-BE83-99CC9BFB0158}"/>
                </a:ext>
              </a:extLst>
            </p:cNvPr>
            <p:cNvSpPr/>
            <p:nvPr/>
          </p:nvSpPr>
          <p:spPr>
            <a:xfrm>
              <a:off x="3446596" y="1977257"/>
              <a:ext cx="2250900" cy="2250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80;p38">
              <a:extLst>
                <a:ext uri="{FF2B5EF4-FFF2-40B4-BE49-F238E27FC236}">
                  <a16:creationId xmlns:a16="http://schemas.microsoft.com/office/drawing/2014/main" id="{6E2D406B-E498-44EC-BFBF-CDAA04915BD5}"/>
                </a:ext>
              </a:extLst>
            </p:cNvPr>
            <p:cNvSpPr/>
            <p:nvPr/>
          </p:nvSpPr>
          <p:spPr>
            <a:xfrm>
              <a:off x="3479435" y="3550334"/>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3" name="Google Shape;1481;p38">
              <a:extLst>
                <a:ext uri="{FF2B5EF4-FFF2-40B4-BE49-F238E27FC236}">
                  <a16:creationId xmlns:a16="http://schemas.microsoft.com/office/drawing/2014/main" id="{F0C8523E-4428-44EF-9CF9-A297046332F0}"/>
                </a:ext>
              </a:extLst>
            </p:cNvPr>
            <p:cNvSpPr/>
            <p:nvPr/>
          </p:nvSpPr>
          <p:spPr>
            <a:xfrm>
              <a:off x="4262700" y="1627888"/>
              <a:ext cx="618600" cy="61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4" name="Google Shape;1482;p38">
              <a:extLst>
                <a:ext uri="{FF2B5EF4-FFF2-40B4-BE49-F238E27FC236}">
                  <a16:creationId xmlns:a16="http://schemas.microsoft.com/office/drawing/2014/main" id="{722CA64D-16FC-4420-A7F5-E68E92F90E93}"/>
                </a:ext>
              </a:extLst>
            </p:cNvPr>
            <p:cNvSpPr/>
            <p:nvPr/>
          </p:nvSpPr>
          <p:spPr>
            <a:xfrm>
              <a:off x="4262700" y="3878169"/>
              <a:ext cx="618600" cy="61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5" name="Google Shape;1483;p38">
              <a:extLst>
                <a:ext uri="{FF2B5EF4-FFF2-40B4-BE49-F238E27FC236}">
                  <a16:creationId xmlns:a16="http://schemas.microsoft.com/office/drawing/2014/main" id="{D2777F35-C015-43E9-A775-4354A97F4C41}"/>
                </a:ext>
              </a:extLst>
            </p:cNvPr>
            <p:cNvSpPr/>
            <p:nvPr/>
          </p:nvSpPr>
          <p:spPr>
            <a:xfrm>
              <a:off x="3170419" y="2793356"/>
              <a:ext cx="618600" cy="618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6" name="Google Shape;1484;p38">
              <a:extLst>
                <a:ext uri="{FF2B5EF4-FFF2-40B4-BE49-F238E27FC236}">
                  <a16:creationId xmlns:a16="http://schemas.microsoft.com/office/drawing/2014/main" id="{BCD27BC1-AC1D-4BDD-93BA-11910F11A6AD}"/>
                </a:ext>
              </a:extLst>
            </p:cNvPr>
            <p:cNvSpPr/>
            <p:nvPr/>
          </p:nvSpPr>
          <p:spPr>
            <a:xfrm>
              <a:off x="5354981" y="2793356"/>
              <a:ext cx="618600" cy="618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7" name="Google Shape;1485;p38">
              <a:extLst>
                <a:ext uri="{FF2B5EF4-FFF2-40B4-BE49-F238E27FC236}">
                  <a16:creationId xmlns:a16="http://schemas.microsoft.com/office/drawing/2014/main" id="{078B8EFE-E06C-4AD5-B808-065241DEC56F}"/>
                </a:ext>
              </a:extLst>
            </p:cNvPr>
            <p:cNvSpPr/>
            <p:nvPr/>
          </p:nvSpPr>
          <p:spPr>
            <a:xfrm>
              <a:off x="5045941" y="3550334"/>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8" name="Google Shape;1486;p38">
              <a:extLst>
                <a:ext uri="{FF2B5EF4-FFF2-40B4-BE49-F238E27FC236}">
                  <a16:creationId xmlns:a16="http://schemas.microsoft.com/office/drawing/2014/main" id="{A5FE51C2-2524-4471-8935-0144101606DC}"/>
                </a:ext>
              </a:extLst>
            </p:cNvPr>
            <p:cNvSpPr/>
            <p:nvPr/>
          </p:nvSpPr>
          <p:spPr>
            <a:xfrm>
              <a:off x="3479435" y="2036377"/>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9" name="Google Shape;1487;p38">
              <a:extLst>
                <a:ext uri="{FF2B5EF4-FFF2-40B4-BE49-F238E27FC236}">
                  <a16:creationId xmlns:a16="http://schemas.microsoft.com/office/drawing/2014/main" id="{451CB3EE-BE6B-4EE7-AF0E-B451C273CB93}"/>
                </a:ext>
              </a:extLst>
            </p:cNvPr>
            <p:cNvSpPr/>
            <p:nvPr/>
          </p:nvSpPr>
          <p:spPr>
            <a:xfrm>
              <a:off x="5045941" y="2036377"/>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0" name="Google Shape;1488;p38">
              <a:extLst>
                <a:ext uri="{FF2B5EF4-FFF2-40B4-BE49-F238E27FC236}">
                  <a16:creationId xmlns:a16="http://schemas.microsoft.com/office/drawing/2014/main" id="{C075B69E-9557-4C75-820D-97D6200306A9}"/>
                </a:ext>
              </a:extLst>
            </p:cNvPr>
            <p:cNvSpPr/>
            <p:nvPr/>
          </p:nvSpPr>
          <p:spPr>
            <a:xfrm>
              <a:off x="5045941" y="2036377"/>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41" name="Google Shape;1489;p38">
              <a:extLst>
                <a:ext uri="{FF2B5EF4-FFF2-40B4-BE49-F238E27FC236}">
                  <a16:creationId xmlns:a16="http://schemas.microsoft.com/office/drawing/2014/main" id="{481F612F-B8C9-4EDF-B0B6-E6512F9A468A}"/>
                </a:ext>
              </a:extLst>
            </p:cNvPr>
            <p:cNvSpPr/>
            <p:nvPr/>
          </p:nvSpPr>
          <p:spPr>
            <a:xfrm>
              <a:off x="5045941" y="3550334"/>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3" name="TextBox 42">
            <a:extLst>
              <a:ext uri="{FF2B5EF4-FFF2-40B4-BE49-F238E27FC236}">
                <a16:creationId xmlns:a16="http://schemas.microsoft.com/office/drawing/2014/main" id="{A20C0887-6F23-4308-A15E-5AF1B12265DA}"/>
              </a:ext>
            </a:extLst>
          </p:cNvPr>
          <p:cNvSpPr txBox="1"/>
          <p:nvPr/>
        </p:nvSpPr>
        <p:spPr>
          <a:xfrm>
            <a:off x="2021094" y="2045924"/>
            <a:ext cx="6991350" cy="1234440"/>
          </a:xfrm>
          <a:prstGeom prst="rect">
            <a:avLst/>
          </a:prstGeom>
          <a:noFill/>
        </p:spPr>
        <p:txBody>
          <a:bodyPr wrap="square">
            <a:spAutoFit/>
          </a:bodyPr>
          <a:lstStyle/>
          <a:p>
            <a:pPr marL="0" marR="0">
              <a:lnSpc>
                <a:spcPct val="115000"/>
              </a:lnSpc>
              <a:spcBef>
                <a:spcPts val="0"/>
              </a:spcBef>
              <a:spcAft>
                <a:spcPts val="800"/>
              </a:spcAft>
            </a:pPr>
            <a:r>
              <a:rPr lang="en-US" sz="1800" b="1" kern="100" dirty="0">
                <a:solidFill>
                  <a:schemeClr val="tx1"/>
                </a:solidFill>
                <a:effectLst/>
                <a:latin typeface="Montserrat Black" panose="00000A00000000000000" pitchFamily="2" charset="0"/>
                <a:ea typeface="Aptos"/>
                <a:cs typeface="Times New Roman" panose="02020603050405020304" pitchFamily="18" charset="0"/>
              </a:rPr>
              <a:t>5. </a:t>
            </a:r>
            <a:r>
              <a:rPr lang="en-US" sz="1800" b="1" kern="100" dirty="0" err="1">
                <a:solidFill>
                  <a:schemeClr val="tx1"/>
                </a:solidFill>
                <a:effectLst/>
                <a:latin typeface="Montserrat Black" panose="00000A00000000000000" pitchFamily="2" charset="0"/>
                <a:ea typeface="Aptos"/>
                <a:cs typeface="Times New Roman" panose="02020603050405020304" pitchFamily="18" charset="0"/>
              </a:rPr>
              <a:t>Journalisation</a:t>
            </a:r>
            <a:r>
              <a:rPr lang="en-US" sz="1800" b="1" kern="100" dirty="0">
                <a:solidFill>
                  <a:schemeClr val="tx1"/>
                </a:solidFill>
                <a:effectLst/>
                <a:latin typeface="Montserrat Black" panose="00000A00000000000000" pitchFamily="2" charset="0"/>
                <a:ea typeface="Aptos"/>
                <a:cs typeface="Times New Roman" panose="02020603050405020304" pitchFamily="18" charset="0"/>
              </a:rPr>
              <a:t> des </a:t>
            </a:r>
            <a:r>
              <a:rPr lang="en-US" sz="1800" b="1" kern="100" dirty="0" err="1">
                <a:solidFill>
                  <a:schemeClr val="tx1"/>
                </a:solidFill>
                <a:effectLst/>
                <a:latin typeface="Montserrat Black" panose="00000A00000000000000" pitchFamily="2" charset="0"/>
                <a:ea typeface="Aptos"/>
                <a:cs typeface="Times New Roman" panose="02020603050405020304" pitchFamily="18" charset="0"/>
              </a:rPr>
              <a:t>opérations</a:t>
            </a:r>
            <a:r>
              <a:rPr lang="en-US" sz="1800" b="1" kern="100" dirty="0">
                <a:solidFill>
                  <a:schemeClr val="tx1"/>
                </a:solidFill>
                <a:effectLst/>
                <a:latin typeface="Montserrat Black" panose="00000A00000000000000" pitchFamily="2" charset="0"/>
                <a:ea typeface="Aptos"/>
                <a:cs typeface="Times New Roman" panose="02020603050405020304" pitchFamily="18" charset="0"/>
              </a:rPr>
              <a:t> </a:t>
            </a:r>
            <a:r>
              <a:rPr lang="en-US" sz="1800" b="1" kern="100" dirty="0" err="1">
                <a:solidFill>
                  <a:schemeClr val="tx1"/>
                </a:solidFill>
                <a:effectLst/>
                <a:latin typeface="Montserrat Black" panose="00000A00000000000000" pitchFamily="2" charset="0"/>
                <a:ea typeface="Aptos"/>
                <a:cs typeface="Times New Roman" panose="02020603050405020304" pitchFamily="18" charset="0"/>
              </a:rPr>
              <a:t>d’administration</a:t>
            </a:r>
            <a:endParaRPr lang="en-US" sz="1800" kern="100" dirty="0">
              <a:solidFill>
                <a:schemeClr val="tx1"/>
              </a:solidFill>
              <a:effectLst/>
              <a:latin typeface="Montserrat Black" panose="00000A00000000000000"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Agent de configuration</a:t>
            </a:r>
          </a:p>
          <a:p>
            <a:pPr marL="285750" indent="-285750">
              <a:buFont typeface="Arial" panose="020B0604020202020204" pitchFamily="34" charset="0"/>
              <a:buChar char="•"/>
            </a:pPr>
            <a:r>
              <a:rPr lang="en-US" sz="18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Routeur</a:t>
            </a:r>
            <a:r>
              <a:rPr lang="en-US"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 mongos</a:t>
            </a:r>
            <a:endParaRPr lang="en-US" sz="18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6" name="Google Shape;1936;p46">
            <a:extLst>
              <a:ext uri="{FF2B5EF4-FFF2-40B4-BE49-F238E27FC236}">
                <a16:creationId xmlns:a16="http://schemas.microsoft.com/office/drawing/2014/main" id="{2ED0645B-132E-4CB9-92EF-AC6EC51341BD}"/>
              </a:ext>
            </a:extLst>
          </p:cNvPr>
          <p:cNvSpPr/>
          <p:nvPr/>
        </p:nvSpPr>
        <p:spPr>
          <a:xfrm>
            <a:off x="-1175503" y="1155113"/>
            <a:ext cx="1093558"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1937;p46">
            <a:extLst>
              <a:ext uri="{FF2B5EF4-FFF2-40B4-BE49-F238E27FC236}">
                <a16:creationId xmlns:a16="http://schemas.microsoft.com/office/drawing/2014/main" id="{FBA6DF81-66C2-4310-9B5F-D4EB65BF43D0}"/>
              </a:ext>
            </a:extLst>
          </p:cNvPr>
          <p:cNvSpPr/>
          <p:nvPr/>
        </p:nvSpPr>
        <p:spPr>
          <a:xfrm rot="10800000">
            <a:off x="9514126" y="1201162"/>
            <a:ext cx="1054951"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39;p46">
            <a:extLst>
              <a:ext uri="{FF2B5EF4-FFF2-40B4-BE49-F238E27FC236}">
                <a16:creationId xmlns:a16="http://schemas.microsoft.com/office/drawing/2014/main" id="{9B46CE03-62E4-4D00-A7EA-68467888C815}"/>
              </a:ext>
            </a:extLst>
          </p:cNvPr>
          <p:cNvSpPr/>
          <p:nvPr/>
        </p:nvSpPr>
        <p:spPr>
          <a:xfrm>
            <a:off x="9413473" y="1499327"/>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1944;p46">
            <a:extLst>
              <a:ext uri="{FF2B5EF4-FFF2-40B4-BE49-F238E27FC236}">
                <a16:creationId xmlns:a16="http://schemas.microsoft.com/office/drawing/2014/main" id="{FBE8341F-E3FE-4C13-AF36-D4CA4CF911E5}"/>
              </a:ext>
            </a:extLst>
          </p:cNvPr>
          <p:cNvSpPr/>
          <p:nvPr/>
        </p:nvSpPr>
        <p:spPr>
          <a:xfrm>
            <a:off x="-1502166" y="1499327"/>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1945;p46">
            <a:extLst>
              <a:ext uri="{FF2B5EF4-FFF2-40B4-BE49-F238E27FC236}">
                <a16:creationId xmlns:a16="http://schemas.microsoft.com/office/drawing/2014/main" id="{6786037C-D81A-4825-BB98-1C81626E18FD}"/>
              </a:ext>
            </a:extLst>
          </p:cNvPr>
          <p:cNvSpPr txBox="1">
            <a:spLocks/>
          </p:cNvSpPr>
          <p:nvPr/>
        </p:nvSpPr>
        <p:spPr>
          <a:xfrm>
            <a:off x="-1522213" y="1721007"/>
            <a:ext cx="1371600" cy="274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01</a:t>
            </a:r>
          </a:p>
        </p:txBody>
      </p:sp>
      <p:sp>
        <p:nvSpPr>
          <p:cNvPr id="21" name="Google Shape;1946;p46">
            <a:extLst>
              <a:ext uri="{FF2B5EF4-FFF2-40B4-BE49-F238E27FC236}">
                <a16:creationId xmlns:a16="http://schemas.microsoft.com/office/drawing/2014/main" id="{F368D017-1E06-4340-A662-CE3076434379}"/>
              </a:ext>
            </a:extLst>
          </p:cNvPr>
          <p:cNvSpPr txBox="1">
            <a:spLocks/>
          </p:cNvSpPr>
          <p:nvPr/>
        </p:nvSpPr>
        <p:spPr>
          <a:xfrm>
            <a:off x="9419556" y="1721007"/>
            <a:ext cx="137160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pPr algn="ctr"/>
            <a:r>
              <a:rPr lang="en" sz="1800" dirty="0"/>
              <a:t>02</a:t>
            </a:r>
          </a:p>
        </p:txBody>
      </p:sp>
      <p:sp>
        <p:nvSpPr>
          <p:cNvPr id="22" name="Google Shape;194;p28">
            <a:extLst>
              <a:ext uri="{FF2B5EF4-FFF2-40B4-BE49-F238E27FC236}">
                <a16:creationId xmlns:a16="http://schemas.microsoft.com/office/drawing/2014/main" id="{160182A9-19A2-4708-BE10-7078274EB529}"/>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52</a:t>
            </a:r>
            <a:endParaRPr b="1" dirty="0">
              <a:solidFill>
                <a:schemeClr val="tx1"/>
              </a:solidFill>
              <a:latin typeface="Raleway" pitchFamily="2" charset="0"/>
            </a:endParaRPr>
          </a:p>
        </p:txBody>
      </p:sp>
    </p:spTree>
    <p:extLst>
      <p:ext uri="{BB962C8B-B14F-4D97-AF65-F5344CB8AC3E}">
        <p14:creationId xmlns:p14="http://schemas.microsoft.com/office/powerpoint/2010/main" val="365602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5"/>
        <p:cNvGrpSpPr/>
        <p:nvPr/>
      </p:nvGrpSpPr>
      <p:grpSpPr>
        <a:xfrm>
          <a:off x="0" y="0"/>
          <a:ext cx="0" cy="0"/>
          <a:chOff x="0" y="0"/>
          <a:chExt cx="0" cy="0"/>
        </a:xfrm>
      </p:grpSpPr>
      <p:sp>
        <p:nvSpPr>
          <p:cNvPr id="1936" name="Google Shape;1936;p46"/>
          <p:cNvSpPr/>
          <p:nvPr/>
        </p:nvSpPr>
        <p:spPr>
          <a:xfrm>
            <a:off x="2676218" y="1164304"/>
            <a:ext cx="1093558"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7" name="Google Shape;1937;p46"/>
          <p:cNvSpPr/>
          <p:nvPr/>
        </p:nvSpPr>
        <p:spPr>
          <a:xfrm rot="10800000">
            <a:off x="5603505" y="1164304"/>
            <a:ext cx="1054951"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a:off x="5502852" y="1462469"/>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1" name="Google Shape;1941;p46"/>
          <p:cNvSpPr txBox="1">
            <a:spLocks noGrp="1"/>
          </p:cNvSpPr>
          <p:nvPr>
            <p:ph type="title" idx="2"/>
          </p:nvPr>
        </p:nvSpPr>
        <p:spPr>
          <a:xfrm>
            <a:off x="914400" y="170260"/>
            <a:ext cx="7315200" cy="548700"/>
          </a:xfrm>
          <a:prstGeom prst="rect">
            <a:avLst/>
          </a:prstGeom>
        </p:spPr>
        <p:txBody>
          <a:bodyPr spcFirstLastPara="1" wrap="square" lIns="91425" tIns="91425" rIns="91425" bIns="91425" anchor="t" anchorCtr="0">
            <a:noAutofit/>
          </a:bodyPr>
          <a:lstStyle/>
          <a:p>
            <a:pPr algn="ctr">
              <a:lnSpc>
                <a:spcPct val="90000"/>
              </a:lnSpc>
              <a:spcBef>
                <a:spcPct val="0"/>
              </a:spcBef>
              <a:spcAft>
                <a:spcPts val="600"/>
              </a:spcAft>
            </a:pPr>
            <a:r>
              <a:rPr lang="en-US" sz="2800" b="1" dirty="0" err="1">
                <a:effectLst/>
                <a:latin typeface="Montserrat Black" panose="00000A00000000000000" pitchFamily="2" charset="0"/>
                <a:ea typeface="Aptos"/>
                <a:cs typeface="Times New Roman" panose="02020603050405020304" pitchFamily="18" charset="0"/>
              </a:rPr>
              <a:t>Méthode</a:t>
            </a:r>
            <a:r>
              <a:rPr lang="en-US" sz="2800" b="1" dirty="0">
                <a:effectLst/>
                <a:latin typeface="Montserrat Black" panose="00000A00000000000000" pitchFamily="2" charset="0"/>
                <a:ea typeface="Aptos"/>
                <a:cs typeface="Times New Roman" panose="02020603050405020304" pitchFamily="18" charset="0"/>
              </a:rPr>
              <a:t> &amp; </a:t>
            </a:r>
            <a:r>
              <a:rPr lang="en-US" sz="2800" b="1" dirty="0" err="1">
                <a:effectLst/>
                <a:latin typeface="Montserrat Black" panose="00000A00000000000000" pitchFamily="2" charset="0"/>
                <a:ea typeface="Aptos"/>
                <a:cs typeface="Times New Roman" panose="02020603050405020304" pitchFamily="18" charset="0"/>
              </a:rPr>
              <a:t>Outils</a:t>
            </a:r>
            <a:endParaRPr lang="en-US" sz="2800" b="1" kern="1200" dirty="0">
              <a:solidFill>
                <a:schemeClr val="tx1"/>
              </a:solidFill>
              <a:latin typeface="Montserrat Black" panose="00000A00000000000000" pitchFamily="2" charset="0"/>
              <a:ea typeface="+mj-ea"/>
              <a:cs typeface="+mj-cs"/>
            </a:endParaRPr>
          </a:p>
        </p:txBody>
      </p:sp>
      <p:sp>
        <p:nvSpPr>
          <p:cNvPr id="1942" name="Google Shape;1942;p46"/>
          <p:cNvSpPr txBox="1">
            <a:spLocks noGrp="1"/>
          </p:cNvSpPr>
          <p:nvPr>
            <p:ph type="subTitle" idx="4"/>
          </p:nvPr>
        </p:nvSpPr>
        <p:spPr>
          <a:xfrm>
            <a:off x="1612900" y="2205941"/>
            <a:ext cx="2909130" cy="705709"/>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600" b="1" dirty="0">
                <a:effectLst/>
                <a:latin typeface="Montserrat Black" panose="00000A00000000000000" pitchFamily="2" charset="0"/>
                <a:ea typeface="Aptos"/>
                <a:cs typeface="Times New Roman" panose="02020603050405020304" pitchFamily="18" charset="0"/>
              </a:rPr>
              <a:t>Architecture &amp; </a:t>
            </a:r>
            <a:r>
              <a:rPr lang="en-US" sz="1600" b="1" dirty="0" err="1">
                <a:effectLst/>
                <a:latin typeface="Montserrat Black" panose="00000A00000000000000" pitchFamily="2" charset="0"/>
                <a:ea typeface="Aptos"/>
                <a:cs typeface="Times New Roman" panose="02020603050405020304" pitchFamily="18" charset="0"/>
              </a:rPr>
              <a:t>Méthode</a:t>
            </a:r>
            <a:endParaRPr sz="1200" dirty="0">
              <a:latin typeface="Montserrat Black" panose="00000A00000000000000" pitchFamily="2" charset="0"/>
              <a:ea typeface="Lato" panose="020F0502020204030203" pitchFamily="34" charset="0"/>
              <a:cs typeface="Lato" panose="020F0502020204030203" pitchFamily="34" charset="0"/>
            </a:endParaRPr>
          </a:p>
        </p:txBody>
      </p:sp>
      <p:sp>
        <p:nvSpPr>
          <p:cNvPr id="1943" name="Google Shape;1943;p46"/>
          <p:cNvSpPr txBox="1">
            <a:spLocks noGrp="1"/>
          </p:cNvSpPr>
          <p:nvPr>
            <p:ph type="subTitle" idx="1"/>
          </p:nvPr>
        </p:nvSpPr>
        <p:spPr>
          <a:xfrm>
            <a:off x="4881813" y="2231872"/>
            <a:ext cx="3017725"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err="1">
                <a:effectLst/>
                <a:latin typeface="Montserrat Black" panose="00000A00000000000000" pitchFamily="2" charset="0"/>
                <a:ea typeface="Aptos"/>
                <a:cs typeface="Times New Roman" panose="02020603050405020304" pitchFamily="18" charset="0"/>
              </a:rPr>
              <a:t>Outils</a:t>
            </a:r>
            <a:r>
              <a:rPr lang="en-US" sz="1600" b="1" dirty="0">
                <a:effectLst/>
                <a:latin typeface="Montserrat Black" panose="00000A00000000000000" pitchFamily="2" charset="0"/>
                <a:ea typeface="Aptos"/>
                <a:cs typeface="Times New Roman" panose="02020603050405020304" pitchFamily="18" charset="0"/>
              </a:rPr>
              <a:t> de </a:t>
            </a:r>
            <a:r>
              <a:rPr lang="en-US" sz="1600" b="1" dirty="0" err="1">
                <a:effectLst/>
                <a:latin typeface="Montserrat Black" panose="00000A00000000000000" pitchFamily="2" charset="0"/>
                <a:ea typeface="Aptos"/>
                <a:cs typeface="Times New Roman" panose="02020603050405020304" pitchFamily="18" charset="0"/>
              </a:rPr>
              <a:t>journalisation</a:t>
            </a:r>
            <a:endParaRPr sz="1200" dirty="0">
              <a:latin typeface="Montserrat Black" panose="00000A00000000000000" pitchFamily="2" charset="0"/>
              <a:ea typeface="Lato" panose="020F0502020204030203" pitchFamily="34" charset="0"/>
              <a:cs typeface="Lato" panose="020F0502020204030203" pitchFamily="34" charset="0"/>
            </a:endParaRPr>
          </a:p>
        </p:txBody>
      </p:sp>
      <p:sp>
        <p:nvSpPr>
          <p:cNvPr id="1944" name="Google Shape;1944;p46"/>
          <p:cNvSpPr/>
          <p:nvPr/>
        </p:nvSpPr>
        <p:spPr>
          <a:xfrm>
            <a:off x="2349555" y="1508518"/>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5" name="Google Shape;1945;p46"/>
          <p:cNvSpPr txBox="1">
            <a:spLocks noGrp="1"/>
          </p:cNvSpPr>
          <p:nvPr>
            <p:ph type="ctrTitle" idx="3"/>
          </p:nvPr>
        </p:nvSpPr>
        <p:spPr>
          <a:xfrm>
            <a:off x="2329508" y="1730198"/>
            <a:ext cx="1371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946" name="Google Shape;1946;p46"/>
          <p:cNvSpPr txBox="1">
            <a:spLocks noGrp="1"/>
          </p:cNvSpPr>
          <p:nvPr>
            <p:ph type="ctrTitle"/>
          </p:nvPr>
        </p:nvSpPr>
        <p:spPr>
          <a:xfrm>
            <a:off x="5508935" y="1684149"/>
            <a:ext cx="1371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6" name="TextBox 15">
            <a:extLst>
              <a:ext uri="{FF2B5EF4-FFF2-40B4-BE49-F238E27FC236}">
                <a16:creationId xmlns:a16="http://schemas.microsoft.com/office/drawing/2014/main" id="{CBA1FE60-C80C-436C-BBC6-84D159375316}"/>
              </a:ext>
            </a:extLst>
          </p:cNvPr>
          <p:cNvSpPr txBox="1"/>
          <p:nvPr/>
        </p:nvSpPr>
        <p:spPr>
          <a:xfrm>
            <a:off x="1586874" y="2708229"/>
            <a:ext cx="2909130" cy="1969385"/>
          </a:xfrm>
          <a:prstGeom prst="rect">
            <a:avLst/>
          </a:prstGeom>
          <a:noFill/>
        </p:spPr>
        <p:txBody>
          <a:bodyPr wrap="square">
            <a:sp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Journalisation</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a:t>
            </a: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opérations</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oplog</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Réplication</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avec </a:t>
            </a: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journalisation</a:t>
            </a:r>
            <a:endPar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Récupération</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après panne via --</a:t>
            </a: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oplogReplay</a:t>
            </a:r>
            <a:endPar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8" name="TextBox 17">
            <a:extLst>
              <a:ext uri="{FF2B5EF4-FFF2-40B4-BE49-F238E27FC236}">
                <a16:creationId xmlns:a16="http://schemas.microsoft.com/office/drawing/2014/main" id="{62030AC7-B577-4EC3-9780-2B96DE2053CC}"/>
              </a:ext>
            </a:extLst>
          </p:cNvPr>
          <p:cNvSpPr txBox="1"/>
          <p:nvPr/>
        </p:nvSpPr>
        <p:spPr>
          <a:xfrm>
            <a:off x="4711513" y="2607721"/>
            <a:ext cx="3733988" cy="2365519"/>
          </a:xfrm>
          <a:prstGeom prst="rect">
            <a:avLst/>
          </a:prstGeom>
          <a:noFill/>
        </p:spPr>
        <p:txBody>
          <a:bodyPr wrap="square">
            <a:sp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db.getLog</a:t>
            </a:r>
            <a:r>
              <a:rPr lang="en-US" sz="1600" kern="100" dirty="0">
                <a:solidFill>
                  <a:schemeClr val="tx1"/>
                </a:solidFill>
                <a:effectLst/>
                <a:latin typeface="Lato" panose="020F0502020204030203" pitchFamily="34" charset="0"/>
                <a:ea typeface="Lato" panose="020F0502020204030203" pitchFamily="34" charset="0"/>
                <a:cs typeface="Lato" panose="020F0502020204030203" pitchFamily="34" charset="0"/>
              </a:rPr>
              <a:t>() : consultation des logs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MongoDB Profiler</a:t>
            </a:r>
            <a:r>
              <a:rPr lang="en-US" sz="1600" kern="100" dirty="0">
                <a:solidFill>
                  <a:schemeClr val="tx1"/>
                </a:solidFill>
                <a:effectLst/>
                <a:latin typeface="Lato" panose="020F0502020204030203" pitchFamily="34" charset="0"/>
                <a:ea typeface="Lato" panose="020F0502020204030203" pitchFamily="34" charset="0"/>
                <a:cs typeface="Lato" panose="020F0502020204030203" pitchFamily="34" charset="0"/>
              </a:rPr>
              <a:t> : </a:t>
            </a:r>
            <a:r>
              <a:rPr lang="en-US" sz="1600"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analyse</a:t>
            </a:r>
            <a:r>
              <a:rPr lang="en-US" sz="1600"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des </a:t>
            </a:r>
            <a:r>
              <a:rPr lang="en-US" sz="1600"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opérations</a:t>
            </a:r>
            <a:endParaRPr lang="en-US" sz="1600"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MongoDB Enterprise Backup</a:t>
            </a:r>
            <a:r>
              <a:rPr lang="en-US" sz="1600" kern="100" dirty="0">
                <a:solidFill>
                  <a:schemeClr val="tx1"/>
                </a:solidFill>
                <a:effectLst/>
                <a:latin typeface="Lato" panose="020F0502020204030203" pitchFamily="34" charset="0"/>
                <a:ea typeface="Lato" panose="020F0502020204030203" pitchFamily="34" charset="0"/>
                <a:cs typeface="Lato" panose="020F0502020204030203" pitchFamily="34" charset="0"/>
              </a:rPr>
              <a:t> : </a:t>
            </a:r>
            <a:r>
              <a:rPr lang="en-US" sz="1600"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sauvegarde</a:t>
            </a:r>
            <a:r>
              <a:rPr lang="en-US" sz="1600"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600"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avancée</a:t>
            </a:r>
            <a:endParaRPr lang="en-US" sz="1600"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fr-FR"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Oplog</a:t>
            </a:r>
            <a:r>
              <a:rPr lang="fr-FR" sz="1600" kern="100" dirty="0">
                <a:solidFill>
                  <a:schemeClr val="tx1"/>
                </a:solidFill>
                <a:effectLst/>
                <a:latin typeface="Lato" panose="020F0502020204030203" pitchFamily="34" charset="0"/>
                <a:ea typeface="Lato" panose="020F0502020204030203" pitchFamily="34" charset="0"/>
                <a:cs typeface="Lato" panose="020F0502020204030203" pitchFamily="34" charset="0"/>
              </a:rPr>
              <a:t> : journal des écritures pour réplication et récupération</a:t>
            </a:r>
            <a:endParaRPr lang="en-US" sz="1600"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pSp>
        <p:nvGrpSpPr>
          <p:cNvPr id="28" name="Google Shape;1478;p38">
            <a:extLst>
              <a:ext uri="{FF2B5EF4-FFF2-40B4-BE49-F238E27FC236}">
                <a16:creationId xmlns:a16="http://schemas.microsoft.com/office/drawing/2014/main" id="{A467E8BC-814B-48D8-AA9D-B6B9C583807D}"/>
              </a:ext>
            </a:extLst>
          </p:cNvPr>
          <p:cNvGrpSpPr/>
          <p:nvPr/>
        </p:nvGrpSpPr>
        <p:grpSpPr>
          <a:xfrm rot="10529911">
            <a:off x="-2858686" y="1346130"/>
            <a:ext cx="2803162" cy="2868882"/>
            <a:chOff x="3170419" y="1627888"/>
            <a:chExt cx="2803162" cy="2868882"/>
          </a:xfrm>
        </p:grpSpPr>
        <p:sp>
          <p:nvSpPr>
            <p:cNvPr id="29" name="Google Shape;1479;p38">
              <a:extLst>
                <a:ext uri="{FF2B5EF4-FFF2-40B4-BE49-F238E27FC236}">
                  <a16:creationId xmlns:a16="http://schemas.microsoft.com/office/drawing/2014/main" id="{E631AA65-B5AC-47B8-ABA5-5CE2D450C5B0}"/>
                </a:ext>
              </a:extLst>
            </p:cNvPr>
            <p:cNvSpPr/>
            <p:nvPr/>
          </p:nvSpPr>
          <p:spPr>
            <a:xfrm>
              <a:off x="3446596" y="1977257"/>
              <a:ext cx="2250900" cy="2250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0;p38">
              <a:extLst>
                <a:ext uri="{FF2B5EF4-FFF2-40B4-BE49-F238E27FC236}">
                  <a16:creationId xmlns:a16="http://schemas.microsoft.com/office/drawing/2014/main" id="{27A2B9D4-E2A1-40E2-AC3E-B0A0223E0A32}"/>
                </a:ext>
              </a:extLst>
            </p:cNvPr>
            <p:cNvSpPr/>
            <p:nvPr/>
          </p:nvSpPr>
          <p:spPr>
            <a:xfrm>
              <a:off x="3479435" y="3550334"/>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1" name="Google Shape;1481;p38">
              <a:extLst>
                <a:ext uri="{FF2B5EF4-FFF2-40B4-BE49-F238E27FC236}">
                  <a16:creationId xmlns:a16="http://schemas.microsoft.com/office/drawing/2014/main" id="{2700837D-9AD3-4C27-9DAA-002FA664BACC}"/>
                </a:ext>
              </a:extLst>
            </p:cNvPr>
            <p:cNvSpPr/>
            <p:nvPr/>
          </p:nvSpPr>
          <p:spPr>
            <a:xfrm>
              <a:off x="4262700" y="1627888"/>
              <a:ext cx="618600" cy="61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1482;p38">
              <a:extLst>
                <a:ext uri="{FF2B5EF4-FFF2-40B4-BE49-F238E27FC236}">
                  <a16:creationId xmlns:a16="http://schemas.microsoft.com/office/drawing/2014/main" id="{6447EC8A-4DF1-4ABA-A453-30F6CB41D667}"/>
                </a:ext>
              </a:extLst>
            </p:cNvPr>
            <p:cNvSpPr/>
            <p:nvPr/>
          </p:nvSpPr>
          <p:spPr>
            <a:xfrm>
              <a:off x="4262700" y="3878169"/>
              <a:ext cx="618600" cy="61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3" name="Google Shape;1483;p38">
              <a:extLst>
                <a:ext uri="{FF2B5EF4-FFF2-40B4-BE49-F238E27FC236}">
                  <a16:creationId xmlns:a16="http://schemas.microsoft.com/office/drawing/2014/main" id="{1D91028A-B3AF-469F-824E-94348343C092}"/>
                </a:ext>
              </a:extLst>
            </p:cNvPr>
            <p:cNvSpPr/>
            <p:nvPr/>
          </p:nvSpPr>
          <p:spPr>
            <a:xfrm>
              <a:off x="3170419" y="2793356"/>
              <a:ext cx="618600" cy="618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4" name="Google Shape;1484;p38">
              <a:extLst>
                <a:ext uri="{FF2B5EF4-FFF2-40B4-BE49-F238E27FC236}">
                  <a16:creationId xmlns:a16="http://schemas.microsoft.com/office/drawing/2014/main" id="{6674E7B3-4A02-448B-BB4D-FEC13558FF8B}"/>
                </a:ext>
              </a:extLst>
            </p:cNvPr>
            <p:cNvSpPr/>
            <p:nvPr/>
          </p:nvSpPr>
          <p:spPr>
            <a:xfrm>
              <a:off x="5354981" y="2793356"/>
              <a:ext cx="618600" cy="618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5" name="Google Shape;1485;p38">
              <a:extLst>
                <a:ext uri="{FF2B5EF4-FFF2-40B4-BE49-F238E27FC236}">
                  <a16:creationId xmlns:a16="http://schemas.microsoft.com/office/drawing/2014/main" id="{2D125BAE-52E2-49E8-9E15-AF8BC01ECABE}"/>
                </a:ext>
              </a:extLst>
            </p:cNvPr>
            <p:cNvSpPr/>
            <p:nvPr/>
          </p:nvSpPr>
          <p:spPr>
            <a:xfrm>
              <a:off x="5045941" y="3550334"/>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6" name="Google Shape;1486;p38">
              <a:extLst>
                <a:ext uri="{FF2B5EF4-FFF2-40B4-BE49-F238E27FC236}">
                  <a16:creationId xmlns:a16="http://schemas.microsoft.com/office/drawing/2014/main" id="{D6DF7A09-A3E8-421D-8281-2533266E24EB}"/>
                </a:ext>
              </a:extLst>
            </p:cNvPr>
            <p:cNvSpPr/>
            <p:nvPr/>
          </p:nvSpPr>
          <p:spPr>
            <a:xfrm>
              <a:off x="3479435" y="2036377"/>
              <a:ext cx="618600" cy="61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7" name="Google Shape;1487;p38">
              <a:extLst>
                <a:ext uri="{FF2B5EF4-FFF2-40B4-BE49-F238E27FC236}">
                  <a16:creationId xmlns:a16="http://schemas.microsoft.com/office/drawing/2014/main" id="{9A3A38DF-6594-4004-A7D3-F9B205597F96}"/>
                </a:ext>
              </a:extLst>
            </p:cNvPr>
            <p:cNvSpPr/>
            <p:nvPr/>
          </p:nvSpPr>
          <p:spPr>
            <a:xfrm>
              <a:off x="5045941" y="2036377"/>
              <a:ext cx="618600" cy="61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8" name="Google Shape;1488;p38">
              <a:extLst>
                <a:ext uri="{FF2B5EF4-FFF2-40B4-BE49-F238E27FC236}">
                  <a16:creationId xmlns:a16="http://schemas.microsoft.com/office/drawing/2014/main" id="{E383163A-893A-4486-93ED-32FE88FAA5D4}"/>
                </a:ext>
              </a:extLst>
            </p:cNvPr>
            <p:cNvSpPr/>
            <p:nvPr/>
          </p:nvSpPr>
          <p:spPr>
            <a:xfrm>
              <a:off x="5045941" y="2036377"/>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9" name="Google Shape;1489;p38">
              <a:extLst>
                <a:ext uri="{FF2B5EF4-FFF2-40B4-BE49-F238E27FC236}">
                  <a16:creationId xmlns:a16="http://schemas.microsoft.com/office/drawing/2014/main" id="{B8A8C6D6-BF00-4824-8B98-57BA6ADE0872}"/>
                </a:ext>
              </a:extLst>
            </p:cNvPr>
            <p:cNvSpPr/>
            <p:nvPr/>
          </p:nvSpPr>
          <p:spPr>
            <a:xfrm>
              <a:off x="5045941" y="3550334"/>
              <a:ext cx="618600" cy="618600"/>
            </a:xfrm>
            <a:prstGeom prst="ellipse">
              <a:avLst/>
            </a:prstGeom>
            <a:solidFill>
              <a:srgbClr val="000000">
                <a:alpha val="11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40" name="Picture 39">
            <a:extLst>
              <a:ext uri="{FF2B5EF4-FFF2-40B4-BE49-F238E27FC236}">
                <a16:creationId xmlns:a16="http://schemas.microsoft.com/office/drawing/2014/main" id="{D1775AB7-BED3-463A-9376-AAAE10DE4C13}"/>
              </a:ext>
            </a:extLst>
          </p:cNvPr>
          <p:cNvPicPr>
            <a:picLocks noChangeAspect="1"/>
          </p:cNvPicPr>
          <p:nvPr/>
        </p:nvPicPr>
        <p:blipFill>
          <a:blip r:embed="rId3"/>
          <a:stretch>
            <a:fillRect/>
          </a:stretch>
        </p:blipFill>
        <p:spPr>
          <a:xfrm rot="12297455">
            <a:off x="-2582971" y="1429918"/>
            <a:ext cx="2286000" cy="2283664"/>
          </a:xfrm>
          <a:prstGeom prst="rect">
            <a:avLst/>
          </a:prstGeom>
        </p:spPr>
      </p:pic>
      <p:sp>
        <p:nvSpPr>
          <p:cNvPr id="26" name="Google Shape;194;p28">
            <a:extLst>
              <a:ext uri="{FF2B5EF4-FFF2-40B4-BE49-F238E27FC236}">
                <a16:creationId xmlns:a16="http://schemas.microsoft.com/office/drawing/2014/main" id="{2E0B3DD7-B37C-46E2-ADDD-507350A20588}"/>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53</a:t>
            </a:r>
            <a:endParaRPr b="1" dirty="0">
              <a:solidFill>
                <a:schemeClr val="tx1"/>
              </a:solidFill>
              <a:latin typeface="Raleway" pitchFamily="2" charset="0"/>
            </a:endParaRPr>
          </a:p>
        </p:txBody>
      </p:sp>
    </p:spTree>
    <p:extLst>
      <p:ext uri="{BB962C8B-B14F-4D97-AF65-F5344CB8AC3E}">
        <p14:creationId xmlns:p14="http://schemas.microsoft.com/office/powerpoint/2010/main" val="4264902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5"/>
        <p:cNvGrpSpPr/>
        <p:nvPr/>
      </p:nvGrpSpPr>
      <p:grpSpPr>
        <a:xfrm>
          <a:off x="0" y="0"/>
          <a:ext cx="0" cy="0"/>
          <a:chOff x="0" y="0"/>
          <a:chExt cx="0" cy="0"/>
        </a:xfrm>
      </p:grpSpPr>
      <p:sp>
        <p:nvSpPr>
          <p:cNvPr id="1941" name="Google Shape;1941;p46"/>
          <p:cNvSpPr txBox="1">
            <a:spLocks noGrp="1"/>
          </p:cNvSpPr>
          <p:nvPr>
            <p:ph type="title" idx="2"/>
          </p:nvPr>
        </p:nvSpPr>
        <p:spPr>
          <a:xfrm>
            <a:off x="914400" y="170260"/>
            <a:ext cx="7315200" cy="548700"/>
          </a:xfrm>
          <a:prstGeom prst="rect">
            <a:avLst/>
          </a:prstGeom>
        </p:spPr>
        <p:txBody>
          <a:bodyPr spcFirstLastPara="1" wrap="square" lIns="91425" tIns="91425" rIns="91425" bIns="91425" anchor="t" anchorCtr="0">
            <a:noAutofit/>
          </a:bodyPr>
          <a:lstStyle/>
          <a:p>
            <a:pPr algn="ctr">
              <a:lnSpc>
                <a:spcPct val="90000"/>
              </a:lnSpc>
              <a:spcBef>
                <a:spcPct val="0"/>
              </a:spcBef>
              <a:spcAft>
                <a:spcPts val="600"/>
              </a:spcAft>
            </a:pPr>
            <a:r>
              <a:rPr lang="en-US" sz="2800" b="1" dirty="0">
                <a:effectLst/>
                <a:latin typeface="Montserrat Black" panose="00000A00000000000000" pitchFamily="2" charset="0"/>
                <a:ea typeface="Aptos"/>
                <a:cs typeface="Times New Roman" panose="02020603050405020304" pitchFamily="18" charset="0"/>
              </a:rPr>
              <a:t>Options de configuration</a:t>
            </a:r>
            <a:endParaRPr lang="en-US" sz="4000" b="1" kern="1200" dirty="0">
              <a:solidFill>
                <a:schemeClr val="tx1"/>
              </a:solidFill>
              <a:latin typeface="Montserrat Black" panose="00000A00000000000000" pitchFamily="2" charset="0"/>
              <a:ea typeface="+mj-ea"/>
              <a:cs typeface="+mj-cs"/>
            </a:endParaRPr>
          </a:p>
        </p:txBody>
      </p:sp>
      <p:sp>
        <p:nvSpPr>
          <p:cNvPr id="25" name="Google Shape;1936;p46">
            <a:extLst>
              <a:ext uri="{FF2B5EF4-FFF2-40B4-BE49-F238E27FC236}">
                <a16:creationId xmlns:a16="http://schemas.microsoft.com/office/drawing/2014/main" id="{131E5ED9-060E-457E-87BE-20A0CAE04E5E}"/>
              </a:ext>
            </a:extLst>
          </p:cNvPr>
          <p:cNvSpPr/>
          <p:nvPr/>
        </p:nvSpPr>
        <p:spPr>
          <a:xfrm>
            <a:off x="-1175503" y="1155113"/>
            <a:ext cx="1093558"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1937;p46">
            <a:extLst>
              <a:ext uri="{FF2B5EF4-FFF2-40B4-BE49-F238E27FC236}">
                <a16:creationId xmlns:a16="http://schemas.microsoft.com/office/drawing/2014/main" id="{91790ACE-24B7-4521-978C-5BE19C9DC63A}"/>
              </a:ext>
            </a:extLst>
          </p:cNvPr>
          <p:cNvSpPr/>
          <p:nvPr/>
        </p:nvSpPr>
        <p:spPr>
          <a:xfrm rot="10800000">
            <a:off x="9514126" y="1201162"/>
            <a:ext cx="1054951" cy="462597"/>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39;p46">
            <a:extLst>
              <a:ext uri="{FF2B5EF4-FFF2-40B4-BE49-F238E27FC236}">
                <a16:creationId xmlns:a16="http://schemas.microsoft.com/office/drawing/2014/main" id="{6613FC35-9B25-44FB-8EA5-80C51E192CF9}"/>
              </a:ext>
            </a:extLst>
          </p:cNvPr>
          <p:cNvSpPr/>
          <p:nvPr/>
        </p:nvSpPr>
        <p:spPr>
          <a:xfrm>
            <a:off x="9413473" y="1499327"/>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 name="Google Shape;1944;p46">
            <a:extLst>
              <a:ext uri="{FF2B5EF4-FFF2-40B4-BE49-F238E27FC236}">
                <a16:creationId xmlns:a16="http://schemas.microsoft.com/office/drawing/2014/main" id="{77AEAD52-D9F0-4279-AF7A-0125C5AF11E2}"/>
              </a:ext>
            </a:extLst>
          </p:cNvPr>
          <p:cNvSpPr/>
          <p:nvPr/>
        </p:nvSpPr>
        <p:spPr>
          <a:xfrm>
            <a:off x="-1502166" y="1499327"/>
            <a:ext cx="1383768" cy="697423"/>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 name="Google Shape;1945;p46">
            <a:extLst>
              <a:ext uri="{FF2B5EF4-FFF2-40B4-BE49-F238E27FC236}">
                <a16:creationId xmlns:a16="http://schemas.microsoft.com/office/drawing/2014/main" id="{35F757FB-85B0-4712-9D52-6447F2D22399}"/>
              </a:ext>
            </a:extLst>
          </p:cNvPr>
          <p:cNvSpPr txBox="1">
            <a:spLocks/>
          </p:cNvSpPr>
          <p:nvPr/>
        </p:nvSpPr>
        <p:spPr>
          <a:xfrm>
            <a:off x="-1522213" y="1721007"/>
            <a:ext cx="1371600" cy="274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01</a:t>
            </a:r>
          </a:p>
        </p:txBody>
      </p:sp>
      <p:sp>
        <p:nvSpPr>
          <p:cNvPr id="42" name="Google Shape;1946;p46">
            <a:extLst>
              <a:ext uri="{FF2B5EF4-FFF2-40B4-BE49-F238E27FC236}">
                <a16:creationId xmlns:a16="http://schemas.microsoft.com/office/drawing/2014/main" id="{693864D7-3183-4774-9F5D-C25046A175BA}"/>
              </a:ext>
            </a:extLst>
          </p:cNvPr>
          <p:cNvSpPr txBox="1">
            <a:spLocks/>
          </p:cNvSpPr>
          <p:nvPr/>
        </p:nvSpPr>
        <p:spPr>
          <a:xfrm>
            <a:off x="9419556" y="1721007"/>
            <a:ext cx="137160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pPr algn="ctr"/>
            <a:r>
              <a:rPr lang="en" sz="1800" dirty="0"/>
              <a:t>02</a:t>
            </a:r>
          </a:p>
        </p:txBody>
      </p:sp>
      <p:pic>
        <p:nvPicPr>
          <p:cNvPr id="11" name="Picture 10">
            <a:extLst>
              <a:ext uri="{FF2B5EF4-FFF2-40B4-BE49-F238E27FC236}">
                <a16:creationId xmlns:a16="http://schemas.microsoft.com/office/drawing/2014/main" id="{404D7018-EBAC-4284-AF9A-9998E14BD7EB}"/>
              </a:ext>
            </a:extLst>
          </p:cNvPr>
          <p:cNvPicPr>
            <a:picLocks noChangeAspect="1"/>
          </p:cNvPicPr>
          <p:nvPr/>
        </p:nvPicPr>
        <p:blipFill>
          <a:blip r:embed="rId3"/>
          <a:stretch>
            <a:fillRect/>
          </a:stretch>
        </p:blipFill>
        <p:spPr>
          <a:xfrm>
            <a:off x="494996" y="1432461"/>
            <a:ext cx="2286000" cy="2283664"/>
          </a:xfrm>
          <a:prstGeom prst="rect">
            <a:avLst/>
          </a:prstGeom>
        </p:spPr>
      </p:pic>
      <p:sp>
        <p:nvSpPr>
          <p:cNvPr id="44" name="TextBox 43">
            <a:extLst>
              <a:ext uri="{FF2B5EF4-FFF2-40B4-BE49-F238E27FC236}">
                <a16:creationId xmlns:a16="http://schemas.microsoft.com/office/drawing/2014/main" id="{63F20831-A715-4EA9-ABB6-BE6A57451319}"/>
              </a:ext>
            </a:extLst>
          </p:cNvPr>
          <p:cNvSpPr txBox="1"/>
          <p:nvPr/>
        </p:nvSpPr>
        <p:spPr>
          <a:xfrm>
            <a:off x="3402114" y="1432461"/>
            <a:ext cx="6159500" cy="2662908"/>
          </a:xfrm>
          <a:prstGeom prst="rect">
            <a:avLst/>
          </a:prstGeom>
          <a:noFill/>
        </p:spPr>
        <p:txBody>
          <a:bodyPr wrap="square">
            <a:spAutoFit/>
          </a:bodyPr>
          <a:lstStyle/>
          <a:p>
            <a:pPr marL="0" marR="0">
              <a:lnSpc>
                <a:spcPct val="115000"/>
              </a:lnSpc>
              <a:spcBef>
                <a:spcPts val="0"/>
              </a:spcBef>
              <a:spcAft>
                <a:spcPts val="800"/>
              </a:spcAft>
            </a:pPr>
            <a:r>
              <a:rPr lang="en-US" sz="16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Niveau</a:t>
            </a:r>
            <a:r>
              <a:rPr lang="en-US" sz="16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de </a:t>
            </a:r>
            <a:r>
              <a:rPr lang="en-US" sz="16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journalisation</a:t>
            </a:r>
            <a:r>
              <a:rPr lang="en-US" sz="16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fatal, error, warning, info, debug, verbose</a:t>
            </a:r>
          </a:p>
          <a:p>
            <a:pPr marL="0" marR="0">
              <a:lnSpc>
                <a:spcPct val="115000"/>
              </a:lnSpc>
              <a:spcBef>
                <a:spcPts val="0"/>
              </a:spcBef>
              <a:spcAft>
                <a:spcPts val="800"/>
              </a:spcAft>
            </a:pPr>
            <a:r>
              <a:rPr lang="en-US" sz="16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Mode de </a:t>
            </a:r>
            <a:r>
              <a:rPr lang="en-US" sz="16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journalisation</a:t>
            </a:r>
            <a:r>
              <a:rPr lang="en-US" sz="16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fr-FR"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sync</a:t>
            </a:r>
            <a:r>
              <a:rPr lang="fr-FR"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 journal écrit sur disque immédiatement</a:t>
            </a:r>
            <a:endPar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fr-FR"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async</a:t>
            </a:r>
            <a:r>
              <a:rPr lang="fr-FR"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 écrit de façon différée (meilleure performance)</a:t>
            </a:r>
            <a:endPar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a:lnSpc>
                <a:spcPct val="115000"/>
              </a:lnSpc>
              <a:spcBef>
                <a:spcPts val="0"/>
              </a:spcBef>
              <a:spcAft>
                <a:spcPts val="800"/>
              </a:spcAft>
            </a:pPr>
            <a:r>
              <a:rPr lang="en-US" sz="16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Rotation des </a:t>
            </a:r>
            <a:r>
              <a:rPr lang="en-US" sz="1600" b="1" kern="100" dirty="0" err="1">
                <a:solidFill>
                  <a:schemeClr val="tx1"/>
                </a:solidFill>
                <a:effectLst/>
                <a:latin typeface="Montserrat Black" panose="00000A00000000000000" pitchFamily="2" charset="0"/>
                <a:ea typeface="Lato" panose="020F0502020204030203" pitchFamily="34" charset="0"/>
                <a:cs typeface="Lato" panose="020F0502020204030203" pitchFamily="34" charset="0"/>
              </a:rPr>
              <a:t>journaux</a:t>
            </a:r>
            <a:r>
              <a:rPr lang="en-US" sz="1600" b="1" kern="100"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Basée</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sur la taille </a:t>
            </a: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ou</a:t>
            </a:r>
            <a:r>
              <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sz="1600"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l’ancienneté</a:t>
            </a:r>
            <a:endParaRPr lang="en-US" sz="1600"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45" name="Picture 44">
            <a:extLst>
              <a:ext uri="{FF2B5EF4-FFF2-40B4-BE49-F238E27FC236}">
                <a16:creationId xmlns:a16="http://schemas.microsoft.com/office/drawing/2014/main" id="{7976B276-1DFF-42C4-ABAF-58259B273174}"/>
              </a:ext>
            </a:extLst>
          </p:cNvPr>
          <p:cNvPicPr/>
          <p:nvPr/>
        </p:nvPicPr>
        <p:blipFill>
          <a:blip r:embed="rId4">
            <a:extLst>
              <a:ext uri="{28A0092B-C50C-407E-A947-70E740481C1C}">
                <a14:useLocalDpi xmlns:a14="http://schemas.microsoft.com/office/drawing/2010/main" val="0"/>
              </a:ext>
            </a:extLst>
          </a:blip>
          <a:stretch>
            <a:fillRect/>
          </a:stretch>
        </p:blipFill>
        <p:spPr>
          <a:xfrm>
            <a:off x="-3474720" y="1582956"/>
            <a:ext cx="3095625" cy="1419225"/>
          </a:xfrm>
          <a:prstGeom prst="rect">
            <a:avLst/>
          </a:prstGeom>
        </p:spPr>
      </p:pic>
      <p:pic>
        <p:nvPicPr>
          <p:cNvPr id="46" name="Picture 45">
            <a:extLst>
              <a:ext uri="{FF2B5EF4-FFF2-40B4-BE49-F238E27FC236}">
                <a16:creationId xmlns:a16="http://schemas.microsoft.com/office/drawing/2014/main" id="{5E864A75-28BE-4F5F-ACA9-184C8ABEB92D}"/>
              </a:ext>
            </a:extLst>
          </p:cNvPr>
          <p:cNvPicPr/>
          <p:nvPr/>
        </p:nvPicPr>
        <p:blipFill>
          <a:blip r:embed="rId5">
            <a:extLst>
              <a:ext uri="{28A0092B-C50C-407E-A947-70E740481C1C}">
                <a14:useLocalDpi xmlns:a14="http://schemas.microsoft.com/office/drawing/2010/main" val="0"/>
              </a:ext>
            </a:extLst>
          </a:blip>
          <a:stretch>
            <a:fillRect/>
          </a:stretch>
        </p:blipFill>
        <p:spPr>
          <a:xfrm>
            <a:off x="2935286" y="5852160"/>
            <a:ext cx="3019425" cy="981075"/>
          </a:xfrm>
          <a:prstGeom prst="rect">
            <a:avLst/>
          </a:prstGeom>
        </p:spPr>
      </p:pic>
      <p:pic>
        <p:nvPicPr>
          <p:cNvPr id="47" name="Picture 46">
            <a:extLst>
              <a:ext uri="{FF2B5EF4-FFF2-40B4-BE49-F238E27FC236}">
                <a16:creationId xmlns:a16="http://schemas.microsoft.com/office/drawing/2014/main" id="{3989213E-B79B-4E6E-A407-E1D3914E0351}"/>
              </a:ext>
            </a:extLst>
          </p:cNvPr>
          <p:cNvPicPr/>
          <p:nvPr/>
        </p:nvPicPr>
        <p:blipFill>
          <a:blip r:embed="rId6">
            <a:extLst>
              <a:ext uri="{28A0092B-C50C-407E-A947-70E740481C1C}">
                <a14:useLocalDpi xmlns:a14="http://schemas.microsoft.com/office/drawing/2010/main" val="0"/>
              </a:ext>
            </a:extLst>
          </a:blip>
          <a:stretch>
            <a:fillRect/>
          </a:stretch>
        </p:blipFill>
        <p:spPr>
          <a:xfrm>
            <a:off x="9601200" y="1623328"/>
            <a:ext cx="3810000" cy="1371600"/>
          </a:xfrm>
          <a:prstGeom prst="rect">
            <a:avLst/>
          </a:prstGeom>
        </p:spPr>
      </p:pic>
      <p:sp>
        <p:nvSpPr>
          <p:cNvPr id="14" name="Google Shape;194;p28">
            <a:extLst>
              <a:ext uri="{FF2B5EF4-FFF2-40B4-BE49-F238E27FC236}">
                <a16:creationId xmlns:a16="http://schemas.microsoft.com/office/drawing/2014/main" id="{5C807A16-5B43-48F9-BD97-7C02494A139D}"/>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54</a:t>
            </a:r>
            <a:endParaRPr b="1" dirty="0">
              <a:solidFill>
                <a:schemeClr val="tx1"/>
              </a:solidFill>
              <a:latin typeface="Raleway" pitchFamily="2" charset="0"/>
            </a:endParaRPr>
          </a:p>
        </p:txBody>
      </p:sp>
    </p:spTree>
    <p:extLst>
      <p:ext uri="{BB962C8B-B14F-4D97-AF65-F5344CB8AC3E}">
        <p14:creationId xmlns:p14="http://schemas.microsoft.com/office/powerpoint/2010/main" val="87532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5"/>
        <p:cNvGrpSpPr/>
        <p:nvPr/>
      </p:nvGrpSpPr>
      <p:grpSpPr>
        <a:xfrm>
          <a:off x="0" y="0"/>
          <a:ext cx="0" cy="0"/>
          <a:chOff x="0" y="0"/>
          <a:chExt cx="0" cy="0"/>
        </a:xfrm>
      </p:grpSpPr>
      <p:sp>
        <p:nvSpPr>
          <p:cNvPr id="1941" name="Google Shape;1941;p46"/>
          <p:cNvSpPr txBox="1">
            <a:spLocks noGrp="1"/>
          </p:cNvSpPr>
          <p:nvPr>
            <p:ph type="title" idx="2"/>
          </p:nvPr>
        </p:nvSpPr>
        <p:spPr>
          <a:xfrm>
            <a:off x="914400" y="170260"/>
            <a:ext cx="7315200" cy="548700"/>
          </a:xfrm>
          <a:prstGeom prst="rect">
            <a:avLst/>
          </a:prstGeom>
        </p:spPr>
        <p:txBody>
          <a:bodyPr spcFirstLastPara="1" wrap="square" lIns="91425" tIns="91425" rIns="91425" bIns="91425" anchor="t" anchorCtr="0">
            <a:noAutofit/>
          </a:bodyPr>
          <a:lstStyle/>
          <a:p>
            <a:pPr algn="ctr">
              <a:lnSpc>
                <a:spcPct val="90000"/>
              </a:lnSpc>
              <a:spcBef>
                <a:spcPct val="0"/>
              </a:spcBef>
              <a:spcAft>
                <a:spcPts val="600"/>
              </a:spcAft>
            </a:pPr>
            <a:r>
              <a:rPr lang="en-US" sz="2800" b="1" dirty="0">
                <a:effectLst/>
                <a:latin typeface="Montserrat Black" panose="00000A00000000000000" pitchFamily="2" charset="0"/>
                <a:ea typeface="Aptos"/>
                <a:cs typeface="Times New Roman" panose="02020603050405020304" pitchFamily="18" charset="0"/>
              </a:rPr>
              <a:t>Options de configuration</a:t>
            </a:r>
            <a:endParaRPr lang="en-US" sz="4000" b="1" kern="1200" dirty="0">
              <a:solidFill>
                <a:schemeClr val="tx1"/>
              </a:solidFill>
              <a:latin typeface="Montserrat Black" panose="00000A00000000000000" pitchFamily="2" charset="0"/>
              <a:ea typeface="+mj-ea"/>
              <a:cs typeface="+mj-cs"/>
            </a:endParaRPr>
          </a:p>
        </p:txBody>
      </p:sp>
      <p:pic>
        <p:nvPicPr>
          <p:cNvPr id="12" name="Picture 11">
            <a:extLst>
              <a:ext uri="{FF2B5EF4-FFF2-40B4-BE49-F238E27FC236}">
                <a16:creationId xmlns:a16="http://schemas.microsoft.com/office/drawing/2014/main" id="{E7BC3AE2-6056-4535-8781-2311D38D02A9}"/>
              </a:ext>
            </a:extLst>
          </p:cNvPr>
          <p:cNvPicPr>
            <a:picLocks noChangeAspect="1"/>
          </p:cNvPicPr>
          <p:nvPr/>
        </p:nvPicPr>
        <p:blipFill>
          <a:blip r:embed="rId3"/>
          <a:stretch>
            <a:fillRect/>
          </a:stretch>
        </p:blipFill>
        <p:spPr>
          <a:xfrm rot="12297455">
            <a:off x="-2582971" y="1429918"/>
            <a:ext cx="2286000" cy="2283664"/>
          </a:xfrm>
          <a:prstGeom prst="rect">
            <a:avLst/>
          </a:prstGeom>
        </p:spPr>
      </p:pic>
      <p:sp>
        <p:nvSpPr>
          <p:cNvPr id="13" name="TextBox 12">
            <a:extLst>
              <a:ext uri="{FF2B5EF4-FFF2-40B4-BE49-F238E27FC236}">
                <a16:creationId xmlns:a16="http://schemas.microsoft.com/office/drawing/2014/main" id="{02E70F3C-20D5-42D1-BC09-0E55AB1978D3}"/>
              </a:ext>
            </a:extLst>
          </p:cNvPr>
          <p:cNvSpPr txBox="1"/>
          <p:nvPr/>
        </p:nvSpPr>
        <p:spPr>
          <a:xfrm>
            <a:off x="3830637" y="1054256"/>
            <a:ext cx="1482725" cy="369332"/>
          </a:xfrm>
          <a:prstGeom prst="rect">
            <a:avLst/>
          </a:prstGeom>
          <a:noFill/>
        </p:spPr>
        <p:txBody>
          <a:bodyPr wrap="square">
            <a:spAutoFit/>
          </a:bodyPr>
          <a:lstStyle/>
          <a:p>
            <a:pPr algn="ctr"/>
            <a:r>
              <a:rPr lang="en-US" sz="1800" b="1" dirty="0" err="1">
                <a:effectLst/>
                <a:latin typeface="Montserrat Black" panose="00000A00000000000000" pitchFamily="2" charset="0"/>
                <a:ea typeface="Lato" panose="020F0502020204030203" pitchFamily="34" charset="0"/>
                <a:cs typeface="Lato" panose="020F0502020204030203" pitchFamily="34" charset="0"/>
              </a:rPr>
              <a:t>Exemple</a:t>
            </a:r>
            <a:r>
              <a:rPr lang="en-US" sz="1800" b="1" dirty="0">
                <a:effectLst/>
                <a:latin typeface="Montserrat Black" panose="00000A00000000000000" pitchFamily="2" charset="0"/>
                <a:ea typeface="Lato" panose="020F0502020204030203" pitchFamily="34" charset="0"/>
                <a:cs typeface="Lato" panose="020F0502020204030203" pitchFamily="34" charset="0"/>
              </a:rPr>
              <a:t> :</a:t>
            </a:r>
            <a:endParaRPr lang="en-US" sz="1800" dirty="0">
              <a:latin typeface="Montserrat Black" panose="00000A00000000000000" pitchFamily="2" charset="0"/>
              <a:ea typeface="Lato" panose="020F0502020204030203" pitchFamily="34" charset="0"/>
              <a:cs typeface="Lato" panose="020F0502020204030203" pitchFamily="34" charset="0"/>
            </a:endParaRPr>
          </a:p>
        </p:txBody>
      </p:sp>
      <p:pic>
        <p:nvPicPr>
          <p:cNvPr id="14" name="Picture 13">
            <a:extLst>
              <a:ext uri="{FF2B5EF4-FFF2-40B4-BE49-F238E27FC236}">
                <a16:creationId xmlns:a16="http://schemas.microsoft.com/office/drawing/2014/main" id="{7BB2E812-2E8A-4F9C-808D-5FF7516195E6}"/>
              </a:ext>
            </a:extLst>
          </p:cNvPr>
          <p:cNvPicPr/>
          <p:nvPr/>
        </p:nvPicPr>
        <p:blipFill>
          <a:blip r:embed="rId4">
            <a:extLst>
              <a:ext uri="{28A0092B-C50C-407E-A947-70E740481C1C}">
                <a14:useLocalDpi xmlns:a14="http://schemas.microsoft.com/office/drawing/2010/main" val="0"/>
              </a:ext>
            </a:extLst>
          </a:blip>
          <a:stretch>
            <a:fillRect/>
          </a:stretch>
        </p:blipFill>
        <p:spPr>
          <a:xfrm>
            <a:off x="406550" y="1582956"/>
            <a:ext cx="3095625" cy="1419225"/>
          </a:xfrm>
          <a:prstGeom prst="rect">
            <a:avLst/>
          </a:prstGeom>
        </p:spPr>
      </p:pic>
      <p:pic>
        <p:nvPicPr>
          <p:cNvPr id="15" name="Picture 14">
            <a:extLst>
              <a:ext uri="{FF2B5EF4-FFF2-40B4-BE49-F238E27FC236}">
                <a16:creationId xmlns:a16="http://schemas.microsoft.com/office/drawing/2014/main" id="{BEB9B280-33DC-44EF-AE6C-D5E13978816F}"/>
              </a:ext>
            </a:extLst>
          </p:cNvPr>
          <p:cNvPicPr/>
          <p:nvPr/>
        </p:nvPicPr>
        <p:blipFill>
          <a:blip r:embed="rId5">
            <a:extLst>
              <a:ext uri="{28A0092B-C50C-407E-A947-70E740481C1C}">
                <a14:useLocalDpi xmlns:a14="http://schemas.microsoft.com/office/drawing/2010/main" val="0"/>
              </a:ext>
            </a:extLst>
          </a:blip>
          <a:stretch>
            <a:fillRect/>
          </a:stretch>
        </p:blipFill>
        <p:spPr>
          <a:xfrm>
            <a:off x="2935286" y="3719913"/>
            <a:ext cx="3019425" cy="981075"/>
          </a:xfrm>
          <a:prstGeom prst="rect">
            <a:avLst/>
          </a:prstGeom>
        </p:spPr>
      </p:pic>
      <p:pic>
        <p:nvPicPr>
          <p:cNvPr id="16" name="Picture 15">
            <a:extLst>
              <a:ext uri="{FF2B5EF4-FFF2-40B4-BE49-F238E27FC236}">
                <a16:creationId xmlns:a16="http://schemas.microsoft.com/office/drawing/2014/main" id="{B7914D58-490E-49EF-A2D6-67EF9F845B38}"/>
              </a:ext>
            </a:extLst>
          </p:cNvPr>
          <p:cNvPicPr/>
          <p:nvPr/>
        </p:nvPicPr>
        <p:blipFill>
          <a:blip r:embed="rId6">
            <a:extLst>
              <a:ext uri="{28A0092B-C50C-407E-A947-70E740481C1C}">
                <a14:useLocalDpi xmlns:a14="http://schemas.microsoft.com/office/drawing/2010/main" val="0"/>
              </a:ext>
            </a:extLst>
          </a:blip>
          <a:stretch>
            <a:fillRect/>
          </a:stretch>
        </p:blipFill>
        <p:spPr>
          <a:xfrm>
            <a:off x="5083174" y="1623328"/>
            <a:ext cx="3810000" cy="1371600"/>
          </a:xfrm>
          <a:prstGeom prst="rect">
            <a:avLst/>
          </a:prstGeom>
        </p:spPr>
      </p:pic>
      <p:sp>
        <p:nvSpPr>
          <p:cNvPr id="20" name="TextBox 19">
            <a:extLst>
              <a:ext uri="{FF2B5EF4-FFF2-40B4-BE49-F238E27FC236}">
                <a16:creationId xmlns:a16="http://schemas.microsoft.com/office/drawing/2014/main" id="{1FB4110A-DCD7-48A2-89A0-D127AFEE0474}"/>
              </a:ext>
            </a:extLst>
          </p:cNvPr>
          <p:cNvSpPr txBox="1"/>
          <p:nvPr/>
        </p:nvSpPr>
        <p:spPr>
          <a:xfrm>
            <a:off x="2699144" y="3116865"/>
            <a:ext cx="3491707" cy="564129"/>
          </a:xfrm>
          <a:prstGeom prst="rect">
            <a:avLst/>
          </a:prstGeom>
          <a:noFill/>
        </p:spPr>
        <p:txBody>
          <a:bodyPr wrap="square">
            <a:spAutoFit/>
          </a:bodyPr>
          <a:lstStyle/>
          <a:p>
            <a:pPr marL="0" marR="0" algn="ctr">
              <a:lnSpc>
                <a:spcPct val="115000"/>
              </a:lnSpc>
              <a:spcBef>
                <a:spcPts val="0"/>
              </a:spcBef>
              <a:spcAft>
                <a:spcPts val="800"/>
              </a:spcAft>
            </a:pP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Activer</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le profiler MongoDB pour tracer les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opérations</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lentes</a:t>
            </a:r>
            <a:endPar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2" name="TextBox 21">
            <a:extLst>
              <a:ext uri="{FF2B5EF4-FFF2-40B4-BE49-F238E27FC236}">
                <a16:creationId xmlns:a16="http://schemas.microsoft.com/office/drawing/2014/main" id="{FBFAC09E-1ACB-459B-8535-E59955C06CEF}"/>
              </a:ext>
            </a:extLst>
          </p:cNvPr>
          <p:cNvSpPr txBox="1"/>
          <p:nvPr/>
        </p:nvSpPr>
        <p:spPr>
          <a:xfrm>
            <a:off x="5330941" y="1248904"/>
            <a:ext cx="3491707" cy="316369"/>
          </a:xfrm>
          <a:prstGeom prst="rect">
            <a:avLst/>
          </a:prstGeom>
          <a:noFill/>
        </p:spPr>
        <p:txBody>
          <a:bodyPr wrap="square">
            <a:spAutoFit/>
          </a:bodyPr>
          <a:lstStyle/>
          <a:p>
            <a:pPr marL="0" marR="0" algn="ctr">
              <a:lnSpc>
                <a:spcPct val="115000"/>
              </a:lnSpc>
              <a:spcBef>
                <a:spcPts val="0"/>
              </a:spcBef>
              <a:spcAft>
                <a:spcPts val="800"/>
              </a:spcAft>
            </a:pP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Afficher</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les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données</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du profiler</a:t>
            </a:r>
          </a:p>
        </p:txBody>
      </p:sp>
      <p:sp>
        <p:nvSpPr>
          <p:cNvPr id="24" name="TextBox 23">
            <a:extLst>
              <a:ext uri="{FF2B5EF4-FFF2-40B4-BE49-F238E27FC236}">
                <a16:creationId xmlns:a16="http://schemas.microsoft.com/office/drawing/2014/main" id="{A3B9C8E6-743B-4911-98B5-2D303E8CB263}"/>
              </a:ext>
            </a:extLst>
          </p:cNvPr>
          <p:cNvSpPr txBox="1"/>
          <p:nvPr/>
        </p:nvSpPr>
        <p:spPr>
          <a:xfrm>
            <a:off x="282270" y="1270891"/>
            <a:ext cx="3344184" cy="316369"/>
          </a:xfrm>
          <a:prstGeom prst="rect">
            <a:avLst/>
          </a:prstGeom>
          <a:noFill/>
        </p:spPr>
        <p:txBody>
          <a:bodyPr wrap="square">
            <a:spAutoFit/>
          </a:bodyPr>
          <a:lstStyle/>
          <a:p>
            <a:pPr marL="0" marR="0" algn="ctr">
              <a:lnSpc>
                <a:spcPct val="115000"/>
              </a:lnSpc>
              <a:spcBef>
                <a:spcPts val="0"/>
              </a:spcBef>
              <a:spcAft>
                <a:spcPts val="800"/>
              </a:spcAft>
            </a:pP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Afficher</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les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journaux</a:t>
            </a:r>
            <a:r>
              <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b="1" kern="100" dirty="0" err="1">
                <a:solidFill>
                  <a:schemeClr val="tx1"/>
                </a:solidFill>
                <a:effectLst/>
                <a:latin typeface="Lato" panose="020F0502020204030203" pitchFamily="34" charset="0"/>
                <a:ea typeface="Lato" panose="020F0502020204030203" pitchFamily="34" charset="0"/>
                <a:cs typeface="Lato" panose="020F0502020204030203" pitchFamily="34" charset="0"/>
              </a:rPr>
              <a:t>système</a:t>
            </a:r>
            <a:endParaRPr lang="en-US" b="1" kern="1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1" name="Google Shape;194;p28">
            <a:extLst>
              <a:ext uri="{FF2B5EF4-FFF2-40B4-BE49-F238E27FC236}">
                <a16:creationId xmlns:a16="http://schemas.microsoft.com/office/drawing/2014/main" id="{785CABF0-7773-47AA-856F-62EA4A4EF2F8}"/>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55</a:t>
            </a:r>
            <a:endParaRPr b="1" dirty="0">
              <a:solidFill>
                <a:schemeClr val="tx1"/>
              </a:solidFill>
              <a:latin typeface="Raleway" pitchFamily="2" charset="0"/>
            </a:endParaRPr>
          </a:p>
        </p:txBody>
      </p:sp>
    </p:spTree>
    <p:extLst>
      <p:ext uri="{BB962C8B-B14F-4D97-AF65-F5344CB8AC3E}">
        <p14:creationId xmlns:p14="http://schemas.microsoft.com/office/powerpoint/2010/main" val="290462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1"/>
        <p:cNvGrpSpPr/>
        <p:nvPr/>
      </p:nvGrpSpPr>
      <p:grpSpPr>
        <a:xfrm>
          <a:off x="0" y="0"/>
          <a:ext cx="0" cy="0"/>
          <a:chOff x="0" y="0"/>
          <a:chExt cx="0" cy="0"/>
        </a:xfrm>
      </p:grpSpPr>
      <p:sp>
        <p:nvSpPr>
          <p:cNvPr id="1854" name="Google Shape;1854;p41"/>
          <p:cNvSpPr txBox="1">
            <a:spLocks noGrp="1"/>
          </p:cNvSpPr>
          <p:nvPr>
            <p:ph type="ctrTitle"/>
          </p:nvPr>
        </p:nvSpPr>
        <p:spPr>
          <a:xfrm flipH="1">
            <a:off x="1771378" y="2571750"/>
            <a:ext cx="5870752" cy="95036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fr-FR" sz="3200" b="1" dirty="0">
                <a:effectLst/>
                <a:latin typeface="Montserrat Black" panose="00000A00000000000000" pitchFamily="2" charset="0"/>
                <a:ea typeface="Calibri" panose="020F0502020204030204" pitchFamily="34" charset="0"/>
                <a:cs typeface="Times New Roman" panose="02020603050405020304" pitchFamily="18" charset="0"/>
              </a:rPr>
              <a:t> Intégration dans des outils de supervision</a:t>
            </a:r>
            <a:endParaRPr lang="en-US" sz="41300" dirty="0">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5A818664-CF74-4407-8050-29EA3D6089FD}"/>
              </a:ext>
            </a:extLst>
          </p:cNvPr>
          <p:cNvGrpSpPr/>
          <p:nvPr/>
        </p:nvGrpSpPr>
        <p:grpSpPr>
          <a:xfrm>
            <a:off x="3656213" y="936703"/>
            <a:ext cx="1831573" cy="1554480"/>
            <a:chOff x="3831019" y="613974"/>
            <a:chExt cx="1831573" cy="1554480"/>
          </a:xfrm>
        </p:grpSpPr>
        <p:sp>
          <p:nvSpPr>
            <p:cNvPr id="6" name="Google Shape;1834;p40">
              <a:extLst>
                <a:ext uri="{FF2B5EF4-FFF2-40B4-BE49-F238E27FC236}">
                  <a16:creationId xmlns:a16="http://schemas.microsoft.com/office/drawing/2014/main" id="{5123D63E-9364-457B-A92E-65C731149CC1}"/>
                </a:ext>
              </a:extLst>
            </p:cNvPr>
            <p:cNvSpPr/>
            <p:nvPr/>
          </p:nvSpPr>
          <p:spPr>
            <a:xfrm>
              <a:off x="3946756" y="613974"/>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35;p40">
              <a:extLst>
                <a:ext uri="{FF2B5EF4-FFF2-40B4-BE49-F238E27FC236}">
                  <a16:creationId xmlns:a16="http://schemas.microsoft.com/office/drawing/2014/main" id="{5A37CD5E-0CD4-40AC-B40C-2F2B43933387}"/>
                </a:ext>
              </a:extLst>
            </p:cNvPr>
            <p:cNvSpPr/>
            <p:nvPr/>
          </p:nvSpPr>
          <p:spPr>
            <a:xfrm>
              <a:off x="3831019" y="625953"/>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1"/>
          <p:cNvSpPr txBox="1">
            <a:spLocks noGrp="1"/>
          </p:cNvSpPr>
          <p:nvPr>
            <p:ph type="title" idx="2"/>
          </p:nvPr>
        </p:nvSpPr>
        <p:spPr>
          <a:xfrm>
            <a:off x="4050257" y="1484322"/>
            <a:ext cx="1043486" cy="6672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19" name="Google Shape;251;p5">
            <a:extLst>
              <a:ext uri="{FF2B5EF4-FFF2-40B4-BE49-F238E27FC236}">
                <a16:creationId xmlns:a16="http://schemas.microsoft.com/office/drawing/2014/main" id="{BADA3805-E929-40DF-BA66-62CB69871840}"/>
              </a:ext>
            </a:extLst>
          </p:cNvPr>
          <p:cNvGrpSpPr>
            <a:grpSpLocks noChangeAspect="1"/>
          </p:cNvGrpSpPr>
          <p:nvPr/>
        </p:nvGrpSpPr>
        <p:grpSpPr>
          <a:xfrm rot="20962875">
            <a:off x="9685290" y="-1775100"/>
            <a:ext cx="1188720" cy="884761"/>
            <a:chOff x="686916" y="3476404"/>
            <a:chExt cx="964622" cy="834530"/>
          </a:xfrm>
        </p:grpSpPr>
        <p:sp>
          <p:nvSpPr>
            <p:cNvPr id="20" name="Google Shape;252;p5">
              <a:extLst>
                <a:ext uri="{FF2B5EF4-FFF2-40B4-BE49-F238E27FC236}">
                  <a16:creationId xmlns:a16="http://schemas.microsoft.com/office/drawing/2014/main" id="{FB517D5F-8920-4EC0-9649-59F31A21D7FD}"/>
                </a:ext>
              </a:extLst>
            </p:cNvPr>
            <p:cNvSpPr/>
            <p:nvPr/>
          </p:nvSpPr>
          <p:spPr>
            <a:xfrm>
              <a:off x="1071939" y="34764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 name="Google Shape;253;p5">
              <a:extLst>
                <a:ext uri="{FF2B5EF4-FFF2-40B4-BE49-F238E27FC236}">
                  <a16:creationId xmlns:a16="http://schemas.microsoft.com/office/drawing/2014/main" id="{EECE9B5B-0847-4678-95B2-66D4141C2F0A}"/>
                </a:ext>
              </a:extLst>
            </p:cNvPr>
            <p:cNvSpPr/>
            <p:nvPr/>
          </p:nvSpPr>
          <p:spPr>
            <a:xfrm>
              <a:off x="1125290" y="35308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EBF1F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 name="Google Shape;254;p5">
              <a:extLst>
                <a:ext uri="{FF2B5EF4-FFF2-40B4-BE49-F238E27FC236}">
                  <a16:creationId xmlns:a16="http://schemas.microsoft.com/office/drawing/2014/main" id="{85C9FD27-5655-4EAE-B6A0-F3E8AD177802}"/>
                </a:ext>
              </a:extLst>
            </p:cNvPr>
            <p:cNvSpPr/>
            <p:nvPr/>
          </p:nvSpPr>
          <p:spPr>
            <a:xfrm>
              <a:off x="777960" y="38854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 name="Google Shape;255;p5">
              <a:extLst>
                <a:ext uri="{FF2B5EF4-FFF2-40B4-BE49-F238E27FC236}">
                  <a16:creationId xmlns:a16="http://schemas.microsoft.com/office/drawing/2014/main" id="{2430EDA8-B3A9-4DC4-94A9-30C64866A5C8}"/>
                </a:ext>
              </a:extLst>
            </p:cNvPr>
            <p:cNvSpPr/>
            <p:nvPr/>
          </p:nvSpPr>
          <p:spPr>
            <a:xfrm>
              <a:off x="686916" y="39310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 name="Google Shape;256;p5">
              <a:extLst>
                <a:ext uri="{FF2B5EF4-FFF2-40B4-BE49-F238E27FC236}">
                  <a16:creationId xmlns:a16="http://schemas.microsoft.com/office/drawing/2014/main" id="{FFF3A934-E4BF-45B7-A0B2-8186393F76C9}"/>
                </a:ext>
              </a:extLst>
            </p:cNvPr>
            <p:cNvSpPr/>
            <p:nvPr/>
          </p:nvSpPr>
          <p:spPr>
            <a:xfrm>
              <a:off x="705746" y="3982335"/>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5" name="Group 24">
            <a:extLst>
              <a:ext uri="{FF2B5EF4-FFF2-40B4-BE49-F238E27FC236}">
                <a16:creationId xmlns:a16="http://schemas.microsoft.com/office/drawing/2014/main" id="{8434DE5B-6671-4921-8A95-386954C41219}"/>
              </a:ext>
            </a:extLst>
          </p:cNvPr>
          <p:cNvGrpSpPr/>
          <p:nvPr/>
        </p:nvGrpSpPr>
        <p:grpSpPr>
          <a:xfrm>
            <a:off x="1190530" y="5721793"/>
            <a:ext cx="6451600" cy="3412493"/>
            <a:chOff x="1376805" y="1200593"/>
            <a:chExt cx="6451600" cy="3412493"/>
          </a:xfrm>
        </p:grpSpPr>
        <p:sp>
          <p:nvSpPr>
            <p:cNvPr id="26" name="Google Shape;390;p57">
              <a:extLst>
                <a:ext uri="{FF2B5EF4-FFF2-40B4-BE49-F238E27FC236}">
                  <a16:creationId xmlns:a16="http://schemas.microsoft.com/office/drawing/2014/main" id="{13B49B01-FF3D-413B-8515-43093769C8F0}"/>
                </a:ext>
              </a:extLst>
            </p:cNvPr>
            <p:cNvSpPr/>
            <p:nvPr/>
          </p:nvSpPr>
          <p:spPr>
            <a:xfrm>
              <a:off x="1376805" y="1200593"/>
              <a:ext cx="6451600" cy="3412493"/>
            </a:xfrm>
            <a:prstGeom prst="ellipse">
              <a:avLst/>
            </a:prstGeom>
            <a:solidFill>
              <a:srgbClr val="91E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0" i="0" u="none" strike="noStrike" cap="none" dirty="0">
                  <a:solidFill>
                    <a:schemeClr val="accent2"/>
                  </a:solidFill>
                  <a:latin typeface="Arial"/>
                  <a:ea typeface="Arial"/>
                  <a:cs typeface="Arial"/>
                  <a:sym typeface="Arial"/>
                </a:rPr>
                <a:t>. </a:t>
              </a:r>
              <a:endParaRPr sz="1400" b="0" i="0" u="none" strike="noStrike" cap="none" dirty="0">
                <a:solidFill>
                  <a:schemeClr val="accent2"/>
                </a:solidFill>
                <a:latin typeface="Arial"/>
                <a:ea typeface="Arial"/>
                <a:cs typeface="Arial"/>
                <a:sym typeface="Arial"/>
              </a:endParaRPr>
            </a:p>
          </p:txBody>
        </p:sp>
        <p:sp>
          <p:nvSpPr>
            <p:cNvPr id="27" name="TextBox 26">
              <a:extLst>
                <a:ext uri="{FF2B5EF4-FFF2-40B4-BE49-F238E27FC236}">
                  <a16:creationId xmlns:a16="http://schemas.microsoft.com/office/drawing/2014/main" id="{D940D358-29B9-469D-BB98-617F47CA8D50}"/>
                </a:ext>
              </a:extLst>
            </p:cNvPr>
            <p:cNvSpPr txBox="1"/>
            <p:nvPr/>
          </p:nvSpPr>
          <p:spPr>
            <a:xfrm>
              <a:off x="1968500" y="2178819"/>
              <a:ext cx="5384799" cy="1225528"/>
            </a:xfrm>
            <a:prstGeom prst="rect">
              <a:avLst/>
            </a:prstGeom>
            <a:noFill/>
          </p:spPr>
          <p:txBody>
            <a:bodyPr wrap="square">
              <a:spAutoFit/>
            </a:bodyPr>
            <a:lstStyle/>
            <a:p>
              <a:pPr marL="0" marR="0" algn="ctr">
                <a:lnSpc>
                  <a:spcPct val="107000"/>
                </a:lnSpc>
                <a:spcBef>
                  <a:spcPts val="0"/>
                </a:spcBef>
                <a:spcAft>
                  <a:spcPts val="800"/>
                </a:spcAf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MongoDB est une base de données puissante, mais pour garantir sa performance et sa disponibilité, il est essentiel de la superviser efficacement. L'intégration avec des outils de supervision permet de suivre les métriques, d'analyser les logs et de configurer des alertes pour anticiper les pannes et optimiser le système.</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pSp>
      <p:sp>
        <p:nvSpPr>
          <p:cNvPr id="16" name="Google Shape;194;p28">
            <a:extLst>
              <a:ext uri="{FF2B5EF4-FFF2-40B4-BE49-F238E27FC236}">
                <a16:creationId xmlns:a16="http://schemas.microsoft.com/office/drawing/2014/main" id="{65BB29B4-1F12-4560-A90E-290CA854F193}"/>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56</a:t>
            </a:r>
            <a:endParaRPr b="1" dirty="0">
              <a:solidFill>
                <a:schemeClr val="tx1"/>
              </a:solidFill>
              <a:latin typeface="Raleway" pitchFamily="2" charset="0"/>
            </a:endParaRPr>
          </a:p>
        </p:txBody>
      </p:sp>
    </p:spTree>
    <p:extLst>
      <p:ext uri="{BB962C8B-B14F-4D97-AF65-F5344CB8AC3E}">
        <p14:creationId xmlns:p14="http://schemas.microsoft.com/office/powerpoint/2010/main" val="2765786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2832730" y="48526"/>
            <a:ext cx="3478539"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Objectif</a:t>
            </a:r>
            <a:endParaRPr lang="en-US" sz="24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18" name="Group 17">
            <a:extLst>
              <a:ext uri="{FF2B5EF4-FFF2-40B4-BE49-F238E27FC236}">
                <a16:creationId xmlns:a16="http://schemas.microsoft.com/office/drawing/2014/main" id="{821EA64F-A440-4910-8928-FDB1D60D028B}"/>
              </a:ext>
            </a:extLst>
          </p:cNvPr>
          <p:cNvGrpSpPr/>
          <p:nvPr/>
        </p:nvGrpSpPr>
        <p:grpSpPr>
          <a:xfrm>
            <a:off x="1376805" y="1200593"/>
            <a:ext cx="6451600" cy="3412493"/>
            <a:chOff x="1376805" y="1200593"/>
            <a:chExt cx="6451600" cy="3412493"/>
          </a:xfrm>
        </p:grpSpPr>
        <p:sp>
          <p:nvSpPr>
            <p:cNvPr id="40" name="Google Shape;390;p57">
              <a:extLst>
                <a:ext uri="{FF2B5EF4-FFF2-40B4-BE49-F238E27FC236}">
                  <a16:creationId xmlns:a16="http://schemas.microsoft.com/office/drawing/2014/main" id="{344C882F-863F-47F7-AF51-B00D01D5542E}"/>
                </a:ext>
              </a:extLst>
            </p:cNvPr>
            <p:cNvSpPr/>
            <p:nvPr/>
          </p:nvSpPr>
          <p:spPr>
            <a:xfrm>
              <a:off x="1376805" y="1200593"/>
              <a:ext cx="6451600" cy="3412493"/>
            </a:xfrm>
            <a:prstGeom prst="ellipse">
              <a:avLst/>
            </a:prstGeom>
            <a:solidFill>
              <a:srgbClr val="91E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0" i="0" u="none" strike="noStrike" cap="none" dirty="0">
                  <a:solidFill>
                    <a:schemeClr val="accent2"/>
                  </a:solidFill>
                  <a:latin typeface="Arial"/>
                  <a:ea typeface="Arial"/>
                  <a:cs typeface="Arial"/>
                  <a:sym typeface="Arial"/>
                </a:rPr>
                <a:t>. </a:t>
              </a:r>
              <a:endParaRPr sz="1400" b="0" i="0" u="none" strike="noStrike" cap="none" dirty="0">
                <a:solidFill>
                  <a:schemeClr val="accent2"/>
                </a:solidFill>
                <a:latin typeface="Arial"/>
                <a:ea typeface="Arial"/>
                <a:cs typeface="Arial"/>
                <a:sym typeface="Arial"/>
              </a:endParaRPr>
            </a:p>
          </p:txBody>
        </p:sp>
        <p:sp>
          <p:nvSpPr>
            <p:cNvPr id="37" name="TextBox 36">
              <a:extLst>
                <a:ext uri="{FF2B5EF4-FFF2-40B4-BE49-F238E27FC236}">
                  <a16:creationId xmlns:a16="http://schemas.microsoft.com/office/drawing/2014/main" id="{DE4DD10B-76E9-45E2-9A35-C2BD75522F8F}"/>
                </a:ext>
              </a:extLst>
            </p:cNvPr>
            <p:cNvSpPr txBox="1"/>
            <p:nvPr/>
          </p:nvSpPr>
          <p:spPr>
            <a:xfrm>
              <a:off x="1968500" y="2178819"/>
              <a:ext cx="5384799" cy="1225528"/>
            </a:xfrm>
            <a:prstGeom prst="rect">
              <a:avLst/>
            </a:prstGeom>
            <a:noFill/>
          </p:spPr>
          <p:txBody>
            <a:bodyPr wrap="square">
              <a:spAutoFit/>
            </a:bodyPr>
            <a:lstStyle/>
            <a:p>
              <a:pPr marL="0" marR="0" algn="ctr">
                <a:lnSpc>
                  <a:spcPct val="107000"/>
                </a:lnSpc>
                <a:spcBef>
                  <a:spcPts val="0"/>
                </a:spcBef>
                <a:spcAft>
                  <a:spcPts val="800"/>
                </a:spcAf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MongoDB est une base de données puissante, mais pour garantir sa performance et sa disponibilité, il est essentiel de la superviser efficacement. L'intégration avec des outils de supervision permet de suivre les métriques, d'analyser les logs et de configurer des alertes pour anticiper les pannes et optimiser le système.</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pSp>
      <p:pic>
        <p:nvPicPr>
          <p:cNvPr id="38" name="Picture 37">
            <a:extLst>
              <a:ext uri="{FF2B5EF4-FFF2-40B4-BE49-F238E27FC236}">
                <a16:creationId xmlns:a16="http://schemas.microsoft.com/office/drawing/2014/main" id="{98F6A27C-8FEA-466F-A4E5-1754346C7FA3}"/>
              </a:ext>
            </a:extLst>
          </p:cNvPr>
          <p:cNvPicPr>
            <a:picLocks noChangeAspect="1"/>
          </p:cNvPicPr>
          <p:nvPr/>
        </p:nvPicPr>
        <p:blipFill>
          <a:blip r:embed="rId3"/>
          <a:stretch>
            <a:fillRect/>
          </a:stretch>
        </p:blipFill>
        <p:spPr>
          <a:xfrm>
            <a:off x="-2377440" y="1574816"/>
            <a:ext cx="2194560" cy="2203380"/>
          </a:xfrm>
          <a:prstGeom prst="rect">
            <a:avLst/>
          </a:prstGeom>
        </p:spPr>
      </p:pic>
      <p:sp>
        <p:nvSpPr>
          <p:cNvPr id="39" name="TextBox 38">
            <a:extLst>
              <a:ext uri="{FF2B5EF4-FFF2-40B4-BE49-F238E27FC236}">
                <a16:creationId xmlns:a16="http://schemas.microsoft.com/office/drawing/2014/main" id="{92296857-31ED-4A98-9C38-65D5F0DD6E4D}"/>
              </a:ext>
            </a:extLst>
          </p:cNvPr>
          <p:cNvSpPr txBox="1"/>
          <p:nvPr/>
        </p:nvSpPr>
        <p:spPr>
          <a:xfrm>
            <a:off x="9388090" y="1823327"/>
            <a:ext cx="4730750" cy="1651029"/>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Prometheus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est un système de surveillance open-source qui collecte des métriques à partir des serveurs via des "</a:t>
            </a:r>
            <a:r>
              <a:rPr lang="fr-FR" sz="1600" dirty="0" err="1">
                <a:solidFill>
                  <a:schemeClr val="tx1"/>
                </a:solidFill>
                <a:effectLst/>
                <a:latin typeface="Lato" panose="020F0502020204030203" pitchFamily="34" charset="0"/>
                <a:ea typeface="Lato" panose="020F0502020204030203" pitchFamily="34" charset="0"/>
                <a:cs typeface="Lato" panose="020F0502020204030203" pitchFamily="34" charset="0"/>
              </a:rPr>
              <a:t>exporters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Ces métriques peuvent être utilisées pour évaluer la performance des systèmes, en particulier pour des bases de données comme MongoDB.</a:t>
            </a:r>
            <a:endParaRPr lang="en-US"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8" name="Google Shape;194;p28">
            <a:extLst>
              <a:ext uri="{FF2B5EF4-FFF2-40B4-BE49-F238E27FC236}">
                <a16:creationId xmlns:a16="http://schemas.microsoft.com/office/drawing/2014/main" id="{8710B336-1C99-4C07-8A14-D5309F9B1602}"/>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57</a:t>
            </a:r>
            <a:endParaRPr b="1" dirty="0">
              <a:solidFill>
                <a:schemeClr val="tx1"/>
              </a:solidFill>
              <a:latin typeface="Raleway"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Outils de supervision populaires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10" name="Google Shape;251;p5">
            <a:extLst>
              <a:ext uri="{FF2B5EF4-FFF2-40B4-BE49-F238E27FC236}">
                <a16:creationId xmlns:a16="http://schemas.microsoft.com/office/drawing/2014/main" id="{1AD68C45-29D0-44F7-8BED-BCE5D6A24F51}"/>
              </a:ext>
            </a:extLst>
          </p:cNvPr>
          <p:cNvGrpSpPr>
            <a:grpSpLocks noChangeAspect="1"/>
          </p:cNvGrpSpPr>
          <p:nvPr/>
        </p:nvGrpSpPr>
        <p:grpSpPr>
          <a:xfrm rot="20962875">
            <a:off x="3843290" y="5425801"/>
            <a:ext cx="1188720" cy="884761"/>
            <a:chOff x="686916" y="3476404"/>
            <a:chExt cx="964622" cy="834530"/>
          </a:xfrm>
        </p:grpSpPr>
        <p:sp>
          <p:nvSpPr>
            <p:cNvPr id="11" name="Google Shape;252;p5">
              <a:extLst>
                <a:ext uri="{FF2B5EF4-FFF2-40B4-BE49-F238E27FC236}">
                  <a16:creationId xmlns:a16="http://schemas.microsoft.com/office/drawing/2014/main" id="{9854AA2C-2476-441E-88E4-8D95075E8C88}"/>
                </a:ext>
              </a:extLst>
            </p:cNvPr>
            <p:cNvSpPr/>
            <p:nvPr/>
          </p:nvSpPr>
          <p:spPr>
            <a:xfrm>
              <a:off x="1071939" y="34764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 name="Google Shape;253;p5">
              <a:extLst>
                <a:ext uri="{FF2B5EF4-FFF2-40B4-BE49-F238E27FC236}">
                  <a16:creationId xmlns:a16="http://schemas.microsoft.com/office/drawing/2014/main" id="{DAEDC82D-FDD8-4EFD-8046-2AB869140930}"/>
                </a:ext>
              </a:extLst>
            </p:cNvPr>
            <p:cNvSpPr/>
            <p:nvPr/>
          </p:nvSpPr>
          <p:spPr>
            <a:xfrm>
              <a:off x="1125290" y="35308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EBF1F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 name="Google Shape;254;p5">
              <a:extLst>
                <a:ext uri="{FF2B5EF4-FFF2-40B4-BE49-F238E27FC236}">
                  <a16:creationId xmlns:a16="http://schemas.microsoft.com/office/drawing/2014/main" id="{48C317A5-AE7E-4FC4-BFDA-B893868F3734}"/>
                </a:ext>
              </a:extLst>
            </p:cNvPr>
            <p:cNvSpPr/>
            <p:nvPr/>
          </p:nvSpPr>
          <p:spPr>
            <a:xfrm>
              <a:off x="777960" y="38854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 name="Google Shape;255;p5">
              <a:extLst>
                <a:ext uri="{FF2B5EF4-FFF2-40B4-BE49-F238E27FC236}">
                  <a16:creationId xmlns:a16="http://schemas.microsoft.com/office/drawing/2014/main" id="{F7AF0B2E-8F8B-407D-AEEA-B38D20A4FE56}"/>
                </a:ext>
              </a:extLst>
            </p:cNvPr>
            <p:cNvSpPr/>
            <p:nvPr/>
          </p:nvSpPr>
          <p:spPr>
            <a:xfrm>
              <a:off x="686916" y="39310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 name="Google Shape;256;p5">
              <a:extLst>
                <a:ext uri="{FF2B5EF4-FFF2-40B4-BE49-F238E27FC236}">
                  <a16:creationId xmlns:a16="http://schemas.microsoft.com/office/drawing/2014/main" id="{4036CD45-DB67-49DD-AEF1-668EB44DC26D}"/>
                </a:ext>
              </a:extLst>
            </p:cNvPr>
            <p:cNvSpPr/>
            <p:nvPr/>
          </p:nvSpPr>
          <p:spPr>
            <a:xfrm>
              <a:off x="705746" y="3982335"/>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1CBEE675-EE23-49D4-AC29-1DB4327BB62C}"/>
              </a:ext>
            </a:extLst>
          </p:cNvPr>
          <p:cNvPicPr>
            <a:picLocks noChangeAspect="1"/>
          </p:cNvPicPr>
          <p:nvPr/>
        </p:nvPicPr>
        <p:blipFill>
          <a:blip r:embed="rId3"/>
          <a:stretch>
            <a:fillRect/>
          </a:stretch>
        </p:blipFill>
        <p:spPr>
          <a:xfrm>
            <a:off x="557082" y="1574816"/>
            <a:ext cx="2194560" cy="2203380"/>
          </a:xfrm>
          <a:prstGeom prst="rect">
            <a:avLst/>
          </a:prstGeom>
        </p:spPr>
      </p:pic>
      <p:cxnSp>
        <p:nvCxnSpPr>
          <p:cNvPr id="18" name="Connector: Elbow 17">
            <a:extLst>
              <a:ext uri="{FF2B5EF4-FFF2-40B4-BE49-F238E27FC236}">
                <a16:creationId xmlns:a16="http://schemas.microsoft.com/office/drawing/2014/main" id="{7EF649B0-C8F5-4459-8444-318AB0D191D5}"/>
              </a:ext>
            </a:extLst>
          </p:cNvPr>
          <p:cNvCxnSpPr>
            <a:cxnSpLocks/>
            <a:stCxn id="3" idx="3"/>
            <a:endCxn id="22" idx="0"/>
          </p:cNvCxnSpPr>
          <p:nvPr/>
        </p:nvCxnSpPr>
        <p:spPr>
          <a:xfrm flipV="1">
            <a:off x="2751642" y="1985050"/>
            <a:ext cx="3575867" cy="691456"/>
          </a:xfrm>
          <a:prstGeom prst="bentConnector4">
            <a:avLst>
              <a:gd name="adj1" fmla="val 16926"/>
              <a:gd name="adj2" fmla="val 192390"/>
            </a:avLst>
          </a:prstGeom>
          <a:ln w="15875" cap="sq" cmpd="sng">
            <a:solidFill>
              <a:srgbClr val="000000"/>
            </a:solidFill>
            <a:prstDash val="solid"/>
            <a:tailEnd type="oval"/>
          </a:ln>
          <a:effectLst>
            <a:glow rad="63500">
              <a:schemeClr val="accent3">
                <a:lumMod val="20000"/>
                <a:lumOff val="80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85F5C26-BC75-4D75-BC89-FC3DE1BE57FE}"/>
              </a:ext>
            </a:extLst>
          </p:cNvPr>
          <p:cNvSpPr txBox="1"/>
          <p:nvPr/>
        </p:nvSpPr>
        <p:spPr>
          <a:xfrm>
            <a:off x="3962134" y="1985050"/>
            <a:ext cx="4730750" cy="1651029"/>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Prometheus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est un système de surveillance open-source qui collecte des métriques à partir des serveurs via des "</a:t>
            </a:r>
            <a:r>
              <a:rPr lang="fr-FR" sz="1600" dirty="0" err="1">
                <a:solidFill>
                  <a:schemeClr val="tx1"/>
                </a:solidFill>
                <a:effectLst/>
                <a:latin typeface="Lato" panose="020F0502020204030203" pitchFamily="34" charset="0"/>
                <a:ea typeface="Lato" panose="020F0502020204030203" pitchFamily="34" charset="0"/>
                <a:cs typeface="Lato" panose="020F0502020204030203" pitchFamily="34" charset="0"/>
              </a:rPr>
              <a:t>exporters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Ces métriques peuvent être utilisées pour évaluer la performance des systèmes, en particulier pour des bases de données comme MongoDB.</a:t>
            </a:r>
            <a:endParaRPr lang="en-US"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8E68CFC5-D32F-4D5D-8C08-BF6E1C964EC1}"/>
              </a:ext>
            </a:extLst>
          </p:cNvPr>
          <p:cNvSpPr txBox="1"/>
          <p:nvPr/>
        </p:nvSpPr>
        <p:spPr>
          <a:xfrm>
            <a:off x="-5793437" y="1574816"/>
            <a:ext cx="5549304" cy="2526782"/>
          </a:xfrm>
          <a:prstGeom prst="rect">
            <a:avLst/>
          </a:prstGeom>
          <a:noFill/>
        </p:spPr>
        <p:txBody>
          <a:bodyPr wrap="square">
            <a:spAutoFit/>
          </a:bodyPr>
          <a:lstStyle/>
          <a:p>
            <a:pPr>
              <a:spcAft>
                <a:spcPts val="0"/>
              </a:spcAft>
            </a:pPr>
            <a:endParaRPr lang="en-US" sz="16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457200" marR="0" lvl="1">
              <a:lnSpc>
                <a:spcPct val="107000"/>
              </a:lnSpc>
              <a:spcBef>
                <a:spcPts val="0"/>
              </a:spcBef>
              <a:spcAft>
                <a:spcPts val="800"/>
              </a:spcAft>
              <a:buSzPts val="1000"/>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Exporter MongoDB</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 C'est un composant clé qui permet de collecter les métriques spécifiques à MongoDB. L'exporter expose des données comme la latence, les connexions actives, les lectures/écritures, la mémoire utilisée, etc.</a:t>
            </a:r>
            <a:endParaRPr lang="en-US" sz="16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457200" marR="0" lvl="1">
              <a:lnSpc>
                <a:spcPct val="107000"/>
              </a:lnSpc>
              <a:spcBef>
                <a:spcPts val="0"/>
              </a:spcBef>
              <a:spcAft>
                <a:spcPts val="800"/>
              </a:spcAft>
              <a:buSzPts val="1000"/>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Les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métriques collectées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sont ensuite envoyées à </a:t>
            </a:r>
            <a:r>
              <a:rPr lang="fr-FR" sz="1600" dirty="0" err="1">
                <a:solidFill>
                  <a:schemeClr val="tx1"/>
                </a:solidFill>
                <a:effectLst/>
                <a:latin typeface="Lato" panose="020F0502020204030203" pitchFamily="34" charset="0"/>
                <a:ea typeface="Lato" panose="020F0502020204030203" pitchFamily="34" charset="0"/>
                <a:cs typeface="Lato" panose="020F0502020204030203" pitchFamily="34" charset="0"/>
              </a:rPr>
              <a:t>Prometheus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qui les stocke et les met à disposition pour une visualisation.</a:t>
            </a:r>
            <a:endParaRPr lang="en-US" sz="16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CE4FAB69-F294-44D2-86DE-12FB7BEAA704}"/>
              </a:ext>
            </a:extLst>
          </p:cNvPr>
          <p:cNvSpPr txBox="1"/>
          <p:nvPr/>
        </p:nvSpPr>
        <p:spPr>
          <a:xfrm>
            <a:off x="193409" y="859056"/>
            <a:ext cx="3870591" cy="340606"/>
          </a:xfrm>
          <a:prstGeom prst="rect">
            <a:avLst/>
          </a:prstGeom>
          <a:noFill/>
        </p:spPr>
        <p:txBody>
          <a:bodyPr wrap="square">
            <a:spAutoFit/>
          </a:bodyPr>
          <a:lstStyle/>
          <a:p>
            <a:pPr marL="0" marR="0">
              <a:lnSpc>
                <a:spcPct val="107000"/>
              </a:lnSpc>
              <a:spcBef>
                <a:spcPts val="0"/>
              </a:spcBef>
              <a:spcAft>
                <a:spcPts val="800"/>
              </a:spcAft>
            </a:pPr>
            <a:r>
              <a:rPr lang="fr-FR" sz="16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1. </a:t>
            </a:r>
            <a:r>
              <a:rPr lang="fr-FR" sz="1600" b="1"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Prometheus</a:t>
            </a:r>
            <a:r>
              <a:rPr lang="fr-FR" sz="16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 </a:t>
            </a:r>
            <a:r>
              <a:rPr lang="fr-FR" sz="1600" b="1"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Grafana</a:t>
            </a:r>
            <a:endPar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6" name="Google Shape;194;p28">
            <a:extLst>
              <a:ext uri="{FF2B5EF4-FFF2-40B4-BE49-F238E27FC236}">
                <a16:creationId xmlns:a16="http://schemas.microsoft.com/office/drawing/2014/main" id="{670F7E2F-6DA9-4DEF-BD92-17C8B8EBD797}"/>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58</a:t>
            </a:r>
            <a:endParaRPr b="1" dirty="0">
              <a:solidFill>
                <a:schemeClr val="tx1"/>
              </a:solidFill>
              <a:latin typeface="Raleway" pitchFamily="2" charset="0"/>
            </a:endParaRPr>
          </a:p>
        </p:txBody>
      </p:sp>
    </p:spTree>
    <p:extLst>
      <p:ext uri="{BB962C8B-B14F-4D97-AF65-F5344CB8AC3E}">
        <p14:creationId xmlns:p14="http://schemas.microsoft.com/office/powerpoint/2010/main" val="331071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Outils de supervision populaires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CBEE675-EE23-49D4-AC29-1DB4327BB62C}"/>
              </a:ext>
            </a:extLst>
          </p:cNvPr>
          <p:cNvPicPr>
            <a:picLocks noChangeAspect="1"/>
          </p:cNvPicPr>
          <p:nvPr/>
        </p:nvPicPr>
        <p:blipFill>
          <a:blip r:embed="rId3"/>
          <a:stretch>
            <a:fillRect/>
          </a:stretch>
        </p:blipFill>
        <p:spPr>
          <a:xfrm>
            <a:off x="6437182" y="1470060"/>
            <a:ext cx="2194560" cy="2203380"/>
          </a:xfrm>
          <a:prstGeom prst="rect">
            <a:avLst/>
          </a:prstGeom>
        </p:spPr>
      </p:pic>
      <p:cxnSp>
        <p:nvCxnSpPr>
          <p:cNvPr id="18" name="Connector: Elbow 17">
            <a:extLst>
              <a:ext uri="{FF2B5EF4-FFF2-40B4-BE49-F238E27FC236}">
                <a16:creationId xmlns:a16="http://schemas.microsoft.com/office/drawing/2014/main" id="{7EF649B0-C8F5-4459-8444-318AB0D191D5}"/>
              </a:ext>
            </a:extLst>
          </p:cNvPr>
          <p:cNvCxnSpPr>
            <a:cxnSpLocks/>
            <a:stCxn id="3" idx="1"/>
            <a:endCxn id="16" idx="0"/>
          </p:cNvCxnSpPr>
          <p:nvPr/>
        </p:nvCxnSpPr>
        <p:spPr>
          <a:xfrm rot="10800000">
            <a:off x="2706820" y="1653860"/>
            <a:ext cx="3730363" cy="917890"/>
          </a:xfrm>
          <a:prstGeom prst="bentConnector4">
            <a:avLst>
              <a:gd name="adj1" fmla="val 12810"/>
              <a:gd name="adj2" fmla="val 124905"/>
            </a:avLst>
          </a:prstGeom>
          <a:ln w="15875" cap="sq" cmpd="sng">
            <a:solidFill>
              <a:srgbClr val="000000"/>
            </a:solidFill>
            <a:prstDash val="solid"/>
            <a:tailEnd type="oval"/>
          </a:ln>
          <a:effectLst>
            <a:glow rad="63500">
              <a:schemeClr val="accent3">
                <a:lumMod val="20000"/>
                <a:lumOff val="80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85F5C26-BC75-4D75-BC89-FC3DE1BE57FE}"/>
              </a:ext>
            </a:extLst>
          </p:cNvPr>
          <p:cNvSpPr txBox="1"/>
          <p:nvPr/>
        </p:nvSpPr>
        <p:spPr>
          <a:xfrm>
            <a:off x="9613634" y="1920544"/>
            <a:ext cx="4730750" cy="1651029"/>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Prometheus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est un système de surveillance open-source qui collecte des métriques à partir des serveurs via des "</a:t>
            </a:r>
            <a:r>
              <a:rPr lang="fr-FR" sz="1600" dirty="0" err="1">
                <a:solidFill>
                  <a:schemeClr val="tx1"/>
                </a:solidFill>
                <a:effectLst/>
                <a:latin typeface="Lato" panose="020F0502020204030203" pitchFamily="34" charset="0"/>
                <a:ea typeface="Lato" panose="020F0502020204030203" pitchFamily="34" charset="0"/>
                <a:cs typeface="Lato" panose="020F0502020204030203" pitchFamily="34" charset="0"/>
              </a:rPr>
              <a:t>exporters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Ces métriques peuvent être utilisées pour évaluer la performance des systèmes, en particulier pour des bases de données comme MongoDB.</a:t>
            </a:r>
            <a:endParaRPr lang="en-US"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779EBBEC-CC29-4BD6-9990-991F8078EAFD}"/>
              </a:ext>
            </a:extLst>
          </p:cNvPr>
          <p:cNvSpPr txBox="1"/>
          <p:nvPr/>
        </p:nvSpPr>
        <p:spPr>
          <a:xfrm>
            <a:off x="-67833" y="1653860"/>
            <a:ext cx="5549304" cy="2526782"/>
          </a:xfrm>
          <a:prstGeom prst="rect">
            <a:avLst/>
          </a:prstGeom>
          <a:noFill/>
        </p:spPr>
        <p:txBody>
          <a:bodyPr wrap="square">
            <a:spAutoFit/>
          </a:bodyPr>
          <a:lstStyle/>
          <a:p>
            <a:pPr>
              <a:spcAft>
                <a:spcPts val="0"/>
              </a:spcAft>
            </a:pPr>
            <a:endParaRPr lang="en-US" sz="16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457200" marR="0" lvl="1">
              <a:lnSpc>
                <a:spcPct val="107000"/>
              </a:lnSpc>
              <a:spcBef>
                <a:spcPts val="0"/>
              </a:spcBef>
              <a:spcAft>
                <a:spcPts val="800"/>
              </a:spcAft>
              <a:buSzPts val="1000"/>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Exporter MongoDB</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 C'est un composant clé qui permet de collecter les métriques spécifiques à MongoDB. L'exporter expose des données comme la latence, les connexions actives, les lectures/écritures, la mémoire utilisée, etc.</a:t>
            </a:r>
            <a:endParaRPr lang="en-US" sz="16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457200" marR="0" lvl="1">
              <a:lnSpc>
                <a:spcPct val="107000"/>
              </a:lnSpc>
              <a:spcBef>
                <a:spcPts val="0"/>
              </a:spcBef>
              <a:spcAft>
                <a:spcPts val="800"/>
              </a:spcAft>
              <a:buSzPts val="1000"/>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Les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métriques collectées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sont ensuite envoyées à </a:t>
            </a:r>
            <a:r>
              <a:rPr lang="fr-FR" sz="1600" dirty="0" err="1">
                <a:solidFill>
                  <a:schemeClr val="tx1"/>
                </a:solidFill>
                <a:effectLst/>
                <a:latin typeface="Lato" panose="020F0502020204030203" pitchFamily="34" charset="0"/>
                <a:ea typeface="Lato" panose="020F0502020204030203" pitchFamily="34" charset="0"/>
                <a:cs typeface="Lato" panose="020F0502020204030203" pitchFamily="34" charset="0"/>
              </a:rPr>
              <a:t>Prometheus</a:t>
            </a:r>
            <a:r>
              <a:rPr lang="fr-FR" sz="1600" dirty="0">
                <a:solidFill>
                  <a:schemeClr val="tx1"/>
                </a:solidFill>
                <a:effectLst/>
                <a:latin typeface="Lato" panose="020F0502020204030203" pitchFamily="34" charset="0"/>
                <a:ea typeface="Lato" panose="020F0502020204030203" pitchFamily="34" charset="0"/>
                <a:cs typeface="Lato" panose="020F0502020204030203" pitchFamily="34" charset="0"/>
              </a:rPr>
              <a:t>, qui les stocke et les met à disposition pour une visualisation.</a:t>
            </a:r>
            <a:endParaRPr lang="en-US" sz="16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5205C898-2CE8-4714-B13B-6119CBBCB993}"/>
              </a:ext>
            </a:extLst>
          </p:cNvPr>
          <p:cNvSpPr txBox="1"/>
          <p:nvPr/>
        </p:nvSpPr>
        <p:spPr>
          <a:xfrm>
            <a:off x="193409" y="859056"/>
            <a:ext cx="3870591" cy="340606"/>
          </a:xfrm>
          <a:prstGeom prst="rect">
            <a:avLst/>
          </a:prstGeom>
          <a:noFill/>
        </p:spPr>
        <p:txBody>
          <a:bodyPr wrap="square">
            <a:spAutoFit/>
          </a:bodyPr>
          <a:lstStyle/>
          <a:p>
            <a:pPr marL="0" marR="0">
              <a:lnSpc>
                <a:spcPct val="107000"/>
              </a:lnSpc>
              <a:spcBef>
                <a:spcPts val="0"/>
              </a:spcBef>
              <a:spcAft>
                <a:spcPts val="800"/>
              </a:spcAft>
            </a:pPr>
            <a:r>
              <a:rPr lang="fr-FR" sz="16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1. </a:t>
            </a:r>
            <a:r>
              <a:rPr lang="fr-FR" sz="1600" b="1"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Prometheus</a:t>
            </a:r>
            <a:r>
              <a:rPr lang="fr-FR" sz="16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 </a:t>
            </a:r>
            <a:r>
              <a:rPr lang="fr-FR" sz="1600" b="1"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Grafana</a:t>
            </a:r>
            <a:endPar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4E0D7C2D-D003-4CB5-9D65-0BB4976ECA33}"/>
              </a:ext>
            </a:extLst>
          </p:cNvPr>
          <p:cNvPicPr>
            <a:picLocks noChangeAspect="1"/>
          </p:cNvPicPr>
          <p:nvPr/>
        </p:nvPicPr>
        <p:blipFill>
          <a:blip r:embed="rId4"/>
          <a:stretch>
            <a:fillRect/>
          </a:stretch>
        </p:blipFill>
        <p:spPr>
          <a:xfrm>
            <a:off x="-2377440" y="1631910"/>
            <a:ext cx="2103120" cy="2337963"/>
          </a:xfrm>
          <a:prstGeom prst="rect">
            <a:avLst/>
          </a:prstGeom>
        </p:spPr>
      </p:pic>
      <p:sp>
        <p:nvSpPr>
          <p:cNvPr id="9" name="Google Shape;194;p28">
            <a:extLst>
              <a:ext uri="{FF2B5EF4-FFF2-40B4-BE49-F238E27FC236}">
                <a16:creationId xmlns:a16="http://schemas.microsoft.com/office/drawing/2014/main" id="{29149E88-D156-468D-BA61-7F1E3ED7E00B}"/>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59</a:t>
            </a:r>
            <a:endParaRPr b="1" dirty="0">
              <a:solidFill>
                <a:schemeClr val="tx1"/>
              </a:solidFill>
              <a:latin typeface="Raleway" pitchFamily="2" charset="0"/>
            </a:endParaRPr>
          </a:p>
        </p:txBody>
      </p:sp>
    </p:spTree>
    <p:extLst>
      <p:ext uri="{BB962C8B-B14F-4D97-AF65-F5344CB8AC3E}">
        <p14:creationId xmlns:p14="http://schemas.microsoft.com/office/powerpoint/2010/main" val="417738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Outils de supervision populaires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CBEE675-EE23-49D4-AC29-1DB4327BB62C}"/>
              </a:ext>
            </a:extLst>
          </p:cNvPr>
          <p:cNvPicPr>
            <a:picLocks noChangeAspect="1"/>
          </p:cNvPicPr>
          <p:nvPr/>
        </p:nvPicPr>
        <p:blipFill>
          <a:blip r:embed="rId3"/>
          <a:stretch>
            <a:fillRect/>
          </a:stretch>
        </p:blipFill>
        <p:spPr>
          <a:xfrm>
            <a:off x="9396282" y="1431960"/>
            <a:ext cx="2194560" cy="2203380"/>
          </a:xfrm>
          <a:prstGeom prst="rect">
            <a:avLst/>
          </a:prstGeom>
        </p:spPr>
      </p:pic>
      <p:cxnSp>
        <p:nvCxnSpPr>
          <p:cNvPr id="18" name="Connector: Elbow 17">
            <a:extLst>
              <a:ext uri="{FF2B5EF4-FFF2-40B4-BE49-F238E27FC236}">
                <a16:creationId xmlns:a16="http://schemas.microsoft.com/office/drawing/2014/main" id="{7EF649B0-C8F5-4459-8444-318AB0D191D5}"/>
              </a:ext>
            </a:extLst>
          </p:cNvPr>
          <p:cNvCxnSpPr>
            <a:cxnSpLocks/>
            <a:stCxn id="5" idx="2"/>
            <a:endCxn id="16" idx="1"/>
          </p:cNvCxnSpPr>
          <p:nvPr/>
        </p:nvCxnSpPr>
        <p:spPr>
          <a:xfrm rot="5400000" flipH="1" flipV="1">
            <a:off x="2274789" y="2024751"/>
            <a:ext cx="971526" cy="2918718"/>
          </a:xfrm>
          <a:prstGeom prst="bentConnector4">
            <a:avLst>
              <a:gd name="adj1" fmla="val -23530"/>
              <a:gd name="adj2" fmla="val 68014"/>
            </a:avLst>
          </a:prstGeom>
          <a:ln w="15875" cap="sq" cmpd="sng">
            <a:solidFill>
              <a:srgbClr val="000000"/>
            </a:solidFill>
            <a:prstDash val="solid"/>
            <a:tailEnd type="oval"/>
          </a:ln>
          <a:effectLst>
            <a:glow rad="63500">
              <a:schemeClr val="accent3">
                <a:lumMod val="20000"/>
                <a:lumOff val="80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9EBBEC-CC29-4BD6-9990-991F8078EAFD}"/>
              </a:ext>
            </a:extLst>
          </p:cNvPr>
          <p:cNvSpPr txBox="1"/>
          <p:nvPr/>
        </p:nvSpPr>
        <p:spPr>
          <a:xfrm>
            <a:off x="4219911" y="1266302"/>
            <a:ext cx="4684247" cy="3464090"/>
          </a:xfrm>
          <a:prstGeom prst="rect">
            <a:avLst/>
          </a:prstGeom>
          <a:noFill/>
        </p:spPr>
        <p:txBody>
          <a:bodyPr wrap="square">
            <a:spAutoFit/>
          </a:bodyPr>
          <a:lstStyle/>
          <a:p>
            <a:pPr>
              <a:spcAft>
                <a:spcPts val="0"/>
              </a:spcAft>
            </a:pP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R="0" lvl="0">
              <a:lnSpc>
                <a:spcPct val="107000"/>
              </a:lnSpc>
              <a:spcBef>
                <a:spcPts val="0"/>
              </a:spcBef>
              <a:spcAft>
                <a:spcPts val="800"/>
              </a:spcAft>
              <a:buSzPts val="1000"/>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Outil de visualisation des données collectées par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Prometheus</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Il permet de créer des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dashboards</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interactifs pour suivre en temps réel la santé de la base de données.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457200" marR="0" lvl="1">
              <a:lnSpc>
                <a:spcPct val="107000"/>
              </a:lnSpc>
              <a:spcBef>
                <a:spcPts val="0"/>
              </a:spcBef>
              <a:spcAft>
                <a:spcPts val="800"/>
              </a:spcAft>
              <a:buSzPts val="1000"/>
              <a:tabLst>
                <a:tab pos="9144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Un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dashboard</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peut inclure des graphiques pour :</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1200150" marR="0" lvl="2" indent="-285750">
              <a:lnSpc>
                <a:spcPct val="107000"/>
              </a:lnSpc>
              <a:spcBef>
                <a:spcPts val="0"/>
              </a:spcBef>
              <a:spcAft>
                <a:spcPts val="800"/>
              </a:spcAft>
              <a:buSzPts val="1000"/>
              <a:buFont typeface="Arial" panose="020B0604020202020204" pitchFamily="34" charset="0"/>
              <a:buChar char="•"/>
              <a:tabLst>
                <a:tab pos="13716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La latence des requêtes.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1200150" marR="0" lvl="2" indent="-285750">
              <a:lnSpc>
                <a:spcPct val="107000"/>
              </a:lnSpc>
              <a:spcBef>
                <a:spcPts val="0"/>
              </a:spcBef>
              <a:spcAft>
                <a:spcPts val="800"/>
              </a:spcAft>
              <a:buSzPts val="1000"/>
              <a:buFont typeface="Arial" panose="020B0604020202020204" pitchFamily="34" charset="0"/>
              <a:buChar char="•"/>
              <a:tabLst>
                <a:tab pos="13716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Le nombre de connexions actives.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1200150" marR="0" lvl="2" indent="-285750">
              <a:lnSpc>
                <a:spcPct val="107000"/>
              </a:lnSpc>
              <a:spcBef>
                <a:spcPts val="0"/>
              </a:spcBef>
              <a:spcAft>
                <a:spcPts val="800"/>
              </a:spcAft>
              <a:buSzPts val="1000"/>
              <a:buFont typeface="Arial" panose="020B0604020202020204" pitchFamily="34" charset="0"/>
              <a:buChar char="•"/>
              <a:tabLst>
                <a:tab pos="13716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La quantité de mémoire utilisée.</a:t>
            </a:r>
            <a:endParaRPr lang="en-US" sz="1600" b="1" dirty="0">
              <a:solidFill>
                <a:schemeClr val="tx1"/>
              </a:solidFill>
              <a:latin typeface="Lato" panose="020F0502020204030203" pitchFamily="34" charset="0"/>
              <a:ea typeface="Lato" panose="020F0502020204030203" pitchFamily="34" charset="0"/>
              <a:cs typeface="Lato" panose="020F0502020204030203" pitchFamily="34" charset="0"/>
            </a:endParaRPr>
          </a:p>
          <a:p>
            <a:pPr marL="1200150" marR="0" lvl="2" indent="-285750">
              <a:lnSpc>
                <a:spcPct val="107000"/>
              </a:lnSpc>
              <a:spcBef>
                <a:spcPts val="0"/>
              </a:spcBef>
              <a:spcAft>
                <a:spcPts val="800"/>
              </a:spcAft>
              <a:buSzPts val="1000"/>
              <a:buFont typeface="Arial" panose="020B0604020202020204" pitchFamily="34" charset="0"/>
              <a:buChar char="•"/>
              <a:tabLst>
                <a:tab pos="13716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Les erreurs d'opérations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5205C898-2CE8-4714-B13B-6119CBBCB993}"/>
              </a:ext>
            </a:extLst>
          </p:cNvPr>
          <p:cNvSpPr txBox="1"/>
          <p:nvPr/>
        </p:nvSpPr>
        <p:spPr>
          <a:xfrm>
            <a:off x="193409" y="859056"/>
            <a:ext cx="3870591" cy="340606"/>
          </a:xfrm>
          <a:prstGeom prst="rect">
            <a:avLst/>
          </a:prstGeom>
          <a:noFill/>
        </p:spPr>
        <p:txBody>
          <a:bodyPr wrap="square">
            <a:spAutoFit/>
          </a:bodyPr>
          <a:lstStyle/>
          <a:p>
            <a:pPr marL="0" marR="0">
              <a:lnSpc>
                <a:spcPct val="107000"/>
              </a:lnSpc>
              <a:spcBef>
                <a:spcPts val="0"/>
              </a:spcBef>
              <a:spcAft>
                <a:spcPts val="800"/>
              </a:spcAft>
            </a:pPr>
            <a:r>
              <a:rPr lang="fr-FR" sz="16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1. </a:t>
            </a:r>
            <a:r>
              <a:rPr lang="fr-FR" sz="1600" b="1"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Prometheus</a:t>
            </a:r>
            <a:r>
              <a:rPr lang="fr-FR" sz="16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 </a:t>
            </a:r>
            <a:r>
              <a:rPr lang="fr-FR" sz="1600" b="1"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Grafana</a:t>
            </a:r>
            <a:endPar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83D11A7-71CB-45D4-B10C-C743EA3BA259}"/>
              </a:ext>
            </a:extLst>
          </p:cNvPr>
          <p:cNvPicPr>
            <a:picLocks noChangeAspect="1"/>
          </p:cNvPicPr>
          <p:nvPr/>
        </p:nvPicPr>
        <p:blipFill>
          <a:blip r:embed="rId4"/>
          <a:stretch>
            <a:fillRect/>
          </a:stretch>
        </p:blipFill>
        <p:spPr>
          <a:xfrm>
            <a:off x="249633" y="1631910"/>
            <a:ext cx="2103120" cy="2337963"/>
          </a:xfrm>
          <a:prstGeom prst="rect">
            <a:avLst/>
          </a:prstGeom>
        </p:spPr>
      </p:pic>
      <p:pic>
        <p:nvPicPr>
          <p:cNvPr id="19" name="Picture 18">
            <a:extLst>
              <a:ext uri="{FF2B5EF4-FFF2-40B4-BE49-F238E27FC236}">
                <a16:creationId xmlns:a16="http://schemas.microsoft.com/office/drawing/2014/main" id="{772E1FD4-D5A5-4C4E-9092-598F9A5526CE}"/>
              </a:ext>
            </a:extLst>
          </p:cNvPr>
          <p:cNvPicPr>
            <a:picLocks noChangeAspect="1"/>
          </p:cNvPicPr>
          <p:nvPr/>
        </p:nvPicPr>
        <p:blipFill rotWithShape="1">
          <a:blip r:embed="rId5"/>
          <a:srcRect b="21911"/>
          <a:stretch/>
        </p:blipFill>
        <p:spPr>
          <a:xfrm>
            <a:off x="499932" y="5486400"/>
            <a:ext cx="8122400" cy="1426975"/>
          </a:xfrm>
          <a:prstGeom prst="rect">
            <a:avLst/>
          </a:prstGeom>
          <a:ln>
            <a:noFill/>
          </a:ln>
          <a:effectLst>
            <a:outerShdw blurRad="292100" dist="139700" dir="2700000" algn="tl" rotWithShape="0">
              <a:srgbClr val="333333">
                <a:alpha val="65000"/>
              </a:srgbClr>
            </a:outerShdw>
          </a:effectLst>
        </p:spPr>
      </p:pic>
      <p:sp>
        <p:nvSpPr>
          <p:cNvPr id="9" name="Google Shape;194;p28">
            <a:extLst>
              <a:ext uri="{FF2B5EF4-FFF2-40B4-BE49-F238E27FC236}">
                <a16:creationId xmlns:a16="http://schemas.microsoft.com/office/drawing/2014/main" id="{786150A0-05A8-4F0C-B260-51091E7E90E1}"/>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60</a:t>
            </a:r>
            <a:endParaRPr b="1" dirty="0">
              <a:solidFill>
                <a:schemeClr val="tx1"/>
              </a:solidFill>
              <a:latin typeface="Raleway" pitchFamily="2" charset="0"/>
            </a:endParaRPr>
          </a:p>
        </p:txBody>
      </p:sp>
    </p:spTree>
    <p:extLst>
      <p:ext uri="{BB962C8B-B14F-4D97-AF65-F5344CB8AC3E}">
        <p14:creationId xmlns:p14="http://schemas.microsoft.com/office/powerpoint/2010/main" val="156305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Outils de supervision populaires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205C898-2CE8-4714-B13B-6119CBBCB993}"/>
              </a:ext>
            </a:extLst>
          </p:cNvPr>
          <p:cNvSpPr txBox="1"/>
          <p:nvPr/>
        </p:nvSpPr>
        <p:spPr>
          <a:xfrm>
            <a:off x="193409" y="859056"/>
            <a:ext cx="3870591" cy="340606"/>
          </a:xfrm>
          <a:prstGeom prst="rect">
            <a:avLst/>
          </a:prstGeom>
          <a:noFill/>
        </p:spPr>
        <p:txBody>
          <a:bodyPr wrap="square">
            <a:spAutoFit/>
          </a:bodyPr>
          <a:lstStyle/>
          <a:p>
            <a:pPr marL="0" marR="0">
              <a:lnSpc>
                <a:spcPct val="107000"/>
              </a:lnSpc>
              <a:spcBef>
                <a:spcPts val="0"/>
              </a:spcBef>
              <a:spcAft>
                <a:spcPts val="800"/>
              </a:spcAft>
            </a:pPr>
            <a:r>
              <a:rPr lang="fr-FR" sz="16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1. </a:t>
            </a:r>
            <a:r>
              <a:rPr lang="fr-FR" sz="1600" b="1"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Prometheus</a:t>
            </a:r>
            <a:r>
              <a:rPr lang="fr-FR" sz="16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 </a:t>
            </a:r>
            <a:r>
              <a:rPr lang="fr-FR" sz="1600" b="1" dirty="0" err="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Grafana</a:t>
            </a:r>
            <a:endPar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83D11A7-71CB-45D4-B10C-C743EA3BA259}"/>
              </a:ext>
            </a:extLst>
          </p:cNvPr>
          <p:cNvPicPr>
            <a:picLocks noChangeAspect="1"/>
          </p:cNvPicPr>
          <p:nvPr/>
        </p:nvPicPr>
        <p:blipFill>
          <a:blip r:embed="rId3"/>
          <a:stretch>
            <a:fillRect/>
          </a:stretch>
        </p:blipFill>
        <p:spPr>
          <a:xfrm>
            <a:off x="-2417367" y="1530310"/>
            <a:ext cx="2103120" cy="2337963"/>
          </a:xfrm>
          <a:prstGeom prst="rect">
            <a:avLst/>
          </a:prstGeom>
        </p:spPr>
      </p:pic>
      <p:sp>
        <p:nvSpPr>
          <p:cNvPr id="9" name="TextBox 8">
            <a:extLst>
              <a:ext uri="{FF2B5EF4-FFF2-40B4-BE49-F238E27FC236}">
                <a16:creationId xmlns:a16="http://schemas.microsoft.com/office/drawing/2014/main" id="{B1BD3E6A-E8E6-457C-B9DB-1F2A3FDACC71}"/>
              </a:ext>
            </a:extLst>
          </p:cNvPr>
          <p:cNvSpPr txBox="1"/>
          <p:nvPr/>
        </p:nvSpPr>
        <p:spPr>
          <a:xfrm>
            <a:off x="1768475" y="1530310"/>
            <a:ext cx="5848350" cy="307777"/>
          </a:xfrm>
          <a:prstGeom prst="rect">
            <a:avLst/>
          </a:prstGeom>
          <a:noFill/>
        </p:spPr>
        <p:txBody>
          <a:bodyPr wrap="square">
            <a:spAutoFit/>
          </a:bodyPr>
          <a:lstStyle/>
          <a:p>
            <a:pPr algn="ctr"/>
            <a:r>
              <a:rPr lang="fr-FR" sz="1400" b="1" dirty="0">
                <a:solidFill>
                  <a:schemeClr val="tx1"/>
                </a:solidFill>
                <a:effectLst/>
                <a:latin typeface="Montserrat Black" panose="00000A00000000000000" pitchFamily="2" charset="0"/>
                <a:ea typeface="Times New Roman" panose="02020603050405020304" pitchFamily="18" charset="0"/>
              </a:rPr>
              <a:t>Exemple de configuration dans </a:t>
            </a:r>
            <a:r>
              <a:rPr lang="fr-FR" sz="1400" b="1" dirty="0" err="1">
                <a:solidFill>
                  <a:schemeClr val="tx1"/>
                </a:solidFill>
                <a:effectLst/>
                <a:latin typeface="Montserrat Black" panose="00000A00000000000000" pitchFamily="2" charset="0"/>
                <a:ea typeface="Times New Roman" panose="02020603050405020304" pitchFamily="18" charset="0"/>
              </a:rPr>
              <a:t>Prometheus</a:t>
            </a:r>
            <a:r>
              <a:rPr lang="fr-FR" sz="1400" b="1" dirty="0">
                <a:solidFill>
                  <a:schemeClr val="tx1"/>
                </a:solidFill>
                <a:effectLst/>
                <a:latin typeface="Montserrat Black" panose="00000A00000000000000" pitchFamily="2" charset="0"/>
                <a:ea typeface="Times New Roman" panose="02020603050405020304" pitchFamily="18" charset="0"/>
              </a:rPr>
              <a:t> :</a:t>
            </a:r>
            <a:endParaRPr lang="en-US" dirty="0">
              <a:solidFill>
                <a:schemeClr val="tx1"/>
              </a:solidFill>
              <a:latin typeface="Montserrat Black" panose="00000A00000000000000" pitchFamily="2" charset="0"/>
            </a:endParaRPr>
          </a:p>
        </p:txBody>
      </p:sp>
      <p:pic>
        <p:nvPicPr>
          <p:cNvPr id="6" name="Picture 5">
            <a:extLst>
              <a:ext uri="{FF2B5EF4-FFF2-40B4-BE49-F238E27FC236}">
                <a16:creationId xmlns:a16="http://schemas.microsoft.com/office/drawing/2014/main" id="{D9F0A327-76F6-446A-980C-0B34FE19A022}"/>
              </a:ext>
            </a:extLst>
          </p:cNvPr>
          <p:cNvPicPr>
            <a:picLocks noChangeAspect="1"/>
          </p:cNvPicPr>
          <p:nvPr/>
        </p:nvPicPr>
        <p:blipFill rotWithShape="1">
          <a:blip r:embed="rId4"/>
          <a:srcRect b="21911"/>
          <a:stretch/>
        </p:blipFill>
        <p:spPr>
          <a:xfrm>
            <a:off x="499932" y="2168735"/>
            <a:ext cx="8122400" cy="142697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382A453-B3D7-4CC3-A370-93811E8D44B8}"/>
              </a:ext>
            </a:extLst>
          </p:cNvPr>
          <p:cNvSpPr txBox="1"/>
          <p:nvPr/>
        </p:nvSpPr>
        <p:spPr>
          <a:xfrm>
            <a:off x="1647825" y="3868273"/>
            <a:ext cx="5848350" cy="542008"/>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Dans cet exemple, </a:t>
            </a:r>
            <a:r>
              <a:rPr lang="fr-FR" sz="14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Prometheus</a:t>
            </a: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 scrute l'exporter MongoDB installé localement (sur le port 9216).</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14" name="Picture 13">
            <a:extLst>
              <a:ext uri="{FF2B5EF4-FFF2-40B4-BE49-F238E27FC236}">
                <a16:creationId xmlns:a16="http://schemas.microsoft.com/office/drawing/2014/main" id="{F09A974D-C267-4F94-B2AC-D033740A0F91}"/>
              </a:ext>
            </a:extLst>
          </p:cNvPr>
          <p:cNvPicPr>
            <a:picLocks noChangeAspect="1"/>
          </p:cNvPicPr>
          <p:nvPr/>
        </p:nvPicPr>
        <p:blipFill>
          <a:blip r:embed="rId5"/>
          <a:stretch>
            <a:fillRect/>
          </a:stretch>
        </p:blipFill>
        <p:spPr>
          <a:xfrm>
            <a:off x="-2686050" y="1270635"/>
            <a:ext cx="2974765" cy="2974765"/>
          </a:xfrm>
          <a:prstGeom prst="rect">
            <a:avLst/>
          </a:prstGeom>
        </p:spPr>
      </p:pic>
      <p:sp>
        <p:nvSpPr>
          <p:cNvPr id="10" name="Google Shape;194;p28">
            <a:extLst>
              <a:ext uri="{FF2B5EF4-FFF2-40B4-BE49-F238E27FC236}">
                <a16:creationId xmlns:a16="http://schemas.microsoft.com/office/drawing/2014/main" id="{AEBE544D-BB82-4F36-A8AE-4B707B651E8F}"/>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61</a:t>
            </a:r>
            <a:endParaRPr b="1" dirty="0">
              <a:solidFill>
                <a:schemeClr val="tx1"/>
              </a:solidFill>
              <a:latin typeface="Raleway" pitchFamily="2" charset="0"/>
            </a:endParaRPr>
          </a:p>
        </p:txBody>
      </p:sp>
    </p:spTree>
    <p:extLst>
      <p:ext uri="{BB962C8B-B14F-4D97-AF65-F5344CB8AC3E}">
        <p14:creationId xmlns:p14="http://schemas.microsoft.com/office/powerpoint/2010/main" val="36789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22"/>
        <p:cNvGrpSpPr/>
        <p:nvPr/>
      </p:nvGrpSpPr>
      <p:grpSpPr>
        <a:xfrm>
          <a:off x="0" y="0"/>
          <a:ext cx="0" cy="0"/>
          <a:chOff x="0" y="0"/>
          <a:chExt cx="0" cy="0"/>
        </a:xfrm>
      </p:grpSpPr>
      <p:grpSp>
        <p:nvGrpSpPr>
          <p:cNvPr id="40" name="Group 39">
            <a:extLst>
              <a:ext uri="{FF2B5EF4-FFF2-40B4-BE49-F238E27FC236}">
                <a16:creationId xmlns:a16="http://schemas.microsoft.com/office/drawing/2014/main" id="{867D5D12-BF1D-457E-A742-E935F967FFCC}"/>
              </a:ext>
            </a:extLst>
          </p:cNvPr>
          <p:cNvGrpSpPr>
            <a:grpSpLocks noChangeAspect="1"/>
          </p:cNvGrpSpPr>
          <p:nvPr/>
        </p:nvGrpSpPr>
        <p:grpSpPr>
          <a:xfrm>
            <a:off x="-9601200" y="1986280"/>
            <a:ext cx="18753045" cy="1554480"/>
            <a:chOff x="-2714436" y="1834165"/>
            <a:chExt cx="15512630" cy="1285875"/>
          </a:xfrm>
        </p:grpSpPr>
        <mc:AlternateContent xmlns:mc="http://schemas.openxmlformats.org/markup-compatibility/2006" xmlns:psez="http://schemas.microsoft.com/office/powerpoint/2016/sectionzoom">
          <mc:Choice Requires="psez">
            <p:graphicFrame>
              <p:nvGraphicFramePr>
                <p:cNvPr id="74" name="Section Zoom 73">
                  <a:extLst>
                    <a:ext uri="{FF2B5EF4-FFF2-40B4-BE49-F238E27FC236}">
                      <a16:creationId xmlns:a16="http://schemas.microsoft.com/office/drawing/2014/main" id="{09036678-FBC3-496D-84B5-219874ED3AF3}"/>
                    </a:ext>
                  </a:extLst>
                </p:cNvPr>
                <p:cNvGraphicFramePr>
                  <a:graphicFrameLocks noChangeAspect="1"/>
                </p:cNvGraphicFramePr>
                <p:nvPr/>
              </p:nvGraphicFramePr>
              <p:xfrm>
                <a:off x="-2714436" y="1834165"/>
                <a:ext cx="2286000" cy="1285875"/>
              </p:xfrm>
              <a:graphic>
                <a:graphicData uri="http://schemas.microsoft.com/office/powerpoint/2016/sectionzoom">
                  <psez:sectionZm>
                    <psez:sectionZmObj sectionId="{F1F34502-F553-44D5-8279-DE0F0AF19493}">
                      <psez:zmPr id="{59CA7869-0BD8-43B3-82DA-42E9218E0499}" transitionDur="1000">
                        <p166:blipFill xmlns:p166="http://schemas.microsoft.com/office/powerpoint/2016/6/main">
                          <a:blip r:embed="rId3"/>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4" name="Section Zoom 73">
                  <a:hlinkClick r:id="rId4" action="ppaction://hlinksldjump"/>
                  <a:extLst>
                    <a:ext uri="{FF2B5EF4-FFF2-40B4-BE49-F238E27FC236}">
                      <a16:creationId xmlns:a16="http://schemas.microsoft.com/office/drawing/2014/main" id="{09036678-FBC3-496D-84B5-219874ED3AF3}"/>
                    </a:ext>
                  </a:extLst>
                </p:cNvPr>
                <p:cNvPicPr>
                  <a:picLocks noGrp="1" noRot="1" noChangeAspect="1" noMove="1" noResize="1" noEditPoints="1" noAdjustHandles="1" noChangeArrowheads="1" noChangeShapeType="1"/>
                </p:cNvPicPr>
                <p:nvPr/>
              </p:nvPicPr>
              <p:blipFill>
                <a:blip r:embed="rId5"/>
                <a:stretch>
                  <a:fillRect/>
                </a:stretch>
              </p:blipFill>
              <p:spPr>
                <a:xfrm>
                  <a:off x="-9601200"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5" name="Section Zoom 74">
                  <a:extLst>
                    <a:ext uri="{FF2B5EF4-FFF2-40B4-BE49-F238E27FC236}">
                      <a16:creationId xmlns:a16="http://schemas.microsoft.com/office/drawing/2014/main" id="{894A5576-0842-4ED8-BC5D-C9A73D507FB2}"/>
                    </a:ext>
                  </a:extLst>
                </p:cNvPr>
                <p:cNvGraphicFramePr>
                  <a:graphicFrameLocks noChangeAspect="1"/>
                </p:cNvGraphicFramePr>
                <p:nvPr/>
              </p:nvGraphicFramePr>
              <p:xfrm>
                <a:off x="-69110" y="1834165"/>
                <a:ext cx="2286000" cy="1285875"/>
              </p:xfrm>
              <a:graphic>
                <a:graphicData uri="http://schemas.microsoft.com/office/powerpoint/2016/sectionzoom">
                  <psez:sectionZm>
                    <psez:sectionZmObj sectionId="{179642EB-4B11-47D0-96FB-C50DBCD71B03}">
                      <psez:zmPr id="{A51199E4-B112-4D8D-88DC-998EFDE7D655}" transitionDur="1000">
                        <p166:blipFill xmlns:p166="http://schemas.microsoft.com/office/powerpoint/2016/6/main">
                          <a:blip r:embed="rId6"/>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5" name="Section Zoom 74">
                  <a:hlinkClick r:id="rId7" action="ppaction://hlinksldjump"/>
                  <a:extLst>
                    <a:ext uri="{FF2B5EF4-FFF2-40B4-BE49-F238E27FC236}">
                      <a16:creationId xmlns:a16="http://schemas.microsoft.com/office/drawing/2014/main" id="{894A5576-0842-4ED8-BC5D-C9A73D507FB2}"/>
                    </a:ext>
                  </a:extLst>
                </p:cNvPr>
                <p:cNvPicPr>
                  <a:picLocks noGrp="1" noRot="1" noChangeAspect="1" noMove="1" noResize="1" noEditPoints="1" noAdjustHandles="1" noChangeArrowheads="1" noChangeShapeType="1"/>
                </p:cNvPicPr>
                <p:nvPr/>
              </p:nvPicPr>
              <p:blipFill>
                <a:blip r:embed="rId8"/>
                <a:stretch>
                  <a:fillRect/>
                </a:stretch>
              </p:blipFill>
              <p:spPr>
                <a:xfrm>
                  <a:off x="-6403295"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6" name="Section Zoom 75">
                  <a:extLst>
                    <a:ext uri="{FF2B5EF4-FFF2-40B4-BE49-F238E27FC236}">
                      <a16:creationId xmlns:a16="http://schemas.microsoft.com/office/drawing/2014/main" id="{F63FEBBD-915B-479B-BAC2-DD914E3BBB65}"/>
                    </a:ext>
                  </a:extLst>
                </p:cNvPr>
                <p:cNvGraphicFramePr>
                  <a:graphicFrameLocks noChangeAspect="1"/>
                </p:cNvGraphicFramePr>
                <p:nvPr/>
              </p:nvGraphicFramePr>
              <p:xfrm>
                <a:off x="2576216" y="1834165"/>
                <a:ext cx="2286000" cy="1285875"/>
              </p:xfrm>
              <a:graphic>
                <a:graphicData uri="http://schemas.microsoft.com/office/powerpoint/2016/sectionzoom">
                  <psez:sectionZm>
                    <psez:sectionZmObj sectionId="{0858E5C9-7436-474A-9E98-979075E9933D}">
                      <psez:zmPr id="{C78C7E07-68DE-4912-9BE2-A4530633DAB3}" transitionDur="1000">
                        <p166:blipFill xmlns:p166="http://schemas.microsoft.com/office/powerpoint/2016/6/main">
                          <a:blip r:embed="rId9"/>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6" name="Section Zoom 75">
                  <a:hlinkClick r:id="rId10" action="ppaction://hlinksldjump"/>
                  <a:extLst>
                    <a:ext uri="{FF2B5EF4-FFF2-40B4-BE49-F238E27FC236}">
                      <a16:creationId xmlns:a16="http://schemas.microsoft.com/office/drawing/2014/main" id="{F63FEBBD-915B-479B-BAC2-DD914E3BBB65}"/>
                    </a:ext>
                  </a:extLst>
                </p:cNvPr>
                <p:cNvPicPr>
                  <a:picLocks noGrp="1" noRot="1" noChangeAspect="1" noMove="1" noResize="1" noEditPoints="1" noAdjustHandles="1" noChangeArrowheads="1" noChangeShapeType="1"/>
                </p:cNvPicPr>
                <p:nvPr/>
              </p:nvPicPr>
              <p:blipFill>
                <a:blip r:embed="rId11"/>
                <a:stretch>
                  <a:fillRect/>
                </a:stretch>
              </p:blipFill>
              <p:spPr>
                <a:xfrm>
                  <a:off x="-3205390"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7" name="Section Zoom 76">
                  <a:extLst>
                    <a:ext uri="{FF2B5EF4-FFF2-40B4-BE49-F238E27FC236}">
                      <a16:creationId xmlns:a16="http://schemas.microsoft.com/office/drawing/2014/main" id="{FDE2500B-5145-4BF3-A342-F7995839DF98}"/>
                    </a:ext>
                  </a:extLst>
                </p:cNvPr>
                <p:cNvGraphicFramePr>
                  <a:graphicFrameLocks noChangeAspect="1"/>
                </p:cNvGraphicFramePr>
                <p:nvPr/>
              </p:nvGraphicFramePr>
              <p:xfrm>
                <a:off x="5221542" y="1834165"/>
                <a:ext cx="2286000" cy="1285875"/>
              </p:xfrm>
              <a:graphic>
                <a:graphicData uri="http://schemas.microsoft.com/office/powerpoint/2016/sectionzoom">
                  <psez:sectionZm>
                    <psez:sectionZmObj sectionId="{D2489B13-9730-4D56-AC50-C03539A23C4B}">
                      <psez:zmPr id="{917517B4-FF96-4631-B1B3-2A68E1C49BF3}" transitionDur="1000">
                        <p166:blipFill xmlns:p166="http://schemas.microsoft.com/office/powerpoint/2016/6/main">
                          <a:blip r:embed="rId12"/>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7" name="Section Zoom 76">
                  <a:hlinkClick r:id="rId13" action="ppaction://hlinksldjump"/>
                  <a:extLst>
                    <a:ext uri="{FF2B5EF4-FFF2-40B4-BE49-F238E27FC236}">
                      <a16:creationId xmlns:a16="http://schemas.microsoft.com/office/drawing/2014/main" id="{FDE2500B-5145-4BF3-A342-F7995839DF98}"/>
                    </a:ext>
                  </a:extLst>
                </p:cNvPr>
                <p:cNvPicPr>
                  <a:picLocks noGrp="1" noRot="1" noChangeAspect="1" noMove="1" noResize="1" noEditPoints="1" noAdjustHandles="1" noChangeArrowheads="1" noChangeShapeType="1"/>
                </p:cNvPicPr>
                <p:nvPr/>
              </p:nvPicPr>
              <p:blipFill>
                <a:blip r:embed="rId14"/>
                <a:stretch>
                  <a:fillRect/>
                </a:stretch>
              </p:blipFill>
              <p:spPr>
                <a:xfrm>
                  <a:off x="-7485"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8" name="Section Zoom 77">
                  <a:extLst>
                    <a:ext uri="{FF2B5EF4-FFF2-40B4-BE49-F238E27FC236}">
                      <a16:creationId xmlns:a16="http://schemas.microsoft.com/office/drawing/2014/main" id="{7F888856-9846-4A2D-B191-F94BE97C27CD}"/>
                    </a:ext>
                  </a:extLst>
                </p:cNvPr>
                <p:cNvGraphicFramePr>
                  <a:graphicFrameLocks noChangeAspect="1"/>
                </p:cNvGraphicFramePr>
                <p:nvPr/>
              </p:nvGraphicFramePr>
              <p:xfrm>
                <a:off x="7866868" y="1834165"/>
                <a:ext cx="2286000" cy="1285875"/>
              </p:xfrm>
              <a:graphic>
                <a:graphicData uri="http://schemas.microsoft.com/office/powerpoint/2016/sectionzoom">
                  <psez:sectionZm>
                    <psez:sectionZmObj sectionId="{C1A9242E-40FC-49FA-BEB0-B186A1F29D09}">
                      <psez:zmPr id="{87C5E31A-5190-4746-88C6-7DFF98AFC42D}" transitionDur="1000">
                        <p166:blipFill xmlns:p166="http://schemas.microsoft.com/office/powerpoint/2016/6/main">
                          <a:blip r:embed="rId15"/>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8" name="Section Zoom 77">
                  <a:hlinkClick r:id="rId16" action="ppaction://hlinksldjump"/>
                  <a:extLst>
                    <a:ext uri="{FF2B5EF4-FFF2-40B4-BE49-F238E27FC236}">
                      <a16:creationId xmlns:a16="http://schemas.microsoft.com/office/drawing/2014/main" id="{7F888856-9846-4A2D-B191-F94BE97C27CD}"/>
                    </a:ext>
                  </a:extLst>
                </p:cNvPr>
                <p:cNvPicPr>
                  <a:picLocks noGrp="1" noRot="1" noChangeAspect="1" noMove="1" noResize="1" noEditPoints="1" noAdjustHandles="1" noChangeArrowheads="1" noChangeShapeType="1"/>
                </p:cNvPicPr>
                <p:nvPr/>
              </p:nvPicPr>
              <p:blipFill>
                <a:blip r:embed="rId17"/>
                <a:stretch>
                  <a:fillRect/>
                </a:stretch>
              </p:blipFill>
              <p:spPr>
                <a:xfrm>
                  <a:off x="3190420"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9" name="Section Zoom 78">
                  <a:extLst>
                    <a:ext uri="{FF2B5EF4-FFF2-40B4-BE49-F238E27FC236}">
                      <a16:creationId xmlns:a16="http://schemas.microsoft.com/office/drawing/2014/main" id="{BEF6D0B0-0969-4EA4-A923-147A0B30B163}"/>
                    </a:ext>
                  </a:extLst>
                </p:cNvPr>
                <p:cNvGraphicFramePr>
                  <a:graphicFrameLocks noChangeAspect="1"/>
                </p:cNvGraphicFramePr>
                <p:nvPr/>
              </p:nvGraphicFramePr>
              <p:xfrm>
                <a:off x="10512194" y="1834165"/>
                <a:ext cx="2286000" cy="1285875"/>
              </p:xfrm>
              <a:graphic>
                <a:graphicData uri="http://schemas.microsoft.com/office/powerpoint/2016/sectionzoom">
                  <psez:sectionZm>
                    <psez:sectionZmObj sectionId="{37DE8D6E-D85C-4E59-BB01-9B70574D81B3}">
                      <psez:zmPr id="{FF699B3E-6217-4F88-9A82-8C47AF1D44C7}" transitionDur="1000">
                        <p166:blipFill xmlns:p166="http://schemas.microsoft.com/office/powerpoint/2016/6/main">
                          <a:blip r:embed="rId18"/>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9" name="Section Zoom 78">
                  <a:hlinkClick r:id="rId19" action="ppaction://hlinksldjump"/>
                  <a:extLst>
                    <a:ext uri="{FF2B5EF4-FFF2-40B4-BE49-F238E27FC236}">
                      <a16:creationId xmlns:a16="http://schemas.microsoft.com/office/drawing/2014/main" id="{BEF6D0B0-0969-4EA4-A923-147A0B30B163}"/>
                    </a:ext>
                  </a:extLst>
                </p:cNvPr>
                <p:cNvPicPr>
                  <a:picLocks noGrp="1" noRot="1" noChangeAspect="1" noMove="1" noResize="1" noEditPoints="1" noAdjustHandles="1" noChangeArrowheads="1" noChangeShapeType="1"/>
                </p:cNvPicPr>
                <p:nvPr/>
              </p:nvPicPr>
              <p:blipFill>
                <a:blip r:embed="rId20"/>
                <a:stretch>
                  <a:fillRect/>
                </a:stretch>
              </p:blipFill>
              <p:spPr>
                <a:xfrm>
                  <a:off x="6388325" y="1986280"/>
                  <a:ext cx="2763520" cy="1554480"/>
                </a:xfrm>
                <a:prstGeom prst="rect">
                  <a:avLst/>
                </a:prstGeom>
                <a:ln w="3175">
                  <a:noFill/>
                </a:ln>
                <a:effectLst>
                  <a:reflection blurRad="6350" stA="50000" endA="300" endPos="55500" dist="50800" dir="5400000" sy="-100000" algn="bl" rotWithShape="0"/>
                </a:effectLst>
              </p:spPr>
            </p:pic>
          </mc:Fallback>
        </mc:AlternateContent>
      </p:grpSp>
      <p:grpSp>
        <p:nvGrpSpPr>
          <p:cNvPr id="53" name="Google Shape;1923;p45">
            <a:extLst>
              <a:ext uri="{FF2B5EF4-FFF2-40B4-BE49-F238E27FC236}">
                <a16:creationId xmlns:a16="http://schemas.microsoft.com/office/drawing/2014/main" id="{3F5D830B-4CD6-4602-BE56-78F04B1AB301}"/>
              </a:ext>
            </a:extLst>
          </p:cNvPr>
          <p:cNvGrpSpPr/>
          <p:nvPr/>
        </p:nvGrpSpPr>
        <p:grpSpPr>
          <a:xfrm flipH="1">
            <a:off x="0" y="0"/>
            <a:ext cx="4636245" cy="5256773"/>
            <a:chOff x="3268325" y="3013975"/>
            <a:chExt cx="1443800" cy="1106200"/>
          </a:xfrm>
        </p:grpSpPr>
        <p:sp>
          <p:nvSpPr>
            <p:cNvPr id="54" name="Google Shape;1924;p45">
              <a:extLst>
                <a:ext uri="{FF2B5EF4-FFF2-40B4-BE49-F238E27FC236}">
                  <a16:creationId xmlns:a16="http://schemas.microsoft.com/office/drawing/2014/main" id="{78414058-AA3E-4A06-80EB-C1064B13C5A9}"/>
                </a:ext>
              </a:extLst>
            </p:cNvPr>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5;p45">
              <a:extLst>
                <a:ext uri="{FF2B5EF4-FFF2-40B4-BE49-F238E27FC236}">
                  <a16:creationId xmlns:a16="http://schemas.microsoft.com/office/drawing/2014/main" id="{73C12B8B-3E4E-48CE-AC5B-F26300B41451}"/>
                </a:ext>
              </a:extLst>
            </p:cNvPr>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6;p45">
              <a:extLst>
                <a:ext uri="{FF2B5EF4-FFF2-40B4-BE49-F238E27FC236}">
                  <a16:creationId xmlns:a16="http://schemas.microsoft.com/office/drawing/2014/main" id="{C532FEEB-12D9-4958-BEDC-1A37B88FD8C4}"/>
                </a:ext>
              </a:extLst>
            </p:cNvPr>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7;p45">
              <a:extLst>
                <a:ext uri="{FF2B5EF4-FFF2-40B4-BE49-F238E27FC236}">
                  <a16:creationId xmlns:a16="http://schemas.microsoft.com/office/drawing/2014/main" id="{03E4365B-31BC-433C-ABB9-F8112C35C77E}"/>
                </a:ext>
              </a:extLst>
            </p:cNvPr>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28;p45">
              <a:extLst>
                <a:ext uri="{FF2B5EF4-FFF2-40B4-BE49-F238E27FC236}">
                  <a16:creationId xmlns:a16="http://schemas.microsoft.com/office/drawing/2014/main" id="{BF939EB8-D0B3-48ED-A3CC-6B2C6F7AA1C2}"/>
                </a:ext>
              </a:extLst>
            </p:cNvPr>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29;p45">
              <a:extLst>
                <a:ext uri="{FF2B5EF4-FFF2-40B4-BE49-F238E27FC236}">
                  <a16:creationId xmlns:a16="http://schemas.microsoft.com/office/drawing/2014/main" id="{5CD0B78A-D998-4EE4-915F-05C29F269EF8}"/>
                </a:ext>
              </a:extLst>
            </p:cNvPr>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439;p62">
            <a:hlinkClick r:id="" action="ppaction://hlinkshowjump?jump=nextslide"/>
            <a:extLst>
              <a:ext uri="{FF2B5EF4-FFF2-40B4-BE49-F238E27FC236}">
                <a16:creationId xmlns:a16="http://schemas.microsoft.com/office/drawing/2014/main" id="{F3D68095-FD91-41DB-8C09-CE0D94C07EBD}"/>
              </a:ext>
            </a:extLst>
          </p:cNvPr>
          <p:cNvSpPr/>
          <p:nvPr/>
        </p:nvSpPr>
        <p:spPr>
          <a:xfrm rot="2700000" flipH="1">
            <a:off x="6035574" y="2698462"/>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39;p62">
            <a:hlinkClick r:id="" action="ppaction://hlinkshowjump?jump=previousslide"/>
            <a:extLst>
              <a:ext uri="{FF2B5EF4-FFF2-40B4-BE49-F238E27FC236}">
                <a16:creationId xmlns:a16="http://schemas.microsoft.com/office/drawing/2014/main" id="{2CF2F4D4-8F83-4DC4-AEB9-B4E3F26D347E}"/>
              </a:ext>
            </a:extLst>
          </p:cNvPr>
          <p:cNvSpPr/>
          <p:nvPr/>
        </p:nvSpPr>
        <p:spPr>
          <a:xfrm rot="18900000">
            <a:off x="2910520" y="2698463"/>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26;p40">
            <a:extLst>
              <a:ext uri="{FF2B5EF4-FFF2-40B4-BE49-F238E27FC236}">
                <a16:creationId xmlns:a16="http://schemas.microsoft.com/office/drawing/2014/main" id="{45398921-2764-40F0-B814-12C2582A491F}"/>
              </a:ext>
            </a:extLst>
          </p:cNvPr>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TABLE DE MATIÈRES</a:t>
            </a:r>
          </a:p>
        </p:txBody>
      </p:sp>
    </p:spTree>
    <p:extLst>
      <p:ext uri="{BB962C8B-B14F-4D97-AF65-F5344CB8AC3E}">
        <p14:creationId xmlns:p14="http://schemas.microsoft.com/office/powerpoint/2010/main" val="6171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Outils de supervision populaires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205C898-2CE8-4714-B13B-6119CBBCB993}"/>
              </a:ext>
            </a:extLst>
          </p:cNvPr>
          <p:cNvSpPr txBox="1"/>
          <p:nvPr/>
        </p:nvSpPr>
        <p:spPr>
          <a:xfrm>
            <a:off x="142609" y="909856"/>
            <a:ext cx="5635891" cy="340606"/>
          </a:xfrm>
          <a:prstGeom prst="rect">
            <a:avLst/>
          </a:prstGeom>
          <a:noFill/>
        </p:spPr>
        <p:txBody>
          <a:bodyPr wrap="square">
            <a:spAutoFit/>
          </a:bodyPr>
          <a:lstStyle/>
          <a:p>
            <a:pPr marL="0" marR="0">
              <a:lnSpc>
                <a:spcPct val="107000"/>
              </a:lnSpc>
              <a:spcBef>
                <a:spcPts val="0"/>
              </a:spcBef>
              <a:spcAft>
                <a:spcPts val="800"/>
              </a:spcAft>
            </a:pPr>
            <a:r>
              <a:rPr lang="en-US" sz="1600" b="1" dirty="0">
                <a:solidFill>
                  <a:schemeClr val="tx1"/>
                </a:solidFill>
                <a:effectLst/>
                <a:latin typeface="Montserrat Black" panose="00000A00000000000000" pitchFamily="2" charset="0"/>
                <a:ea typeface="Times New Roman" panose="02020603050405020304" pitchFamily="18" charset="0"/>
              </a:rPr>
              <a:t>2. ELK Stack (Elasticsearch, Logstash, Kibana)</a:t>
            </a:r>
            <a:endParaRPr lang="en-US" sz="12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9F0A327-76F6-446A-980C-0B34FE19A022}"/>
              </a:ext>
            </a:extLst>
          </p:cNvPr>
          <p:cNvPicPr>
            <a:picLocks noChangeAspect="1"/>
          </p:cNvPicPr>
          <p:nvPr/>
        </p:nvPicPr>
        <p:blipFill rotWithShape="1">
          <a:blip r:embed="rId3"/>
          <a:srcRect b="21911"/>
          <a:stretch/>
        </p:blipFill>
        <p:spPr>
          <a:xfrm>
            <a:off x="9418320" y="2168735"/>
            <a:ext cx="8122400" cy="142697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63D3CCD-5289-4EFC-AE46-C3569B7B4B76}"/>
              </a:ext>
            </a:extLst>
          </p:cNvPr>
          <p:cNvPicPr>
            <a:picLocks noChangeAspect="1"/>
          </p:cNvPicPr>
          <p:nvPr/>
        </p:nvPicPr>
        <p:blipFill rotWithShape="1">
          <a:blip r:embed="rId4"/>
          <a:srcRect l="7996" t="12054" r="17817" b="12808"/>
          <a:stretch/>
        </p:blipFill>
        <p:spPr>
          <a:xfrm>
            <a:off x="142609" y="1739901"/>
            <a:ext cx="2206892" cy="2235200"/>
          </a:xfrm>
          <a:prstGeom prst="rect">
            <a:avLst/>
          </a:prstGeom>
        </p:spPr>
      </p:pic>
      <p:cxnSp>
        <p:nvCxnSpPr>
          <p:cNvPr id="12" name="Connector: Elbow 11">
            <a:extLst>
              <a:ext uri="{FF2B5EF4-FFF2-40B4-BE49-F238E27FC236}">
                <a16:creationId xmlns:a16="http://schemas.microsoft.com/office/drawing/2014/main" id="{C5C780D1-6927-4C3F-B191-3BD5A433D957}"/>
              </a:ext>
            </a:extLst>
          </p:cNvPr>
          <p:cNvCxnSpPr>
            <a:cxnSpLocks/>
            <a:stCxn id="4" idx="2"/>
            <a:endCxn id="14" idx="1"/>
          </p:cNvCxnSpPr>
          <p:nvPr/>
        </p:nvCxnSpPr>
        <p:spPr>
          <a:xfrm rot="5400000" flipH="1" flipV="1">
            <a:off x="2251462" y="1876814"/>
            <a:ext cx="1092879" cy="3103695"/>
          </a:xfrm>
          <a:prstGeom prst="bentConnector4">
            <a:avLst>
              <a:gd name="adj1" fmla="val -20917"/>
              <a:gd name="adj2" fmla="val 67776"/>
            </a:avLst>
          </a:prstGeom>
          <a:ln w="15875" cap="sq" cmpd="sng">
            <a:solidFill>
              <a:srgbClr val="000000"/>
            </a:solidFill>
            <a:prstDash val="solid"/>
            <a:tailEnd type="oval"/>
          </a:ln>
          <a:effectLst>
            <a:glow rad="63500">
              <a:schemeClr val="accent3">
                <a:lumMod val="20000"/>
                <a:lumOff val="80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40FF4A-07FA-43AE-B85B-23847A11643A}"/>
              </a:ext>
            </a:extLst>
          </p:cNvPr>
          <p:cNvSpPr txBox="1"/>
          <p:nvPr/>
        </p:nvSpPr>
        <p:spPr>
          <a:xfrm>
            <a:off x="4349750" y="1924973"/>
            <a:ext cx="4055302" cy="1914498"/>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Logstash</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est utilisé pour collecter et filtrer les logs provenant de MongoDB. Ces logs peuvent être des logs d’accès, des logs d’audit ou des logs d’erreurs.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Logstash</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va traiter ces logs pour les rendre plus compréhensibles et les transmettre à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Elasticsearch</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20" name="Picture 19">
            <a:extLst>
              <a:ext uri="{FF2B5EF4-FFF2-40B4-BE49-F238E27FC236}">
                <a16:creationId xmlns:a16="http://schemas.microsoft.com/office/drawing/2014/main" id="{A8115C28-9F21-4C21-9314-AEF3C2DE9D51}"/>
              </a:ext>
            </a:extLst>
          </p:cNvPr>
          <p:cNvPicPr>
            <a:picLocks noChangeAspect="1"/>
          </p:cNvPicPr>
          <p:nvPr/>
        </p:nvPicPr>
        <p:blipFill>
          <a:blip r:embed="rId5"/>
          <a:stretch>
            <a:fillRect/>
          </a:stretch>
        </p:blipFill>
        <p:spPr>
          <a:xfrm>
            <a:off x="9326880" y="1597656"/>
            <a:ext cx="2151892" cy="2377445"/>
          </a:xfrm>
          <a:prstGeom prst="rect">
            <a:avLst/>
          </a:prstGeom>
        </p:spPr>
      </p:pic>
      <p:sp>
        <p:nvSpPr>
          <p:cNvPr id="9" name="Google Shape;194;p28">
            <a:extLst>
              <a:ext uri="{FF2B5EF4-FFF2-40B4-BE49-F238E27FC236}">
                <a16:creationId xmlns:a16="http://schemas.microsoft.com/office/drawing/2014/main" id="{9D16BAC0-6798-45BF-8976-2F4862036576}"/>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62</a:t>
            </a:r>
            <a:endParaRPr b="1" dirty="0">
              <a:solidFill>
                <a:schemeClr val="tx1"/>
              </a:solidFill>
              <a:latin typeface="Raleway" pitchFamily="2" charset="0"/>
            </a:endParaRPr>
          </a:p>
        </p:txBody>
      </p:sp>
    </p:spTree>
    <p:extLst>
      <p:ext uri="{BB962C8B-B14F-4D97-AF65-F5344CB8AC3E}">
        <p14:creationId xmlns:p14="http://schemas.microsoft.com/office/powerpoint/2010/main" val="345174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Outils de supervision populaires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205C898-2CE8-4714-B13B-6119CBBCB993}"/>
              </a:ext>
            </a:extLst>
          </p:cNvPr>
          <p:cNvSpPr txBox="1"/>
          <p:nvPr/>
        </p:nvSpPr>
        <p:spPr>
          <a:xfrm>
            <a:off x="142609" y="909856"/>
            <a:ext cx="5635891" cy="340606"/>
          </a:xfrm>
          <a:prstGeom prst="rect">
            <a:avLst/>
          </a:prstGeom>
          <a:noFill/>
        </p:spPr>
        <p:txBody>
          <a:bodyPr wrap="square">
            <a:spAutoFit/>
          </a:bodyPr>
          <a:lstStyle/>
          <a:p>
            <a:pPr marL="0" marR="0">
              <a:lnSpc>
                <a:spcPct val="107000"/>
              </a:lnSpc>
              <a:spcBef>
                <a:spcPts val="0"/>
              </a:spcBef>
              <a:spcAft>
                <a:spcPts val="800"/>
              </a:spcAft>
            </a:pPr>
            <a:r>
              <a:rPr lang="en-US" sz="1600" b="1" dirty="0">
                <a:solidFill>
                  <a:schemeClr val="tx1"/>
                </a:solidFill>
                <a:effectLst/>
                <a:latin typeface="Montserrat Black" panose="00000A00000000000000" pitchFamily="2" charset="0"/>
                <a:ea typeface="Times New Roman" panose="02020603050405020304" pitchFamily="18" charset="0"/>
              </a:rPr>
              <a:t>2. ELK Stack (Elasticsearch, Logstash, Kibana)</a:t>
            </a:r>
            <a:endParaRPr lang="en-US" sz="12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63D3CCD-5289-4EFC-AE46-C3569B7B4B76}"/>
              </a:ext>
            </a:extLst>
          </p:cNvPr>
          <p:cNvPicPr>
            <a:picLocks noChangeAspect="1"/>
          </p:cNvPicPr>
          <p:nvPr/>
        </p:nvPicPr>
        <p:blipFill rotWithShape="1">
          <a:blip r:embed="rId3"/>
          <a:srcRect l="7996" t="12054" r="17817" b="12808"/>
          <a:stretch/>
        </p:blipFill>
        <p:spPr>
          <a:xfrm>
            <a:off x="-2651760" y="1739901"/>
            <a:ext cx="2206892" cy="2235200"/>
          </a:xfrm>
          <a:prstGeom prst="rect">
            <a:avLst/>
          </a:prstGeom>
        </p:spPr>
      </p:pic>
      <p:pic>
        <p:nvPicPr>
          <p:cNvPr id="3" name="Picture 2">
            <a:extLst>
              <a:ext uri="{FF2B5EF4-FFF2-40B4-BE49-F238E27FC236}">
                <a16:creationId xmlns:a16="http://schemas.microsoft.com/office/drawing/2014/main" id="{FE58036A-9551-4754-AFA6-E6065F526BA8}"/>
              </a:ext>
            </a:extLst>
          </p:cNvPr>
          <p:cNvPicPr>
            <a:picLocks noChangeAspect="1"/>
          </p:cNvPicPr>
          <p:nvPr/>
        </p:nvPicPr>
        <p:blipFill>
          <a:blip r:embed="rId4"/>
          <a:stretch>
            <a:fillRect/>
          </a:stretch>
        </p:blipFill>
        <p:spPr>
          <a:xfrm>
            <a:off x="6531354" y="1597656"/>
            <a:ext cx="2151892" cy="2377445"/>
          </a:xfrm>
          <a:prstGeom prst="rect">
            <a:avLst/>
          </a:prstGeom>
        </p:spPr>
      </p:pic>
      <p:cxnSp>
        <p:nvCxnSpPr>
          <p:cNvPr id="10" name="Connector: Elbow 9">
            <a:extLst>
              <a:ext uri="{FF2B5EF4-FFF2-40B4-BE49-F238E27FC236}">
                <a16:creationId xmlns:a16="http://schemas.microsoft.com/office/drawing/2014/main" id="{D07BAF23-2CBF-4A79-A20E-F9AE687F9AA4}"/>
              </a:ext>
            </a:extLst>
          </p:cNvPr>
          <p:cNvCxnSpPr>
            <a:cxnSpLocks/>
            <a:stCxn id="3" idx="1"/>
            <a:endCxn id="15" idx="0"/>
          </p:cNvCxnSpPr>
          <p:nvPr/>
        </p:nvCxnSpPr>
        <p:spPr>
          <a:xfrm rot="10800000">
            <a:off x="2612648" y="2295457"/>
            <a:ext cx="3918707" cy="490923"/>
          </a:xfrm>
          <a:prstGeom prst="bentConnector4">
            <a:avLst>
              <a:gd name="adj1" fmla="val 24173"/>
              <a:gd name="adj2" fmla="val 146565"/>
            </a:avLst>
          </a:prstGeom>
          <a:ln w="15875" cap="sq" cmpd="sng">
            <a:solidFill>
              <a:srgbClr val="000000"/>
            </a:solidFill>
            <a:prstDash val="solid"/>
            <a:tailEnd type="oval"/>
          </a:ln>
          <a:effectLst>
            <a:glow rad="63500">
              <a:schemeClr val="accent3">
                <a:lumMod val="20000"/>
                <a:lumOff val="80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7EF927D-DF8F-4633-8C2E-46D2624758ED}"/>
              </a:ext>
            </a:extLst>
          </p:cNvPr>
          <p:cNvSpPr txBox="1"/>
          <p:nvPr/>
        </p:nvSpPr>
        <p:spPr>
          <a:xfrm>
            <a:off x="588451" y="2295456"/>
            <a:ext cx="4048391" cy="1124090"/>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Elasticsearch</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indexe les logs collectés, permettant des recherches rapides et des analyses complexes sur des périodes longues.</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18" name="Picture 17">
            <a:extLst>
              <a:ext uri="{FF2B5EF4-FFF2-40B4-BE49-F238E27FC236}">
                <a16:creationId xmlns:a16="http://schemas.microsoft.com/office/drawing/2014/main" id="{095E426C-0C01-423D-B1A4-571500BAEDAD}"/>
              </a:ext>
            </a:extLst>
          </p:cNvPr>
          <p:cNvPicPr>
            <a:picLocks noChangeAspect="1"/>
          </p:cNvPicPr>
          <p:nvPr/>
        </p:nvPicPr>
        <p:blipFill rotWithShape="1">
          <a:blip r:embed="rId5"/>
          <a:srcRect l="20281" t="12048" r="18675" b="12771"/>
          <a:stretch/>
        </p:blipFill>
        <p:spPr>
          <a:xfrm>
            <a:off x="-1920240" y="1597655"/>
            <a:ext cx="1930400" cy="2377445"/>
          </a:xfrm>
          <a:prstGeom prst="rect">
            <a:avLst/>
          </a:prstGeom>
        </p:spPr>
      </p:pic>
      <p:sp>
        <p:nvSpPr>
          <p:cNvPr id="9" name="Google Shape;194;p28">
            <a:extLst>
              <a:ext uri="{FF2B5EF4-FFF2-40B4-BE49-F238E27FC236}">
                <a16:creationId xmlns:a16="http://schemas.microsoft.com/office/drawing/2014/main" id="{0953A2CA-9B2E-4195-8C9E-009787EDFB18}"/>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63</a:t>
            </a:r>
            <a:endParaRPr b="1" dirty="0">
              <a:solidFill>
                <a:schemeClr val="tx1"/>
              </a:solidFill>
              <a:latin typeface="Raleway" pitchFamily="2" charset="0"/>
            </a:endParaRPr>
          </a:p>
        </p:txBody>
      </p:sp>
    </p:spTree>
    <p:extLst>
      <p:ext uri="{BB962C8B-B14F-4D97-AF65-F5344CB8AC3E}">
        <p14:creationId xmlns:p14="http://schemas.microsoft.com/office/powerpoint/2010/main" val="2019718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Outils de supervision populaires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205C898-2CE8-4714-B13B-6119CBBCB993}"/>
              </a:ext>
            </a:extLst>
          </p:cNvPr>
          <p:cNvSpPr txBox="1"/>
          <p:nvPr/>
        </p:nvSpPr>
        <p:spPr>
          <a:xfrm>
            <a:off x="142609" y="909856"/>
            <a:ext cx="5635891" cy="340606"/>
          </a:xfrm>
          <a:prstGeom prst="rect">
            <a:avLst/>
          </a:prstGeom>
          <a:noFill/>
        </p:spPr>
        <p:txBody>
          <a:bodyPr wrap="square">
            <a:spAutoFit/>
          </a:bodyPr>
          <a:lstStyle/>
          <a:p>
            <a:pPr marL="0" marR="0">
              <a:lnSpc>
                <a:spcPct val="107000"/>
              </a:lnSpc>
              <a:spcBef>
                <a:spcPts val="0"/>
              </a:spcBef>
              <a:spcAft>
                <a:spcPts val="800"/>
              </a:spcAft>
            </a:pPr>
            <a:r>
              <a:rPr lang="en-US" sz="1600" b="1" dirty="0">
                <a:solidFill>
                  <a:schemeClr val="tx1"/>
                </a:solidFill>
                <a:effectLst/>
                <a:latin typeface="Montserrat Black" panose="00000A00000000000000" pitchFamily="2" charset="0"/>
                <a:ea typeface="Times New Roman" panose="02020603050405020304" pitchFamily="18" charset="0"/>
              </a:rPr>
              <a:t>2. ELK Stack (Elasticsearch, Logstash, Kibana)</a:t>
            </a:r>
            <a:endParaRPr lang="en-US" sz="12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E58036A-9551-4754-AFA6-E6065F526BA8}"/>
              </a:ext>
            </a:extLst>
          </p:cNvPr>
          <p:cNvPicPr>
            <a:picLocks noChangeAspect="1"/>
          </p:cNvPicPr>
          <p:nvPr/>
        </p:nvPicPr>
        <p:blipFill>
          <a:blip r:embed="rId3"/>
          <a:stretch>
            <a:fillRect/>
          </a:stretch>
        </p:blipFill>
        <p:spPr>
          <a:xfrm>
            <a:off x="9418320" y="1597656"/>
            <a:ext cx="2151892" cy="2377445"/>
          </a:xfrm>
          <a:prstGeom prst="rect">
            <a:avLst/>
          </a:prstGeom>
        </p:spPr>
      </p:pic>
      <p:pic>
        <p:nvPicPr>
          <p:cNvPr id="5" name="Picture 4">
            <a:extLst>
              <a:ext uri="{FF2B5EF4-FFF2-40B4-BE49-F238E27FC236}">
                <a16:creationId xmlns:a16="http://schemas.microsoft.com/office/drawing/2014/main" id="{5A6C9DB0-6DB1-4D82-A4BA-CB5B51CBF07B}"/>
              </a:ext>
            </a:extLst>
          </p:cNvPr>
          <p:cNvPicPr>
            <a:picLocks noChangeAspect="1"/>
          </p:cNvPicPr>
          <p:nvPr/>
        </p:nvPicPr>
        <p:blipFill rotWithShape="1">
          <a:blip r:embed="rId4"/>
          <a:srcRect l="20281" t="12048" r="18675" b="12771"/>
          <a:stretch/>
        </p:blipFill>
        <p:spPr>
          <a:xfrm>
            <a:off x="434709" y="1597655"/>
            <a:ext cx="1930400" cy="2377445"/>
          </a:xfrm>
          <a:prstGeom prst="rect">
            <a:avLst/>
          </a:prstGeom>
        </p:spPr>
      </p:pic>
      <p:cxnSp>
        <p:nvCxnSpPr>
          <p:cNvPr id="11" name="Connector: Elbow 10">
            <a:extLst>
              <a:ext uri="{FF2B5EF4-FFF2-40B4-BE49-F238E27FC236}">
                <a16:creationId xmlns:a16="http://schemas.microsoft.com/office/drawing/2014/main" id="{C660F8AF-E1B2-410A-A1BA-9775B2D511B6}"/>
              </a:ext>
            </a:extLst>
          </p:cNvPr>
          <p:cNvCxnSpPr>
            <a:cxnSpLocks/>
            <a:stCxn id="5" idx="0"/>
            <a:endCxn id="14" idx="1"/>
          </p:cNvCxnSpPr>
          <p:nvPr/>
        </p:nvCxnSpPr>
        <p:spPr>
          <a:xfrm rot="16200000" flipH="1">
            <a:off x="1913538" y="1084025"/>
            <a:ext cx="1454637" cy="2481896"/>
          </a:xfrm>
          <a:prstGeom prst="bentConnector4">
            <a:avLst>
              <a:gd name="adj1" fmla="val -15715"/>
              <a:gd name="adj2" fmla="val 69445"/>
            </a:avLst>
          </a:prstGeom>
          <a:ln w="15875" cap="sq" cmpd="sng">
            <a:solidFill>
              <a:srgbClr val="000000"/>
            </a:solidFill>
            <a:prstDash val="solid"/>
            <a:tailEnd type="oval"/>
          </a:ln>
          <a:effectLst>
            <a:glow rad="63500">
              <a:schemeClr val="accent3">
                <a:lumMod val="20000"/>
                <a:lumOff val="80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223F7BF-B5D2-45CF-A31D-7B045DE1D47E}"/>
              </a:ext>
            </a:extLst>
          </p:cNvPr>
          <p:cNvSpPr txBox="1"/>
          <p:nvPr/>
        </p:nvSpPr>
        <p:spPr>
          <a:xfrm>
            <a:off x="3881805" y="2226777"/>
            <a:ext cx="4019818" cy="1651029"/>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Kibana</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est l'outil de visualisation d'</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Elasticsearch</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Il permet de créer des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dashboards</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pour analyser les logs. Par exemple, tu peux voir les erreurs de connexion, les requêtes longues, et même les tentatives d'accès suspectes.</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8" name="Google Shape;249;p33">
            <a:extLst>
              <a:ext uri="{FF2B5EF4-FFF2-40B4-BE49-F238E27FC236}">
                <a16:creationId xmlns:a16="http://schemas.microsoft.com/office/drawing/2014/main" id="{782C7C55-BEFD-497A-A1D2-0C5BE2C4A87C}"/>
              </a:ext>
            </a:extLst>
          </p:cNvPr>
          <p:cNvSpPr/>
          <p:nvPr/>
        </p:nvSpPr>
        <p:spPr>
          <a:xfrm>
            <a:off x="-4480560" y="1902806"/>
            <a:ext cx="4302568" cy="994226"/>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t" anchorCtr="0">
            <a:noAutofit/>
          </a:bodyPr>
          <a:lstStyle/>
          <a:p>
            <a:pPr marR="0" lvl="0" algn="ctr">
              <a:lnSpc>
                <a:spcPct val="107000"/>
              </a:lnSpc>
              <a:spcBef>
                <a:spcPts val="0"/>
              </a:spcBef>
              <a:spcAft>
                <a:spcPts val="800"/>
              </a:spcAft>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MongoDB génère des logs (erreurs, audit, accès).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9" name="Google Shape;249;p33">
            <a:extLst>
              <a:ext uri="{FF2B5EF4-FFF2-40B4-BE49-F238E27FC236}">
                <a16:creationId xmlns:a16="http://schemas.microsoft.com/office/drawing/2014/main" id="{209A1F03-23C1-46D8-A8F9-A58A7472E0C6}"/>
              </a:ext>
            </a:extLst>
          </p:cNvPr>
          <p:cNvSpPr/>
          <p:nvPr/>
        </p:nvSpPr>
        <p:spPr>
          <a:xfrm>
            <a:off x="9784080" y="2899508"/>
            <a:ext cx="4302568" cy="994226"/>
          </a:xfrm>
          <a:prstGeom prst="roundRect">
            <a:avLst>
              <a:gd name="adj" fmla="val 50000"/>
            </a:avLst>
          </a:prstGeom>
          <a:solidFill>
            <a:schemeClr val="bg1"/>
          </a:solidFill>
          <a:ln w="571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pP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Logstash</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ou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Filebeat</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capture ces logs et les envoie à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Elasticsearch</a:t>
            </a:r>
            <a:endParaRPr lang="fr-FR" sz="16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 name="Google Shape;249;p33">
            <a:extLst>
              <a:ext uri="{FF2B5EF4-FFF2-40B4-BE49-F238E27FC236}">
                <a16:creationId xmlns:a16="http://schemas.microsoft.com/office/drawing/2014/main" id="{89F59EE5-2C03-4825-9522-18964F561402}"/>
              </a:ext>
            </a:extLst>
          </p:cNvPr>
          <p:cNvSpPr/>
          <p:nvPr/>
        </p:nvSpPr>
        <p:spPr>
          <a:xfrm>
            <a:off x="-4572000" y="3893734"/>
            <a:ext cx="4302568" cy="994226"/>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pPr>
            <a:r>
              <a:rPr lang="fr-FR" b="1" dirty="0" err="1">
                <a:solidFill>
                  <a:schemeClr val="tx1"/>
                </a:solidFill>
                <a:effectLst/>
                <a:latin typeface="Lato" panose="020F0502020204030203" pitchFamily="34" charset="0"/>
                <a:ea typeface="Lato" panose="020F0502020204030203" pitchFamily="34" charset="0"/>
                <a:cs typeface="Lato" panose="020F0502020204030203" pitchFamily="34" charset="0"/>
              </a:rPr>
              <a:t>Kibana</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 offre une interface graphique pour analyser les logs, créer des </a:t>
            </a:r>
            <a:r>
              <a:rPr lang="fr-FR" b="1" dirty="0" err="1">
                <a:solidFill>
                  <a:schemeClr val="tx1"/>
                </a:solidFill>
                <a:effectLst/>
                <a:latin typeface="Lato" panose="020F0502020204030203" pitchFamily="34" charset="0"/>
                <a:ea typeface="Lato" panose="020F0502020204030203" pitchFamily="34" charset="0"/>
                <a:cs typeface="Lato" panose="020F0502020204030203" pitchFamily="34" charset="0"/>
              </a:rPr>
              <a:t>dashboards</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 et obtenir des alertes sur des événements spécifiques </a:t>
            </a:r>
            <a:endParaRPr lang="fr-FR"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2" name="Google Shape;194;p28">
            <a:extLst>
              <a:ext uri="{FF2B5EF4-FFF2-40B4-BE49-F238E27FC236}">
                <a16:creationId xmlns:a16="http://schemas.microsoft.com/office/drawing/2014/main" id="{76101BFE-5279-4FA3-8919-E32FDA72443F}"/>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64</a:t>
            </a:r>
            <a:endParaRPr b="1" dirty="0">
              <a:solidFill>
                <a:schemeClr val="tx1"/>
              </a:solidFill>
              <a:latin typeface="Raleway" pitchFamily="2" charset="0"/>
            </a:endParaRPr>
          </a:p>
        </p:txBody>
      </p:sp>
    </p:spTree>
    <p:extLst>
      <p:ext uri="{BB962C8B-B14F-4D97-AF65-F5344CB8AC3E}">
        <p14:creationId xmlns:p14="http://schemas.microsoft.com/office/powerpoint/2010/main" val="595544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Outils de supervision populaires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205C898-2CE8-4714-B13B-6119CBBCB993}"/>
              </a:ext>
            </a:extLst>
          </p:cNvPr>
          <p:cNvSpPr txBox="1"/>
          <p:nvPr/>
        </p:nvSpPr>
        <p:spPr>
          <a:xfrm>
            <a:off x="142609" y="909856"/>
            <a:ext cx="5635891" cy="340606"/>
          </a:xfrm>
          <a:prstGeom prst="rect">
            <a:avLst/>
          </a:prstGeom>
          <a:noFill/>
        </p:spPr>
        <p:txBody>
          <a:bodyPr wrap="square">
            <a:spAutoFit/>
          </a:bodyPr>
          <a:lstStyle/>
          <a:p>
            <a:pPr marL="0" marR="0">
              <a:lnSpc>
                <a:spcPct val="107000"/>
              </a:lnSpc>
              <a:spcBef>
                <a:spcPts val="0"/>
              </a:spcBef>
              <a:spcAft>
                <a:spcPts val="800"/>
              </a:spcAft>
            </a:pPr>
            <a:r>
              <a:rPr lang="en-US" sz="1600" b="1" dirty="0">
                <a:solidFill>
                  <a:schemeClr val="tx1"/>
                </a:solidFill>
                <a:effectLst/>
                <a:latin typeface="Montserrat Black" panose="00000A00000000000000" pitchFamily="2" charset="0"/>
                <a:ea typeface="Times New Roman" panose="02020603050405020304" pitchFamily="18" charset="0"/>
              </a:rPr>
              <a:t>2. ELK Stack (Elasticsearch, Logstash, Kibana)</a:t>
            </a:r>
            <a:endParaRPr lang="en-US" sz="12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A6C9DB0-6DB1-4D82-A4BA-CB5B51CBF07B}"/>
              </a:ext>
            </a:extLst>
          </p:cNvPr>
          <p:cNvPicPr>
            <a:picLocks noChangeAspect="1"/>
          </p:cNvPicPr>
          <p:nvPr/>
        </p:nvPicPr>
        <p:blipFill rotWithShape="1">
          <a:blip r:embed="rId3"/>
          <a:srcRect l="20281" t="12048" r="18675" b="12771"/>
          <a:stretch/>
        </p:blipFill>
        <p:spPr>
          <a:xfrm>
            <a:off x="-1930400" y="1610355"/>
            <a:ext cx="1930400" cy="2377445"/>
          </a:xfrm>
          <a:prstGeom prst="rect">
            <a:avLst/>
          </a:prstGeom>
        </p:spPr>
      </p:pic>
      <p:sp>
        <p:nvSpPr>
          <p:cNvPr id="8" name="Google Shape;249;p33">
            <a:extLst>
              <a:ext uri="{FF2B5EF4-FFF2-40B4-BE49-F238E27FC236}">
                <a16:creationId xmlns:a16="http://schemas.microsoft.com/office/drawing/2014/main" id="{8CA08556-FE2B-4D1E-B76A-A59DE459B8BF}"/>
              </a:ext>
            </a:extLst>
          </p:cNvPr>
          <p:cNvSpPr/>
          <p:nvPr/>
        </p:nvSpPr>
        <p:spPr>
          <a:xfrm>
            <a:off x="809270" y="1902806"/>
            <a:ext cx="4302568" cy="994226"/>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t" anchorCtr="0">
            <a:noAutofit/>
          </a:bodyPr>
          <a:lstStyle/>
          <a:p>
            <a:pPr marR="0" lvl="0" algn="ctr">
              <a:lnSpc>
                <a:spcPct val="107000"/>
              </a:lnSpc>
              <a:spcBef>
                <a:spcPts val="0"/>
              </a:spcBef>
              <a:spcAft>
                <a:spcPts val="800"/>
              </a:spcAft>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MongoDB génère des logs (erreurs, audit, accès).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B2AB908B-DBD1-437B-8135-C3526055CA96}"/>
              </a:ext>
            </a:extLst>
          </p:cNvPr>
          <p:cNvSpPr txBox="1"/>
          <p:nvPr/>
        </p:nvSpPr>
        <p:spPr>
          <a:xfrm>
            <a:off x="1768475" y="1440052"/>
            <a:ext cx="5607050" cy="340606"/>
          </a:xfrm>
          <a:prstGeom prst="rect">
            <a:avLst/>
          </a:prstGeom>
          <a:noFill/>
        </p:spPr>
        <p:txBody>
          <a:bodyPr wrap="square">
            <a:spAutoFit/>
          </a:bodyPr>
          <a:lstStyle/>
          <a:p>
            <a:pPr marL="0" marR="0" algn="ctr">
              <a:lnSpc>
                <a:spcPct val="107000"/>
              </a:lnSpc>
              <a:spcBef>
                <a:spcPts val="0"/>
              </a:spcBef>
              <a:spcAft>
                <a:spcPts val="800"/>
              </a:spcAft>
            </a:pPr>
            <a:r>
              <a:rPr lang="fr-FR" sz="16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Processus typique d'intégration ELK :</a:t>
            </a:r>
            <a:endParaRPr lang="en-US"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2" name="Google Shape;249;p33">
            <a:extLst>
              <a:ext uri="{FF2B5EF4-FFF2-40B4-BE49-F238E27FC236}">
                <a16:creationId xmlns:a16="http://schemas.microsoft.com/office/drawing/2014/main" id="{4C624EBE-65E1-4E97-BAE4-0E7CC3E577CB}"/>
              </a:ext>
            </a:extLst>
          </p:cNvPr>
          <p:cNvSpPr/>
          <p:nvPr/>
        </p:nvSpPr>
        <p:spPr>
          <a:xfrm>
            <a:off x="4572000" y="2899508"/>
            <a:ext cx="4302568" cy="994226"/>
          </a:xfrm>
          <a:prstGeom prst="roundRect">
            <a:avLst>
              <a:gd name="adj" fmla="val 50000"/>
            </a:avLst>
          </a:prstGeom>
          <a:solidFill>
            <a:schemeClr val="bg1"/>
          </a:solidFill>
          <a:ln w="571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pP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Logstash</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ou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Filebeat</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capture ces logs et les envoie à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Elasticsearch</a:t>
            </a:r>
            <a:endParaRPr lang="fr-FR" sz="16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3" name="Google Shape;249;p33">
            <a:extLst>
              <a:ext uri="{FF2B5EF4-FFF2-40B4-BE49-F238E27FC236}">
                <a16:creationId xmlns:a16="http://schemas.microsoft.com/office/drawing/2014/main" id="{953DC98D-1C81-4E07-BAD8-34A2C4D7CC1A}"/>
              </a:ext>
            </a:extLst>
          </p:cNvPr>
          <p:cNvSpPr/>
          <p:nvPr/>
        </p:nvSpPr>
        <p:spPr>
          <a:xfrm>
            <a:off x="809270" y="3893734"/>
            <a:ext cx="4302568" cy="994226"/>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pPr>
            <a:r>
              <a:rPr lang="fr-FR" b="1" dirty="0" err="1">
                <a:solidFill>
                  <a:schemeClr val="tx1"/>
                </a:solidFill>
                <a:effectLst/>
                <a:latin typeface="Lato" panose="020F0502020204030203" pitchFamily="34" charset="0"/>
                <a:ea typeface="Lato" panose="020F0502020204030203" pitchFamily="34" charset="0"/>
                <a:cs typeface="Lato" panose="020F0502020204030203" pitchFamily="34" charset="0"/>
              </a:rPr>
              <a:t>Kibana</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 offre une interface graphique pour analyser les logs, créer des </a:t>
            </a:r>
            <a:r>
              <a:rPr lang="fr-FR" b="1" dirty="0" err="1">
                <a:solidFill>
                  <a:schemeClr val="tx1"/>
                </a:solidFill>
                <a:effectLst/>
                <a:latin typeface="Lato" panose="020F0502020204030203" pitchFamily="34" charset="0"/>
                <a:ea typeface="Lato" panose="020F0502020204030203" pitchFamily="34" charset="0"/>
                <a:cs typeface="Lato" panose="020F0502020204030203" pitchFamily="34" charset="0"/>
              </a:rPr>
              <a:t>dashboards</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 et obtenir des alertes sur des événements spécifiques </a:t>
            </a:r>
            <a:endParaRPr lang="fr-FR"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pic>
        <p:nvPicPr>
          <p:cNvPr id="15" name="Picture 14">
            <a:extLst>
              <a:ext uri="{FF2B5EF4-FFF2-40B4-BE49-F238E27FC236}">
                <a16:creationId xmlns:a16="http://schemas.microsoft.com/office/drawing/2014/main" id="{D04BBF3A-7C81-4F16-B415-5DBD96CE617C}"/>
              </a:ext>
            </a:extLst>
          </p:cNvPr>
          <p:cNvPicPr>
            <a:picLocks noChangeAspect="1"/>
          </p:cNvPicPr>
          <p:nvPr/>
        </p:nvPicPr>
        <p:blipFill>
          <a:blip r:embed="rId4"/>
          <a:stretch>
            <a:fillRect/>
          </a:stretch>
        </p:blipFill>
        <p:spPr>
          <a:xfrm>
            <a:off x="3111498" y="-822960"/>
            <a:ext cx="2667002" cy="698755"/>
          </a:xfrm>
          <a:prstGeom prst="rect">
            <a:avLst/>
          </a:prstGeom>
        </p:spPr>
      </p:pic>
      <p:pic>
        <p:nvPicPr>
          <p:cNvPr id="16" name="Picture 15">
            <a:extLst>
              <a:ext uri="{FF2B5EF4-FFF2-40B4-BE49-F238E27FC236}">
                <a16:creationId xmlns:a16="http://schemas.microsoft.com/office/drawing/2014/main" id="{47F229AA-9588-4F12-8401-7A4E8F00AE3E}"/>
              </a:ext>
            </a:extLst>
          </p:cNvPr>
          <p:cNvPicPr>
            <a:picLocks noChangeAspect="1"/>
          </p:cNvPicPr>
          <p:nvPr/>
        </p:nvPicPr>
        <p:blipFill>
          <a:blip r:embed="rId5"/>
          <a:stretch>
            <a:fillRect/>
          </a:stretch>
        </p:blipFill>
        <p:spPr>
          <a:xfrm>
            <a:off x="9692640" y="2039943"/>
            <a:ext cx="1389064" cy="1389064"/>
          </a:xfrm>
          <a:prstGeom prst="rect">
            <a:avLst/>
          </a:prstGeom>
        </p:spPr>
      </p:pic>
      <p:pic>
        <p:nvPicPr>
          <p:cNvPr id="18" name="Picture 17">
            <a:extLst>
              <a:ext uri="{FF2B5EF4-FFF2-40B4-BE49-F238E27FC236}">
                <a16:creationId xmlns:a16="http://schemas.microsoft.com/office/drawing/2014/main" id="{45C87703-0A49-49B0-8E1B-CC9A5B1D8CC4}"/>
              </a:ext>
            </a:extLst>
          </p:cNvPr>
          <p:cNvPicPr>
            <a:picLocks noChangeAspect="1"/>
          </p:cNvPicPr>
          <p:nvPr/>
        </p:nvPicPr>
        <p:blipFill>
          <a:blip r:embed="rId6"/>
          <a:stretch>
            <a:fillRect/>
          </a:stretch>
        </p:blipFill>
        <p:spPr>
          <a:xfrm>
            <a:off x="-1645920" y="2027177"/>
            <a:ext cx="1422401" cy="1422401"/>
          </a:xfrm>
          <a:prstGeom prst="rect">
            <a:avLst/>
          </a:prstGeom>
        </p:spPr>
      </p:pic>
      <p:sp>
        <p:nvSpPr>
          <p:cNvPr id="14" name="Google Shape;194;p28">
            <a:extLst>
              <a:ext uri="{FF2B5EF4-FFF2-40B4-BE49-F238E27FC236}">
                <a16:creationId xmlns:a16="http://schemas.microsoft.com/office/drawing/2014/main" id="{1F09E35F-B50A-4CA8-AE7D-DF562D3E0097}"/>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65</a:t>
            </a:r>
            <a:endParaRPr b="1" dirty="0">
              <a:solidFill>
                <a:schemeClr val="tx1"/>
              </a:solidFill>
              <a:latin typeface="Raleway" pitchFamily="2" charset="0"/>
            </a:endParaRPr>
          </a:p>
        </p:txBody>
      </p:sp>
    </p:spTree>
    <p:extLst>
      <p:ext uri="{BB962C8B-B14F-4D97-AF65-F5344CB8AC3E}">
        <p14:creationId xmlns:p14="http://schemas.microsoft.com/office/powerpoint/2010/main" val="223841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Outils de supervision populaires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205C898-2CE8-4714-B13B-6119CBBCB993}"/>
              </a:ext>
            </a:extLst>
          </p:cNvPr>
          <p:cNvSpPr txBox="1"/>
          <p:nvPr/>
        </p:nvSpPr>
        <p:spPr>
          <a:xfrm>
            <a:off x="142609" y="909856"/>
            <a:ext cx="5635891" cy="342786"/>
          </a:xfrm>
          <a:prstGeom prst="rect">
            <a:avLst/>
          </a:prstGeom>
          <a:noFill/>
        </p:spPr>
        <p:txBody>
          <a:bodyPr wrap="square">
            <a:spAutoFit/>
          </a:bodyPr>
          <a:lstStyle/>
          <a:p>
            <a:pPr>
              <a:lnSpc>
                <a:spcPct val="107000"/>
              </a:lnSpc>
              <a:spcAft>
                <a:spcPts val="800"/>
              </a:spcAft>
            </a:pPr>
            <a:r>
              <a:rPr lang="fr-FR" sz="1600" b="1">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3. Zabbix / Centreon / Nagios</a:t>
            </a:r>
            <a:endParaRPr lang="en-US" sz="16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9" name="Google Shape;249;p33">
            <a:extLst>
              <a:ext uri="{FF2B5EF4-FFF2-40B4-BE49-F238E27FC236}">
                <a16:creationId xmlns:a16="http://schemas.microsoft.com/office/drawing/2014/main" id="{D6B7829C-5B01-4393-B193-33B399B0F1ED}"/>
              </a:ext>
            </a:extLst>
          </p:cNvPr>
          <p:cNvSpPr/>
          <p:nvPr/>
        </p:nvSpPr>
        <p:spPr>
          <a:xfrm>
            <a:off x="-4480560" y="1902806"/>
            <a:ext cx="4302568" cy="994226"/>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t" anchorCtr="0">
            <a:noAutofit/>
          </a:bodyPr>
          <a:lstStyle/>
          <a:p>
            <a:pPr marR="0" lvl="0" algn="ctr">
              <a:lnSpc>
                <a:spcPct val="107000"/>
              </a:lnSpc>
              <a:spcBef>
                <a:spcPts val="0"/>
              </a:spcBef>
              <a:spcAft>
                <a:spcPts val="800"/>
              </a:spcAft>
              <a:tabLst>
                <a:tab pos="457200" algn="l"/>
              </a:tabLst>
            </a:pP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MongoDB génère des logs (erreurs, audit, accès).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1" name="Google Shape;249;p33">
            <a:extLst>
              <a:ext uri="{FF2B5EF4-FFF2-40B4-BE49-F238E27FC236}">
                <a16:creationId xmlns:a16="http://schemas.microsoft.com/office/drawing/2014/main" id="{E55A2476-BA8E-4889-BEF1-5E3DE065B6C6}"/>
              </a:ext>
            </a:extLst>
          </p:cNvPr>
          <p:cNvSpPr/>
          <p:nvPr/>
        </p:nvSpPr>
        <p:spPr>
          <a:xfrm>
            <a:off x="9784080" y="2899508"/>
            <a:ext cx="4302568" cy="994226"/>
          </a:xfrm>
          <a:prstGeom prst="roundRect">
            <a:avLst>
              <a:gd name="adj" fmla="val 50000"/>
            </a:avLst>
          </a:prstGeom>
          <a:solidFill>
            <a:schemeClr val="bg1"/>
          </a:solidFill>
          <a:ln w="571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pP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Logstash</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ou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Filebeat</a:t>
            </a:r>
            <a:r>
              <a:rPr lang="fr-FR" sz="1600" b="1" dirty="0">
                <a:solidFill>
                  <a:schemeClr val="tx1"/>
                </a:solidFill>
                <a:effectLst/>
                <a:latin typeface="Lato" panose="020F0502020204030203" pitchFamily="34" charset="0"/>
                <a:ea typeface="Lato" panose="020F0502020204030203" pitchFamily="34" charset="0"/>
                <a:cs typeface="Lato" panose="020F0502020204030203" pitchFamily="34" charset="0"/>
              </a:rPr>
              <a:t> capture ces logs et les envoie à </a:t>
            </a:r>
            <a:r>
              <a:rPr lang="fr-FR" sz="16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Elasticsearch</a:t>
            </a:r>
            <a:endParaRPr lang="fr-FR" sz="16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4" name="Google Shape;249;p33">
            <a:extLst>
              <a:ext uri="{FF2B5EF4-FFF2-40B4-BE49-F238E27FC236}">
                <a16:creationId xmlns:a16="http://schemas.microsoft.com/office/drawing/2014/main" id="{86FBA82B-C667-4F3A-8F61-43B9297CDE21}"/>
              </a:ext>
            </a:extLst>
          </p:cNvPr>
          <p:cNvSpPr/>
          <p:nvPr/>
        </p:nvSpPr>
        <p:spPr>
          <a:xfrm>
            <a:off x="-4572000" y="3893734"/>
            <a:ext cx="4302568" cy="994226"/>
          </a:xfrm>
          <a:prstGeom prst="roundRect">
            <a:avLst>
              <a:gd name="adj" fmla="val 50000"/>
            </a:avLst>
          </a:prstGeom>
          <a:solidFill>
            <a:srgbClr val="91E23E"/>
          </a:solidFill>
          <a:ln w="571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pPr>
            <a:r>
              <a:rPr lang="fr-FR" b="1" dirty="0" err="1">
                <a:solidFill>
                  <a:schemeClr val="tx1"/>
                </a:solidFill>
                <a:effectLst/>
                <a:latin typeface="Lato" panose="020F0502020204030203" pitchFamily="34" charset="0"/>
                <a:ea typeface="Lato" panose="020F0502020204030203" pitchFamily="34" charset="0"/>
                <a:cs typeface="Lato" panose="020F0502020204030203" pitchFamily="34" charset="0"/>
              </a:rPr>
              <a:t>Kibana</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 offre une interface graphique pour analyser les logs, créer des </a:t>
            </a:r>
            <a:r>
              <a:rPr lang="fr-FR" b="1" dirty="0" err="1">
                <a:solidFill>
                  <a:schemeClr val="tx1"/>
                </a:solidFill>
                <a:effectLst/>
                <a:latin typeface="Lato" panose="020F0502020204030203" pitchFamily="34" charset="0"/>
                <a:ea typeface="Lato" panose="020F0502020204030203" pitchFamily="34" charset="0"/>
                <a:cs typeface="Lato" panose="020F0502020204030203" pitchFamily="34" charset="0"/>
              </a:rPr>
              <a:t>dashboards</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 et obtenir des alertes sur des événements spécifiques </a:t>
            </a:r>
            <a:endParaRPr lang="fr-FR"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F79441B6-46E7-4ED6-AE36-5295802BA9D1}"/>
              </a:ext>
            </a:extLst>
          </p:cNvPr>
          <p:cNvPicPr>
            <a:picLocks noChangeAspect="1"/>
          </p:cNvPicPr>
          <p:nvPr/>
        </p:nvPicPr>
        <p:blipFill>
          <a:blip r:embed="rId3"/>
          <a:stretch>
            <a:fillRect/>
          </a:stretch>
        </p:blipFill>
        <p:spPr>
          <a:xfrm>
            <a:off x="3111498" y="2426907"/>
            <a:ext cx="2667002" cy="698755"/>
          </a:xfrm>
          <a:prstGeom prst="rect">
            <a:avLst/>
          </a:prstGeom>
        </p:spPr>
      </p:pic>
      <p:pic>
        <p:nvPicPr>
          <p:cNvPr id="6" name="Picture 5">
            <a:extLst>
              <a:ext uri="{FF2B5EF4-FFF2-40B4-BE49-F238E27FC236}">
                <a16:creationId xmlns:a16="http://schemas.microsoft.com/office/drawing/2014/main" id="{6C7073C8-4659-434F-9E07-36A0D6416EE6}"/>
              </a:ext>
            </a:extLst>
          </p:cNvPr>
          <p:cNvPicPr>
            <a:picLocks noChangeAspect="1"/>
          </p:cNvPicPr>
          <p:nvPr/>
        </p:nvPicPr>
        <p:blipFill>
          <a:blip r:embed="rId4"/>
          <a:stretch>
            <a:fillRect/>
          </a:stretch>
        </p:blipFill>
        <p:spPr>
          <a:xfrm>
            <a:off x="6677589" y="2039943"/>
            <a:ext cx="1389064" cy="1389064"/>
          </a:xfrm>
          <a:prstGeom prst="rect">
            <a:avLst/>
          </a:prstGeom>
        </p:spPr>
      </p:pic>
      <p:pic>
        <p:nvPicPr>
          <p:cNvPr id="15" name="Picture 14">
            <a:extLst>
              <a:ext uri="{FF2B5EF4-FFF2-40B4-BE49-F238E27FC236}">
                <a16:creationId xmlns:a16="http://schemas.microsoft.com/office/drawing/2014/main" id="{5F843D8F-17B7-4815-979D-51A72E3AE2B2}"/>
              </a:ext>
            </a:extLst>
          </p:cNvPr>
          <p:cNvPicPr>
            <a:picLocks noChangeAspect="1"/>
          </p:cNvPicPr>
          <p:nvPr/>
        </p:nvPicPr>
        <p:blipFill>
          <a:blip r:embed="rId5"/>
          <a:stretch>
            <a:fillRect/>
          </a:stretch>
        </p:blipFill>
        <p:spPr>
          <a:xfrm>
            <a:off x="906521" y="2027177"/>
            <a:ext cx="1422401" cy="1422401"/>
          </a:xfrm>
          <a:prstGeom prst="rect">
            <a:avLst/>
          </a:prstGeom>
        </p:spPr>
      </p:pic>
      <p:sp>
        <p:nvSpPr>
          <p:cNvPr id="21" name="TextBox 20">
            <a:extLst>
              <a:ext uri="{FF2B5EF4-FFF2-40B4-BE49-F238E27FC236}">
                <a16:creationId xmlns:a16="http://schemas.microsoft.com/office/drawing/2014/main" id="{412CEF0E-AB18-4C56-9C52-94865EA0E8B9}"/>
              </a:ext>
            </a:extLst>
          </p:cNvPr>
          <p:cNvSpPr txBox="1"/>
          <p:nvPr/>
        </p:nvSpPr>
        <p:spPr>
          <a:xfrm>
            <a:off x="608158" y="3569584"/>
            <a:ext cx="7927684" cy="1328120"/>
          </a:xfrm>
          <a:prstGeom prst="rect">
            <a:avLst/>
          </a:prstGeom>
          <a:noFill/>
        </p:spPr>
        <p:txBody>
          <a:bodyPr wrap="square">
            <a:spAutoFit/>
          </a:bodyPr>
          <a:lstStyle/>
          <a:p>
            <a:pPr marL="457200" marR="0" lvl="1">
              <a:lnSpc>
                <a:spcPct val="107000"/>
              </a:lnSpc>
              <a:spcBef>
                <a:spcPts val="0"/>
              </a:spcBef>
              <a:spcAft>
                <a:spcPts val="800"/>
              </a:spcAft>
              <a:buSzPts val="1000"/>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Zabbix</a:t>
            </a:r>
            <a:r>
              <a:rPr lang="fr-FR" dirty="0">
                <a:solidFill>
                  <a:schemeClr val="tx1"/>
                </a:solidFill>
                <a:effectLst/>
                <a:latin typeface="Lato" panose="020F0502020204030203" pitchFamily="34" charset="0"/>
                <a:ea typeface="Lato" panose="020F0502020204030203" pitchFamily="34" charset="0"/>
                <a:cs typeface="Lato" panose="020F0502020204030203" pitchFamily="34" charset="0"/>
              </a:rPr>
              <a:t> et </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Centreon</a:t>
            </a:r>
            <a:r>
              <a:rPr lang="fr-FR" dirty="0">
                <a:solidFill>
                  <a:schemeClr val="tx1"/>
                </a:solidFill>
                <a:effectLst/>
                <a:latin typeface="Lato" panose="020F0502020204030203" pitchFamily="34" charset="0"/>
                <a:ea typeface="Lato" panose="020F0502020204030203" pitchFamily="34" charset="0"/>
                <a:cs typeface="Lato" panose="020F0502020204030203" pitchFamily="34" charset="0"/>
              </a:rPr>
              <a:t> offrent des agents que tu peux déployer sur ton serveur MongoDB pour collecter des métriques spécifiques à la base de données.</a:t>
            </a:r>
            <a:endParaRPr lang="en-US"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457200" marR="0" lvl="1">
              <a:lnSpc>
                <a:spcPct val="107000"/>
              </a:lnSpc>
              <a:spcBef>
                <a:spcPts val="0"/>
              </a:spcBef>
              <a:spcAft>
                <a:spcPts val="800"/>
              </a:spcAft>
              <a:buSzPts val="1000"/>
              <a:tabLst>
                <a:tab pos="9144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Nagios</a:t>
            </a:r>
            <a:r>
              <a:rPr lang="fr-FR" dirty="0">
                <a:solidFill>
                  <a:schemeClr val="tx1"/>
                </a:solidFill>
                <a:effectLst/>
                <a:latin typeface="Lato" panose="020F0502020204030203" pitchFamily="34" charset="0"/>
                <a:ea typeface="Lato" panose="020F0502020204030203" pitchFamily="34" charset="0"/>
                <a:cs typeface="Lato" panose="020F0502020204030203" pitchFamily="34" charset="0"/>
              </a:rPr>
              <a:t> est souvent utilisé pour surveiller la disponibilité des services et des ressources système. En utilisant des scripts personnalisés, tu peux superviser les métriques MongoDB et recevoir des alertes en cas de problème.</a:t>
            </a:r>
            <a:endParaRPr lang="en-US"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A4012679-B406-4721-921D-FC0E8B78C6E7}"/>
              </a:ext>
            </a:extLst>
          </p:cNvPr>
          <p:cNvSpPr txBox="1"/>
          <p:nvPr/>
        </p:nvSpPr>
        <p:spPr>
          <a:xfrm>
            <a:off x="1422835" y="1364017"/>
            <a:ext cx="6643818" cy="764505"/>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Ce sont des outils de surveillance classiques souvent utilisés pour superviser des systèmes en entreprise. Ces outils offrent des </a:t>
            </a:r>
            <a:r>
              <a:rPr lang="fr-FR" b="1" dirty="0" err="1">
                <a:solidFill>
                  <a:schemeClr val="tx1"/>
                </a:solidFill>
                <a:effectLst/>
                <a:latin typeface="Lato" panose="020F0502020204030203" pitchFamily="34" charset="0"/>
                <a:ea typeface="Lato" panose="020F0502020204030203" pitchFamily="34" charset="0"/>
                <a:cs typeface="Lato" panose="020F0502020204030203" pitchFamily="34" charset="0"/>
              </a:rPr>
              <a:t>templates</a:t>
            </a:r>
            <a:r>
              <a:rPr lang="fr-FR" b="1" dirty="0">
                <a:solidFill>
                  <a:schemeClr val="tx1"/>
                </a:solidFill>
                <a:effectLst/>
                <a:latin typeface="Lato" panose="020F0502020204030203" pitchFamily="34" charset="0"/>
                <a:ea typeface="Lato" panose="020F0502020204030203" pitchFamily="34" charset="0"/>
                <a:cs typeface="Lato" panose="020F0502020204030203" pitchFamily="34" charset="0"/>
              </a:rPr>
              <a:t> préconfigurés pour surveiller MongoDB.</a:t>
            </a:r>
            <a:endParaRPr lang="en-US"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aphicFrame>
        <p:nvGraphicFramePr>
          <p:cNvPr id="25" name="Table 24">
            <a:extLst>
              <a:ext uri="{FF2B5EF4-FFF2-40B4-BE49-F238E27FC236}">
                <a16:creationId xmlns:a16="http://schemas.microsoft.com/office/drawing/2014/main" id="{568FD65B-5452-4AD9-B8AE-CA33BB2C90AC}"/>
              </a:ext>
            </a:extLst>
          </p:cNvPr>
          <p:cNvGraphicFramePr>
            <a:graphicFrameLocks noGrp="1"/>
          </p:cNvGraphicFramePr>
          <p:nvPr>
            <p:extLst>
              <p:ext uri="{D42A27DB-BD31-4B8C-83A1-F6EECF244321}">
                <p14:modId xmlns:p14="http://schemas.microsoft.com/office/powerpoint/2010/main" val="228048246"/>
              </p:ext>
            </p:extLst>
          </p:nvPr>
        </p:nvGraphicFramePr>
        <p:xfrm>
          <a:off x="557082" y="5442604"/>
          <a:ext cx="7847970" cy="3466369"/>
        </p:xfrm>
        <a:graphic>
          <a:graphicData uri="http://schemas.openxmlformats.org/drawingml/2006/table">
            <a:tbl>
              <a:tblPr firstRow="1" firstCol="1" bandRow="1">
                <a:tableStyleId>{91EBBBCC-DAD2-459C-BE2E-F6DE35CF9A28}</a:tableStyleId>
              </a:tblPr>
              <a:tblGrid>
                <a:gridCol w="1828485">
                  <a:extLst>
                    <a:ext uri="{9D8B030D-6E8A-4147-A177-3AD203B41FA5}">
                      <a16:colId xmlns:a16="http://schemas.microsoft.com/office/drawing/2014/main" val="4191316622"/>
                    </a:ext>
                  </a:extLst>
                </a:gridCol>
                <a:gridCol w="6019485">
                  <a:extLst>
                    <a:ext uri="{9D8B030D-6E8A-4147-A177-3AD203B41FA5}">
                      <a16:colId xmlns:a16="http://schemas.microsoft.com/office/drawing/2014/main" val="591206059"/>
                    </a:ext>
                  </a:extLst>
                </a:gridCol>
              </a:tblGrid>
              <a:tr h="354319">
                <a:tc>
                  <a:txBody>
                    <a:bodyPr/>
                    <a:lstStyle/>
                    <a:p>
                      <a:pPr marL="0" marR="0" algn="l">
                        <a:lnSpc>
                          <a:spcPct val="107000"/>
                        </a:lnSpc>
                        <a:spcBef>
                          <a:spcPts val="0"/>
                        </a:spcBef>
                        <a:spcAft>
                          <a:spcPts val="0"/>
                        </a:spcAft>
                      </a:pPr>
                      <a:r>
                        <a:rPr lang="fr-FR" sz="1400" b="1">
                          <a:solidFill>
                            <a:schemeClr val="tx1"/>
                          </a:solidFill>
                          <a:effectLst/>
                          <a:latin typeface="Montserrat Black" panose="00000A00000000000000" pitchFamily="2" charset="0"/>
                          <a:ea typeface="Lato" panose="020F0502020204030203" pitchFamily="34" charset="0"/>
                          <a:cs typeface="Lato" panose="020F0502020204030203" pitchFamily="34" charset="0"/>
                        </a:rPr>
                        <a:t>Type de métrique</a:t>
                      </a:r>
                      <a:endParaRPr lang="en-US" sz="1200" b="1">
                        <a:solidFill>
                          <a:schemeClr val="tx1"/>
                        </a:solidFill>
                        <a:effectLst/>
                        <a:latin typeface="Montserrat Black" panose="00000A00000000000000" pitchFamily="2"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4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Description</a:t>
                      </a:r>
                      <a:endParaRPr lang="en-US" sz="12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42918185"/>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Connexions</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Nombre de connexions actives à la base de données. Cela permet de détecter les surcharges ou les fuites de connexions.</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2945993"/>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Mémoire</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Quantité de RAM utilisée par MongoDB. Une utilisation élevée peut indiquer des problèmes de performance ou de gestion de mémoire.</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70316694"/>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Latence</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Temps moyen d’exécution des requêtes (lecture/écriture). Une latence élevée indique un goulot d'étranglement dans le système.</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05895592"/>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Opérations</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Nombre d'opérations lues et écrites par seconde. Cela permet de voir l'activité globale de la base de données.</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1058113"/>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Réplication</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Temps de propagation des données entre les nœuds dans une architecture en réplication. Des délais importants peuvent affecter la cohérence des données.</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25568018"/>
                  </a:ext>
                </a:extLst>
              </a:tr>
              <a:tr h="518675">
                <a:tc>
                  <a:txBody>
                    <a:bodyPr/>
                    <a:lstStyle/>
                    <a:p>
                      <a:pPr marL="0" marR="0">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Fichiers journaux</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Erreurs, accès non autorisés, et logs d’audit. Surveiller les journaux est essentiel pour détecter des comportements suspects ou des erreurs système.</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53092241"/>
                  </a:ext>
                </a:extLst>
              </a:tr>
            </a:tbl>
          </a:graphicData>
        </a:graphic>
      </p:graphicFrame>
      <p:sp>
        <p:nvSpPr>
          <p:cNvPr id="13" name="Google Shape;194;p28">
            <a:extLst>
              <a:ext uri="{FF2B5EF4-FFF2-40B4-BE49-F238E27FC236}">
                <a16:creationId xmlns:a16="http://schemas.microsoft.com/office/drawing/2014/main" id="{87DFDD45-CC86-4861-8111-D0C8AAED7B34}"/>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66</a:t>
            </a:r>
            <a:endParaRPr b="1" dirty="0">
              <a:solidFill>
                <a:schemeClr val="tx1"/>
              </a:solidFill>
              <a:latin typeface="Raleway" pitchFamily="2" charset="0"/>
            </a:endParaRPr>
          </a:p>
        </p:txBody>
      </p:sp>
    </p:spTree>
    <p:extLst>
      <p:ext uri="{BB962C8B-B14F-4D97-AF65-F5344CB8AC3E}">
        <p14:creationId xmlns:p14="http://schemas.microsoft.com/office/powerpoint/2010/main" val="207510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30594"/>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Types de métriques à suivre</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19CAEE9B-32F4-4218-9444-75013F2903C7}"/>
              </a:ext>
            </a:extLst>
          </p:cNvPr>
          <p:cNvPicPr>
            <a:picLocks noChangeAspect="1"/>
          </p:cNvPicPr>
          <p:nvPr/>
        </p:nvPicPr>
        <p:blipFill>
          <a:blip r:embed="rId3"/>
          <a:stretch>
            <a:fillRect/>
          </a:stretch>
        </p:blipFill>
        <p:spPr>
          <a:xfrm>
            <a:off x="3111498" y="-822960"/>
            <a:ext cx="2667002" cy="698755"/>
          </a:xfrm>
          <a:prstGeom prst="rect">
            <a:avLst/>
          </a:prstGeom>
        </p:spPr>
      </p:pic>
      <p:pic>
        <p:nvPicPr>
          <p:cNvPr id="13" name="Picture 12">
            <a:extLst>
              <a:ext uri="{FF2B5EF4-FFF2-40B4-BE49-F238E27FC236}">
                <a16:creationId xmlns:a16="http://schemas.microsoft.com/office/drawing/2014/main" id="{FBDFB67A-3C20-4267-A310-A761BBBE1BFF}"/>
              </a:ext>
            </a:extLst>
          </p:cNvPr>
          <p:cNvPicPr>
            <a:picLocks noChangeAspect="1"/>
          </p:cNvPicPr>
          <p:nvPr/>
        </p:nvPicPr>
        <p:blipFill>
          <a:blip r:embed="rId4"/>
          <a:stretch>
            <a:fillRect/>
          </a:stretch>
        </p:blipFill>
        <p:spPr>
          <a:xfrm>
            <a:off x="9692640" y="2039943"/>
            <a:ext cx="1389064" cy="1389064"/>
          </a:xfrm>
          <a:prstGeom prst="rect">
            <a:avLst/>
          </a:prstGeom>
        </p:spPr>
      </p:pic>
      <p:pic>
        <p:nvPicPr>
          <p:cNvPr id="16" name="Picture 15">
            <a:extLst>
              <a:ext uri="{FF2B5EF4-FFF2-40B4-BE49-F238E27FC236}">
                <a16:creationId xmlns:a16="http://schemas.microsoft.com/office/drawing/2014/main" id="{070B552E-D32C-4A0E-9CAF-6821256395ED}"/>
              </a:ext>
            </a:extLst>
          </p:cNvPr>
          <p:cNvPicPr>
            <a:picLocks noChangeAspect="1"/>
          </p:cNvPicPr>
          <p:nvPr/>
        </p:nvPicPr>
        <p:blipFill>
          <a:blip r:embed="rId5"/>
          <a:stretch>
            <a:fillRect/>
          </a:stretch>
        </p:blipFill>
        <p:spPr>
          <a:xfrm>
            <a:off x="-1645920" y="2027177"/>
            <a:ext cx="1422401" cy="1422401"/>
          </a:xfrm>
          <a:prstGeom prst="rect">
            <a:avLst/>
          </a:prstGeom>
        </p:spPr>
      </p:pic>
      <p:graphicFrame>
        <p:nvGraphicFramePr>
          <p:cNvPr id="2" name="Table 1">
            <a:extLst>
              <a:ext uri="{FF2B5EF4-FFF2-40B4-BE49-F238E27FC236}">
                <a16:creationId xmlns:a16="http://schemas.microsoft.com/office/drawing/2014/main" id="{B02DB564-7F3A-4E93-B6EE-2A83EDDF294C}"/>
              </a:ext>
            </a:extLst>
          </p:cNvPr>
          <p:cNvGraphicFramePr>
            <a:graphicFrameLocks noGrp="1"/>
          </p:cNvGraphicFramePr>
          <p:nvPr>
            <p:extLst>
              <p:ext uri="{D42A27DB-BD31-4B8C-83A1-F6EECF244321}">
                <p14:modId xmlns:p14="http://schemas.microsoft.com/office/powerpoint/2010/main" val="310622528"/>
              </p:ext>
            </p:extLst>
          </p:nvPr>
        </p:nvGraphicFramePr>
        <p:xfrm>
          <a:off x="810575" y="1309381"/>
          <a:ext cx="7847970" cy="3466369"/>
        </p:xfrm>
        <a:graphic>
          <a:graphicData uri="http://schemas.openxmlformats.org/drawingml/2006/table">
            <a:tbl>
              <a:tblPr firstRow="1" firstCol="1" bandRow="1">
                <a:tableStyleId>{91EBBBCC-DAD2-459C-BE2E-F6DE35CF9A28}</a:tableStyleId>
              </a:tblPr>
              <a:tblGrid>
                <a:gridCol w="1828485">
                  <a:extLst>
                    <a:ext uri="{9D8B030D-6E8A-4147-A177-3AD203B41FA5}">
                      <a16:colId xmlns:a16="http://schemas.microsoft.com/office/drawing/2014/main" val="4191316622"/>
                    </a:ext>
                  </a:extLst>
                </a:gridCol>
                <a:gridCol w="6019485">
                  <a:extLst>
                    <a:ext uri="{9D8B030D-6E8A-4147-A177-3AD203B41FA5}">
                      <a16:colId xmlns:a16="http://schemas.microsoft.com/office/drawing/2014/main" val="591206059"/>
                    </a:ext>
                  </a:extLst>
                </a:gridCol>
              </a:tblGrid>
              <a:tr h="354319">
                <a:tc>
                  <a:txBody>
                    <a:bodyPr/>
                    <a:lstStyle/>
                    <a:p>
                      <a:pPr marL="0" marR="0" algn="l">
                        <a:lnSpc>
                          <a:spcPct val="107000"/>
                        </a:lnSpc>
                        <a:spcBef>
                          <a:spcPts val="0"/>
                        </a:spcBef>
                        <a:spcAft>
                          <a:spcPts val="0"/>
                        </a:spcAft>
                      </a:pPr>
                      <a:r>
                        <a:rPr lang="fr-FR" sz="1400" b="1">
                          <a:solidFill>
                            <a:schemeClr val="tx1"/>
                          </a:solidFill>
                          <a:effectLst/>
                          <a:latin typeface="Montserrat Black" panose="00000A00000000000000" pitchFamily="2" charset="0"/>
                          <a:ea typeface="Lato" panose="020F0502020204030203" pitchFamily="34" charset="0"/>
                          <a:cs typeface="Lato" panose="020F0502020204030203" pitchFamily="34" charset="0"/>
                        </a:rPr>
                        <a:t>Type de métrique</a:t>
                      </a:r>
                      <a:endParaRPr lang="en-US" sz="1200" b="1">
                        <a:solidFill>
                          <a:schemeClr val="tx1"/>
                        </a:solidFill>
                        <a:effectLst/>
                        <a:latin typeface="Montserrat Black" panose="00000A00000000000000" pitchFamily="2"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4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Description</a:t>
                      </a:r>
                      <a:endParaRPr lang="en-US" sz="12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42918185"/>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Connexions</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Nombre de connexions actives à la base de données. Cela permet de détecter les surcharges ou les fuites de connexions.</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2945993"/>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Mémoire</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Quantité de RAM utilisée par MongoDB. Une utilisation élevée peut indiquer des problèmes de performance ou de gestion de mémoire.</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70316694"/>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Latence</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Temps moyen d’exécution des requêtes (lecture/écriture). Une latence élevée indique un goulot d'étranglement dans le système.</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05895592"/>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Opérations</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Nombre d'opérations lues et écrites par seconde. Cela permet de voir l'activité globale de la base de données.</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1058113"/>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Réplication</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Temps de propagation des données entre les nœuds dans une architecture en réplication. Des délais importants peuvent affecter la cohérence des données.</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25568018"/>
                  </a:ext>
                </a:extLst>
              </a:tr>
              <a:tr h="518675">
                <a:tc>
                  <a:txBody>
                    <a:bodyPr/>
                    <a:lstStyle/>
                    <a:p>
                      <a:pPr marL="0" marR="0">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Fichiers journaux</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Erreurs, accès non autorisés, et logs d’audit. Surveiller les journaux est essentiel pour détecter des comportements suspects ou des erreurs système.</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53092241"/>
                  </a:ext>
                </a:extLst>
              </a:tr>
            </a:tbl>
          </a:graphicData>
        </a:graphic>
      </p:graphicFrame>
      <p:sp>
        <p:nvSpPr>
          <p:cNvPr id="18" name="TextBox 17">
            <a:extLst>
              <a:ext uri="{FF2B5EF4-FFF2-40B4-BE49-F238E27FC236}">
                <a16:creationId xmlns:a16="http://schemas.microsoft.com/office/drawing/2014/main" id="{7F54E4A8-AD67-44AE-9213-7A46E0B4D2D6}"/>
              </a:ext>
            </a:extLst>
          </p:cNvPr>
          <p:cNvSpPr txBox="1"/>
          <p:nvPr/>
        </p:nvSpPr>
        <p:spPr>
          <a:xfrm>
            <a:off x="1387475" y="686513"/>
            <a:ext cx="6369050" cy="542008"/>
          </a:xfrm>
          <a:prstGeom prst="rect">
            <a:avLst/>
          </a:prstGeom>
          <a:noFill/>
        </p:spPr>
        <p:txBody>
          <a:bodyPr wrap="square">
            <a:spAutoFit/>
          </a:bodyPr>
          <a:lstStyle/>
          <a:p>
            <a:pPr marL="0" marR="0" algn="ctr">
              <a:lnSpc>
                <a:spcPct val="107000"/>
              </a:lnSpc>
              <a:spcBef>
                <a:spcPts val="0"/>
              </a:spcBef>
              <a:spcAft>
                <a:spcPts val="800"/>
              </a:spcAf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Les outils de supervision collectent une grande variété de métriques système. Voici une liste des plus importantes à suivre :</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9" name="Flowchart: Decision 18">
            <a:extLst>
              <a:ext uri="{FF2B5EF4-FFF2-40B4-BE49-F238E27FC236}">
                <a16:creationId xmlns:a16="http://schemas.microsoft.com/office/drawing/2014/main" id="{72B889AE-2ECB-4E59-ACFE-3C0C4A282DD6}"/>
              </a:ext>
            </a:extLst>
          </p:cNvPr>
          <p:cNvSpPr/>
          <p:nvPr/>
        </p:nvSpPr>
        <p:spPr>
          <a:xfrm>
            <a:off x="-1977893" y="257175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cision 19">
            <a:extLst>
              <a:ext uri="{FF2B5EF4-FFF2-40B4-BE49-F238E27FC236}">
                <a16:creationId xmlns:a16="http://schemas.microsoft.com/office/drawing/2014/main" id="{6021C487-51F9-4635-94D1-4F477103A2B0}"/>
              </a:ext>
            </a:extLst>
          </p:cNvPr>
          <p:cNvSpPr/>
          <p:nvPr/>
        </p:nvSpPr>
        <p:spPr>
          <a:xfrm>
            <a:off x="-1970803" y="2405863"/>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ecision 21">
            <a:extLst>
              <a:ext uri="{FF2B5EF4-FFF2-40B4-BE49-F238E27FC236}">
                <a16:creationId xmlns:a16="http://schemas.microsoft.com/office/drawing/2014/main" id="{F0A774ED-9DF2-4696-8F7D-7088260DA005}"/>
              </a:ext>
            </a:extLst>
          </p:cNvPr>
          <p:cNvSpPr/>
          <p:nvPr/>
        </p:nvSpPr>
        <p:spPr>
          <a:xfrm>
            <a:off x="-1963713" y="2206404"/>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Decision 23">
            <a:extLst>
              <a:ext uri="{FF2B5EF4-FFF2-40B4-BE49-F238E27FC236}">
                <a16:creationId xmlns:a16="http://schemas.microsoft.com/office/drawing/2014/main" id="{EEE07C7E-7B61-4FE0-A29F-6F5F2899C75A}"/>
              </a:ext>
            </a:extLst>
          </p:cNvPr>
          <p:cNvSpPr/>
          <p:nvPr/>
        </p:nvSpPr>
        <p:spPr>
          <a:xfrm>
            <a:off x="-1960170" y="2007922"/>
            <a:ext cx="1754373" cy="903768"/>
          </a:xfrm>
          <a:prstGeom prst="flowChartDecisi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Decision 24">
            <a:extLst>
              <a:ext uri="{FF2B5EF4-FFF2-40B4-BE49-F238E27FC236}">
                <a16:creationId xmlns:a16="http://schemas.microsoft.com/office/drawing/2014/main" id="{DEBF03D6-900D-44BF-85AB-2439FB167102}"/>
              </a:ext>
            </a:extLst>
          </p:cNvPr>
          <p:cNvSpPr/>
          <p:nvPr/>
        </p:nvSpPr>
        <p:spPr>
          <a:xfrm>
            <a:off x="-1953080" y="1823623"/>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94;p28">
            <a:extLst>
              <a:ext uri="{FF2B5EF4-FFF2-40B4-BE49-F238E27FC236}">
                <a16:creationId xmlns:a16="http://schemas.microsoft.com/office/drawing/2014/main" id="{B4C94E1D-6B31-4720-A864-3797DE1C82E5}"/>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67</a:t>
            </a:r>
            <a:endParaRPr b="1" dirty="0">
              <a:solidFill>
                <a:schemeClr val="tx1"/>
              </a:solidFill>
              <a:latin typeface="Raleway" pitchFamily="2" charset="0"/>
            </a:endParaRPr>
          </a:p>
        </p:txBody>
      </p:sp>
    </p:spTree>
    <p:extLst>
      <p:ext uri="{BB962C8B-B14F-4D97-AF65-F5344CB8AC3E}">
        <p14:creationId xmlns:p14="http://schemas.microsoft.com/office/powerpoint/2010/main" val="278038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Avantages de l’intégration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B02DB564-7F3A-4E93-B6EE-2A83EDDF294C}"/>
              </a:ext>
            </a:extLst>
          </p:cNvPr>
          <p:cNvGraphicFramePr>
            <a:graphicFrameLocks noGrp="1"/>
          </p:cNvGraphicFramePr>
          <p:nvPr>
            <p:extLst>
              <p:ext uri="{D42A27DB-BD31-4B8C-83A1-F6EECF244321}">
                <p14:modId xmlns:p14="http://schemas.microsoft.com/office/powerpoint/2010/main" val="819452533"/>
              </p:ext>
            </p:extLst>
          </p:nvPr>
        </p:nvGraphicFramePr>
        <p:xfrm>
          <a:off x="9357675" y="1158671"/>
          <a:ext cx="7847970" cy="3466369"/>
        </p:xfrm>
        <a:graphic>
          <a:graphicData uri="http://schemas.openxmlformats.org/drawingml/2006/table">
            <a:tbl>
              <a:tblPr firstRow="1" firstCol="1" bandRow="1">
                <a:tableStyleId>{91EBBBCC-DAD2-459C-BE2E-F6DE35CF9A28}</a:tableStyleId>
              </a:tblPr>
              <a:tblGrid>
                <a:gridCol w="1828485">
                  <a:extLst>
                    <a:ext uri="{9D8B030D-6E8A-4147-A177-3AD203B41FA5}">
                      <a16:colId xmlns:a16="http://schemas.microsoft.com/office/drawing/2014/main" val="4191316622"/>
                    </a:ext>
                  </a:extLst>
                </a:gridCol>
                <a:gridCol w="6019485">
                  <a:extLst>
                    <a:ext uri="{9D8B030D-6E8A-4147-A177-3AD203B41FA5}">
                      <a16:colId xmlns:a16="http://schemas.microsoft.com/office/drawing/2014/main" val="591206059"/>
                    </a:ext>
                  </a:extLst>
                </a:gridCol>
              </a:tblGrid>
              <a:tr h="354319">
                <a:tc>
                  <a:txBody>
                    <a:bodyPr/>
                    <a:lstStyle/>
                    <a:p>
                      <a:pPr marL="0" marR="0" algn="l">
                        <a:lnSpc>
                          <a:spcPct val="107000"/>
                        </a:lnSpc>
                        <a:spcBef>
                          <a:spcPts val="0"/>
                        </a:spcBef>
                        <a:spcAft>
                          <a:spcPts val="0"/>
                        </a:spcAft>
                      </a:pPr>
                      <a:r>
                        <a:rPr lang="fr-FR" sz="1400" b="1">
                          <a:solidFill>
                            <a:schemeClr val="tx1"/>
                          </a:solidFill>
                          <a:effectLst/>
                          <a:latin typeface="Montserrat Black" panose="00000A00000000000000" pitchFamily="2" charset="0"/>
                          <a:ea typeface="Lato" panose="020F0502020204030203" pitchFamily="34" charset="0"/>
                          <a:cs typeface="Lato" panose="020F0502020204030203" pitchFamily="34" charset="0"/>
                        </a:rPr>
                        <a:t>Type de métrique</a:t>
                      </a:r>
                      <a:endParaRPr lang="en-US" sz="1200" b="1">
                        <a:solidFill>
                          <a:schemeClr val="tx1"/>
                        </a:solidFill>
                        <a:effectLst/>
                        <a:latin typeface="Montserrat Black" panose="00000A00000000000000" pitchFamily="2"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4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Description</a:t>
                      </a:r>
                      <a:endParaRPr lang="en-US" sz="12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42918185"/>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Connexions</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Nombre de connexions actives à la base de données. Cela permet de détecter les surcharges ou les fuites de connexions.</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2945993"/>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Mémoire</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Quantité de RAM utilisée par MongoDB. Une utilisation élevée peut indiquer des problèmes de performance ou de gestion de mémoire.</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70316694"/>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Latence</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Temps moyen d’exécution des requêtes (lecture/écriture). Une latence élevée indique un goulot d'étranglement dans le système.</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05895592"/>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Opérations</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Nombre d'opérations lues et écrites par seconde. Cela permet de voir l'activité globale de la base de données.</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1058113"/>
                  </a:ext>
                </a:extLst>
              </a:tr>
              <a:tr h="518675">
                <a:tc>
                  <a:txBody>
                    <a:bodyPr/>
                    <a:lstStyle/>
                    <a:p>
                      <a:pPr marL="0" marR="0">
                        <a:lnSpc>
                          <a:spcPct val="107000"/>
                        </a:lnSpc>
                        <a:spcBef>
                          <a:spcPts val="0"/>
                        </a:spcBef>
                        <a:spcAft>
                          <a:spcPts val="0"/>
                        </a:spcAft>
                      </a:pPr>
                      <a:r>
                        <a:rPr lang="fr-FR" sz="1200" b="1">
                          <a:solidFill>
                            <a:schemeClr val="tx1"/>
                          </a:solidFill>
                          <a:effectLst/>
                          <a:latin typeface="Lato" panose="020F0502020204030203" pitchFamily="34" charset="0"/>
                          <a:ea typeface="Lato" panose="020F0502020204030203" pitchFamily="34" charset="0"/>
                          <a:cs typeface="Lato" panose="020F0502020204030203" pitchFamily="34" charset="0"/>
                        </a:rPr>
                        <a:t>Réplication</a:t>
                      </a:r>
                      <a:endParaRPr lang="en-US" sz="1100" b="1">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Temps de propagation des données entre les nœuds dans une architecture en réplication. Des délais importants peuvent affecter la cohérence des données.</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25568018"/>
                  </a:ext>
                </a:extLst>
              </a:tr>
              <a:tr h="518675">
                <a:tc>
                  <a:txBody>
                    <a:bodyPr/>
                    <a:lstStyle/>
                    <a:p>
                      <a:pPr marL="0" marR="0">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Fichiers journaux</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fr-FR" sz="1200" b="1" dirty="0">
                          <a:solidFill>
                            <a:schemeClr val="tx1"/>
                          </a:solidFill>
                          <a:effectLst/>
                          <a:latin typeface="Lato" panose="020F0502020204030203" pitchFamily="34" charset="0"/>
                          <a:ea typeface="Lato" panose="020F0502020204030203" pitchFamily="34" charset="0"/>
                          <a:cs typeface="Lato" panose="020F0502020204030203" pitchFamily="34" charset="0"/>
                        </a:rPr>
                        <a:t>Erreurs, accès non autorisés, et logs d’audit. Surveiller les journaux est essentiel pour détecter des comportements suspects ou des erreurs système.</a:t>
                      </a:r>
                      <a:endParaRPr lang="en-US" sz="11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9525"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53092241"/>
                  </a:ext>
                </a:extLst>
              </a:tr>
            </a:tbl>
          </a:graphicData>
        </a:graphic>
      </p:graphicFrame>
      <p:sp>
        <p:nvSpPr>
          <p:cNvPr id="8" name="Flowchart: Decision 7">
            <a:extLst>
              <a:ext uri="{FF2B5EF4-FFF2-40B4-BE49-F238E27FC236}">
                <a16:creationId xmlns:a16="http://schemas.microsoft.com/office/drawing/2014/main" id="{1DEF83DD-DFAE-4E67-B63D-F27F7246104A}"/>
              </a:ext>
            </a:extLst>
          </p:cNvPr>
          <p:cNvSpPr/>
          <p:nvPr/>
        </p:nvSpPr>
        <p:spPr>
          <a:xfrm>
            <a:off x="342470" y="257175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B70DBC92-D1C2-488A-B7E3-A941CAEC9FC4}"/>
              </a:ext>
            </a:extLst>
          </p:cNvPr>
          <p:cNvSpPr/>
          <p:nvPr/>
        </p:nvSpPr>
        <p:spPr>
          <a:xfrm>
            <a:off x="349560" y="2405863"/>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9">
            <a:extLst>
              <a:ext uri="{FF2B5EF4-FFF2-40B4-BE49-F238E27FC236}">
                <a16:creationId xmlns:a16="http://schemas.microsoft.com/office/drawing/2014/main" id="{9186910D-9630-4564-AC82-B72D49A81407}"/>
              </a:ext>
            </a:extLst>
          </p:cNvPr>
          <p:cNvSpPr/>
          <p:nvPr/>
        </p:nvSpPr>
        <p:spPr>
          <a:xfrm>
            <a:off x="356650" y="2206404"/>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08A1EF6E-75A0-4D8B-AF1A-DEC3CCD29B20}"/>
              </a:ext>
            </a:extLst>
          </p:cNvPr>
          <p:cNvSpPr/>
          <p:nvPr/>
        </p:nvSpPr>
        <p:spPr>
          <a:xfrm>
            <a:off x="360193" y="2007922"/>
            <a:ext cx="1754373" cy="903768"/>
          </a:xfrm>
          <a:prstGeom prst="flowChartDecisi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cision 13">
            <a:extLst>
              <a:ext uri="{FF2B5EF4-FFF2-40B4-BE49-F238E27FC236}">
                <a16:creationId xmlns:a16="http://schemas.microsoft.com/office/drawing/2014/main" id="{A3F545E6-81BB-4BD2-AB36-0E41DA1E19A9}"/>
              </a:ext>
            </a:extLst>
          </p:cNvPr>
          <p:cNvSpPr/>
          <p:nvPr/>
        </p:nvSpPr>
        <p:spPr>
          <a:xfrm>
            <a:off x="367283" y="1823623"/>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EFAF9AA-B59A-4CDF-B47C-F456CD104B6B}"/>
              </a:ext>
            </a:extLst>
          </p:cNvPr>
          <p:cNvSpPr txBox="1"/>
          <p:nvPr/>
        </p:nvSpPr>
        <p:spPr>
          <a:xfrm>
            <a:off x="2568575" y="2153628"/>
            <a:ext cx="4302125" cy="956544"/>
          </a:xfrm>
          <a:prstGeom prst="rect">
            <a:avLst/>
          </a:prstGeom>
          <a:noFill/>
        </p:spPr>
        <p:txBody>
          <a:bodyPr wrap="square">
            <a:spAutoFit/>
          </a:bodyPr>
          <a:lstStyle/>
          <a:p>
            <a:pPr marL="0" marR="0" algn="ctr">
              <a:lnSpc>
                <a:spcPct val="107000"/>
              </a:lnSpc>
              <a:spcBef>
                <a:spcPts val="0"/>
              </a:spcBef>
              <a:spcAft>
                <a:spcPts val="800"/>
              </a:spcAft>
            </a:pP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L'intégration de MongoDB avec des outils externes présente plusieurs avantages importants :</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2" name="Google Shape;194;p28">
            <a:extLst>
              <a:ext uri="{FF2B5EF4-FFF2-40B4-BE49-F238E27FC236}">
                <a16:creationId xmlns:a16="http://schemas.microsoft.com/office/drawing/2014/main" id="{D5289BE2-C36D-4D57-BC85-0E0F8C1D1F7A}"/>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68</a:t>
            </a:r>
            <a:endParaRPr b="1" dirty="0">
              <a:solidFill>
                <a:schemeClr val="tx1"/>
              </a:solidFill>
              <a:latin typeface="Raleway" pitchFamily="2" charset="0"/>
            </a:endParaRPr>
          </a:p>
        </p:txBody>
      </p:sp>
    </p:spTree>
    <p:extLst>
      <p:ext uri="{BB962C8B-B14F-4D97-AF65-F5344CB8AC3E}">
        <p14:creationId xmlns:p14="http://schemas.microsoft.com/office/powerpoint/2010/main" val="1741234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Avantages de l’intégration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8" name="Flowchart: Decision 7">
            <a:extLst>
              <a:ext uri="{FF2B5EF4-FFF2-40B4-BE49-F238E27FC236}">
                <a16:creationId xmlns:a16="http://schemas.microsoft.com/office/drawing/2014/main" id="{1DEF83DD-DFAE-4E67-B63D-F27F7246104A}"/>
              </a:ext>
            </a:extLst>
          </p:cNvPr>
          <p:cNvSpPr/>
          <p:nvPr/>
        </p:nvSpPr>
        <p:spPr>
          <a:xfrm>
            <a:off x="349560" y="324485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B70DBC92-D1C2-488A-B7E3-A941CAEC9FC4}"/>
              </a:ext>
            </a:extLst>
          </p:cNvPr>
          <p:cNvSpPr/>
          <p:nvPr/>
        </p:nvSpPr>
        <p:spPr>
          <a:xfrm>
            <a:off x="356650" y="3078963"/>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9">
            <a:extLst>
              <a:ext uri="{FF2B5EF4-FFF2-40B4-BE49-F238E27FC236}">
                <a16:creationId xmlns:a16="http://schemas.microsoft.com/office/drawing/2014/main" id="{9186910D-9630-4564-AC82-B72D49A81407}"/>
              </a:ext>
            </a:extLst>
          </p:cNvPr>
          <p:cNvSpPr/>
          <p:nvPr/>
        </p:nvSpPr>
        <p:spPr>
          <a:xfrm>
            <a:off x="363740" y="2879504"/>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08A1EF6E-75A0-4D8B-AF1A-DEC3CCD29B20}"/>
              </a:ext>
            </a:extLst>
          </p:cNvPr>
          <p:cNvSpPr/>
          <p:nvPr/>
        </p:nvSpPr>
        <p:spPr>
          <a:xfrm>
            <a:off x="367283" y="2681022"/>
            <a:ext cx="1754373" cy="903768"/>
          </a:xfrm>
          <a:prstGeom prst="flowChartDecisi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cision 13">
            <a:extLst>
              <a:ext uri="{FF2B5EF4-FFF2-40B4-BE49-F238E27FC236}">
                <a16:creationId xmlns:a16="http://schemas.microsoft.com/office/drawing/2014/main" id="{A3F545E6-81BB-4BD2-AB36-0E41DA1E19A9}"/>
              </a:ext>
            </a:extLst>
          </p:cNvPr>
          <p:cNvSpPr/>
          <p:nvPr/>
        </p:nvSpPr>
        <p:spPr>
          <a:xfrm>
            <a:off x="367283" y="182880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E34989-48A4-4C09-94BF-440F371BB119}"/>
              </a:ext>
            </a:extLst>
          </p:cNvPr>
          <p:cNvSpPr txBox="1"/>
          <p:nvPr/>
        </p:nvSpPr>
        <p:spPr>
          <a:xfrm>
            <a:off x="2376487" y="2280684"/>
            <a:ext cx="4619625" cy="1059136"/>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8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Détection précoce des anomalies :</a:t>
            </a:r>
          </a:p>
          <a:p>
            <a:pPr marR="0" lvl="0" algn="ctr">
              <a:lnSpc>
                <a:spcPct val="107000"/>
              </a:lnSpc>
              <a:spcBef>
                <a:spcPts val="0"/>
              </a:spcBef>
              <a:spcAft>
                <a:spcPts val="800"/>
              </a:spcAft>
              <a:buSzPts val="1000"/>
              <a:tabLst>
                <a:tab pos="457200" algn="l"/>
              </a:tabLst>
            </a:pPr>
            <a:r>
              <a:rPr lang="fr-FR" sz="18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 </a:t>
            </a: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Les alertes instantanées permettent de réagir rapidement en cas de problème.</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3" name="Google Shape;194;p28">
            <a:extLst>
              <a:ext uri="{FF2B5EF4-FFF2-40B4-BE49-F238E27FC236}">
                <a16:creationId xmlns:a16="http://schemas.microsoft.com/office/drawing/2014/main" id="{E83F337E-10BD-4356-87EF-64CBF9EC17F0}"/>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69</a:t>
            </a:r>
            <a:endParaRPr b="1" dirty="0">
              <a:solidFill>
                <a:schemeClr val="tx1"/>
              </a:solidFill>
              <a:latin typeface="Raleway" pitchFamily="2" charset="0"/>
            </a:endParaRPr>
          </a:p>
        </p:txBody>
      </p:sp>
    </p:spTree>
    <p:extLst>
      <p:ext uri="{BB962C8B-B14F-4D97-AF65-F5344CB8AC3E}">
        <p14:creationId xmlns:p14="http://schemas.microsoft.com/office/powerpoint/2010/main" val="2921778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Avantages de l’intégration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8" name="Flowchart: Decision 7">
            <a:extLst>
              <a:ext uri="{FF2B5EF4-FFF2-40B4-BE49-F238E27FC236}">
                <a16:creationId xmlns:a16="http://schemas.microsoft.com/office/drawing/2014/main" id="{1DEF83DD-DFAE-4E67-B63D-F27F7246104A}"/>
              </a:ext>
            </a:extLst>
          </p:cNvPr>
          <p:cNvSpPr/>
          <p:nvPr/>
        </p:nvSpPr>
        <p:spPr>
          <a:xfrm>
            <a:off x="349560" y="324485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B70DBC92-D1C2-488A-B7E3-A941CAEC9FC4}"/>
              </a:ext>
            </a:extLst>
          </p:cNvPr>
          <p:cNvSpPr/>
          <p:nvPr/>
        </p:nvSpPr>
        <p:spPr>
          <a:xfrm>
            <a:off x="356650" y="3078963"/>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9">
            <a:extLst>
              <a:ext uri="{FF2B5EF4-FFF2-40B4-BE49-F238E27FC236}">
                <a16:creationId xmlns:a16="http://schemas.microsoft.com/office/drawing/2014/main" id="{9186910D-9630-4564-AC82-B72D49A81407}"/>
              </a:ext>
            </a:extLst>
          </p:cNvPr>
          <p:cNvSpPr/>
          <p:nvPr/>
        </p:nvSpPr>
        <p:spPr>
          <a:xfrm>
            <a:off x="363740" y="2879504"/>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08A1EF6E-75A0-4D8B-AF1A-DEC3CCD29B20}"/>
              </a:ext>
            </a:extLst>
          </p:cNvPr>
          <p:cNvSpPr/>
          <p:nvPr/>
        </p:nvSpPr>
        <p:spPr>
          <a:xfrm>
            <a:off x="367283" y="2011680"/>
            <a:ext cx="1754373" cy="903768"/>
          </a:xfrm>
          <a:prstGeom prst="flowChartDecisi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cision 13">
            <a:extLst>
              <a:ext uri="{FF2B5EF4-FFF2-40B4-BE49-F238E27FC236}">
                <a16:creationId xmlns:a16="http://schemas.microsoft.com/office/drawing/2014/main" id="{A3F545E6-81BB-4BD2-AB36-0E41DA1E19A9}"/>
              </a:ext>
            </a:extLst>
          </p:cNvPr>
          <p:cNvSpPr/>
          <p:nvPr/>
        </p:nvSpPr>
        <p:spPr>
          <a:xfrm>
            <a:off x="367283" y="182880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E34989-48A4-4C09-94BF-440F371BB119}"/>
              </a:ext>
            </a:extLst>
          </p:cNvPr>
          <p:cNvSpPr txBox="1"/>
          <p:nvPr/>
        </p:nvSpPr>
        <p:spPr>
          <a:xfrm>
            <a:off x="2125199" y="2280684"/>
            <a:ext cx="5381625" cy="1355499"/>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8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Centralisation des logs : </a:t>
            </a:r>
          </a:p>
          <a:p>
            <a:pPr marR="0" lvl="0" algn="ctr">
              <a:lnSpc>
                <a:spcPct val="107000"/>
              </a:lnSpc>
              <a:spcBef>
                <a:spcPts val="0"/>
              </a:spcBef>
              <a:spcAft>
                <a:spcPts val="800"/>
              </a:spcAft>
              <a:buSzPts val="1000"/>
              <a:tabLst>
                <a:tab pos="457200" algn="l"/>
              </a:tabLst>
            </a:pP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Regrouper tous les logs dans un seul endroit permet de mieux comprendre les événements et de faire des diagnostics plus précis.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3" name="Google Shape;194;p28">
            <a:extLst>
              <a:ext uri="{FF2B5EF4-FFF2-40B4-BE49-F238E27FC236}">
                <a16:creationId xmlns:a16="http://schemas.microsoft.com/office/drawing/2014/main" id="{6FBF0239-29D6-406E-8275-B2BA9583E744}"/>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70</a:t>
            </a:r>
            <a:endParaRPr b="1" dirty="0">
              <a:solidFill>
                <a:schemeClr val="tx1"/>
              </a:solidFill>
              <a:latin typeface="Raleway" pitchFamily="2" charset="0"/>
            </a:endParaRPr>
          </a:p>
        </p:txBody>
      </p:sp>
    </p:spTree>
    <p:extLst>
      <p:ext uri="{BB962C8B-B14F-4D97-AF65-F5344CB8AC3E}">
        <p14:creationId xmlns:p14="http://schemas.microsoft.com/office/powerpoint/2010/main" val="3075682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Avantages de l’intégration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8" name="Flowchart: Decision 7">
            <a:extLst>
              <a:ext uri="{FF2B5EF4-FFF2-40B4-BE49-F238E27FC236}">
                <a16:creationId xmlns:a16="http://schemas.microsoft.com/office/drawing/2014/main" id="{1DEF83DD-DFAE-4E67-B63D-F27F7246104A}"/>
              </a:ext>
            </a:extLst>
          </p:cNvPr>
          <p:cNvSpPr/>
          <p:nvPr/>
        </p:nvSpPr>
        <p:spPr>
          <a:xfrm>
            <a:off x="349560" y="324485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B70DBC92-D1C2-488A-B7E3-A941CAEC9FC4}"/>
              </a:ext>
            </a:extLst>
          </p:cNvPr>
          <p:cNvSpPr/>
          <p:nvPr/>
        </p:nvSpPr>
        <p:spPr>
          <a:xfrm>
            <a:off x="356650" y="3078963"/>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9">
            <a:extLst>
              <a:ext uri="{FF2B5EF4-FFF2-40B4-BE49-F238E27FC236}">
                <a16:creationId xmlns:a16="http://schemas.microsoft.com/office/drawing/2014/main" id="{9186910D-9630-4564-AC82-B72D49A81407}"/>
              </a:ext>
            </a:extLst>
          </p:cNvPr>
          <p:cNvSpPr/>
          <p:nvPr/>
        </p:nvSpPr>
        <p:spPr>
          <a:xfrm>
            <a:off x="363740" y="2194560"/>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08A1EF6E-75A0-4D8B-AF1A-DEC3CCD29B20}"/>
              </a:ext>
            </a:extLst>
          </p:cNvPr>
          <p:cNvSpPr/>
          <p:nvPr/>
        </p:nvSpPr>
        <p:spPr>
          <a:xfrm>
            <a:off x="367283" y="2011680"/>
            <a:ext cx="1754373" cy="903768"/>
          </a:xfrm>
          <a:prstGeom prst="flowChartDecisi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cision 13">
            <a:extLst>
              <a:ext uri="{FF2B5EF4-FFF2-40B4-BE49-F238E27FC236}">
                <a16:creationId xmlns:a16="http://schemas.microsoft.com/office/drawing/2014/main" id="{A3F545E6-81BB-4BD2-AB36-0E41DA1E19A9}"/>
              </a:ext>
            </a:extLst>
          </p:cNvPr>
          <p:cNvSpPr/>
          <p:nvPr/>
        </p:nvSpPr>
        <p:spPr>
          <a:xfrm>
            <a:off x="367283" y="182880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E34989-48A4-4C09-94BF-440F371BB119}"/>
              </a:ext>
            </a:extLst>
          </p:cNvPr>
          <p:cNvSpPr txBox="1"/>
          <p:nvPr/>
        </p:nvSpPr>
        <p:spPr>
          <a:xfrm>
            <a:off x="2125199" y="2280684"/>
            <a:ext cx="5381625" cy="1365758"/>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8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Alertes automatisées :</a:t>
            </a:r>
          </a:p>
          <a:p>
            <a:pPr marR="0" lvl="0" algn="ctr">
              <a:lnSpc>
                <a:spcPct val="107000"/>
              </a:lnSpc>
              <a:spcBef>
                <a:spcPts val="0"/>
              </a:spcBef>
              <a:spcAft>
                <a:spcPts val="800"/>
              </a:spcAft>
              <a:buSzPts val="1000"/>
              <a:tabLst>
                <a:tab pos="457200" algn="l"/>
              </a:tabLst>
            </a:pP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 Les alertes peuvent être configurées pour avertir l'équipe en cas de problème, sans nécessiter une surveillance manuelle constante.</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3" name="Google Shape;194;p28">
            <a:extLst>
              <a:ext uri="{FF2B5EF4-FFF2-40B4-BE49-F238E27FC236}">
                <a16:creationId xmlns:a16="http://schemas.microsoft.com/office/drawing/2014/main" id="{D55B7BAD-298E-46DA-9C11-416178725A73}"/>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71</a:t>
            </a:r>
            <a:endParaRPr b="1" dirty="0">
              <a:solidFill>
                <a:schemeClr val="tx1"/>
              </a:solidFill>
              <a:latin typeface="Raleway" pitchFamily="2" charset="0"/>
            </a:endParaRPr>
          </a:p>
        </p:txBody>
      </p:sp>
    </p:spTree>
    <p:extLst>
      <p:ext uri="{BB962C8B-B14F-4D97-AF65-F5344CB8AC3E}">
        <p14:creationId xmlns:p14="http://schemas.microsoft.com/office/powerpoint/2010/main" val="928183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22"/>
        <p:cNvGrpSpPr/>
        <p:nvPr/>
      </p:nvGrpSpPr>
      <p:grpSpPr>
        <a:xfrm>
          <a:off x="0" y="0"/>
          <a:ext cx="0" cy="0"/>
          <a:chOff x="0" y="0"/>
          <a:chExt cx="0" cy="0"/>
        </a:xfrm>
      </p:grpSpPr>
      <p:grpSp>
        <p:nvGrpSpPr>
          <p:cNvPr id="40" name="Group 39">
            <a:extLst>
              <a:ext uri="{FF2B5EF4-FFF2-40B4-BE49-F238E27FC236}">
                <a16:creationId xmlns:a16="http://schemas.microsoft.com/office/drawing/2014/main" id="{867D5D12-BF1D-457E-A742-E935F967FFCC}"/>
              </a:ext>
            </a:extLst>
          </p:cNvPr>
          <p:cNvGrpSpPr>
            <a:grpSpLocks noChangeAspect="1"/>
          </p:cNvGrpSpPr>
          <p:nvPr/>
        </p:nvGrpSpPr>
        <p:grpSpPr>
          <a:xfrm>
            <a:off x="-12801600" y="1986280"/>
            <a:ext cx="18753045" cy="1554480"/>
            <a:chOff x="-2714436" y="1834165"/>
            <a:chExt cx="15512630" cy="1285875"/>
          </a:xfrm>
        </p:grpSpPr>
        <mc:AlternateContent xmlns:mc="http://schemas.openxmlformats.org/markup-compatibility/2006" xmlns:psez="http://schemas.microsoft.com/office/powerpoint/2016/sectionzoom">
          <mc:Choice Requires="psez">
            <p:graphicFrame>
              <p:nvGraphicFramePr>
                <p:cNvPr id="74" name="Section Zoom 73">
                  <a:extLst>
                    <a:ext uri="{FF2B5EF4-FFF2-40B4-BE49-F238E27FC236}">
                      <a16:creationId xmlns:a16="http://schemas.microsoft.com/office/drawing/2014/main" id="{09036678-FBC3-496D-84B5-219874ED3AF3}"/>
                    </a:ext>
                  </a:extLst>
                </p:cNvPr>
                <p:cNvGraphicFramePr>
                  <a:graphicFrameLocks noChangeAspect="1"/>
                </p:cNvGraphicFramePr>
                <p:nvPr/>
              </p:nvGraphicFramePr>
              <p:xfrm>
                <a:off x="-2714436" y="1834165"/>
                <a:ext cx="2286000" cy="1285875"/>
              </p:xfrm>
              <a:graphic>
                <a:graphicData uri="http://schemas.microsoft.com/office/powerpoint/2016/sectionzoom">
                  <psez:sectionZm>
                    <psez:sectionZmObj sectionId="{F1F34502-F553-44D5-8279-DE0F0AF19493}">
                      <psez:zmPr id="{59CA7869-0BD8-43B3-82DA-42E9218E0499}" transitionDur="1000">
                        <p166:blipFill xmlns:p166="http://schemas.microsoft.com/office/powerpoint/2016/6/main">
                          <a:blip r:embed="rId3"/>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4" name="Section Zoom 73">
                  <a:hlinkClick r:id="rId4" action="ppaction://hlinksldjump"/>
                  <a:extLst>
                    <a:ext uri="{FF2B5EF4-FFF2-40B4-BE49-F238E27FC236}">
                      <a16:creationId xmlns:a16="http://schemas.microsoft.com/office/drawing/2014/main" id="{09036678-FBC3-496D-84B5-219874ED3AF3}"/>
                    </a:ext>
                  </a:extLst>
                </p:cNvPr>
                <p:cNvPicPr>
                  <a:picLocks noGrp="1" noRot="1" noChangeAspect="1" noMove="1" noResize="1" noEditPoints="1" noAdjustHandles="1" noChangeArrowheads="1" noChangeShapeType="1"/>
                </p:cNvPicPr>
                <p:nvPr/>
              </p:nvPicPr>
              <p:blipFill>
                <a:blip r:embed="rId5"/>
                <a:stretch>
                  <a:fillRect/>
                </a:stretch>
              </p:blipFill>
              <p:spPr>
                <a:xfrm>
                  <a:off x="-12801600"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5" name="Section Zoom 74">
                  <a:extLst>
                    <a:ext uri="{FF2B5EF4-FFF2-40B4-BE49-F238E27FC236}">
                      <a16:creationId xmlns:a16="http://schemas.microsoft.com/office/drawing/2014/main" id="{894A5576-0842-4ED8-BC5D-C9A73D507FB2}"/>
                    </a:ext>
                  </a:extLst>
                </p:cNvPr>
                <p:cNvGraphicFramePr>
                  <a:graphicFrameLocks noChangeAspect="1"/>
                </p:cNvGraphicFramePr>
                <p:nvPr/>
              </p:nvGraphicFramePr>
              <p:xfrm>
                <a:off x="-69110" y="1834165"/>
                <a:ext cx="2286000" cy="1285875"/>
              </p:xfrm>
              <a:graphic>
                <a:graphicData uri="http://schemas.microsoft.com/office/powerpoint/2016/sectionzoom">
                  <psez:sectionZm>
                    <psez:sectionZmObj sectionId="{179642EB-4B11-47D0-96FB-C50DBCD71B03}">
                      <psez:zmPr id="{A51199E4-B112-4D8D-88DC-998EFDE7D655}" transitionDur="1000">
                        <p166:blipFill xmlns:p166="http://schemas.microsoft.com/office/powerpoint/2016/6/main">
                          <a:blip r:embed="rId6"/>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5" name="Section Zoom 74">
                  <a:hlinkClick r:id="rId7" action="ppaction://hlinksldjump"/>
                  <a:extLst>
                    <a:ext uri="{FF2B5EF4-FFF2-40B4-BE49-F238E27FC236}">
                      <a16:creationId xmlns:a16="http://schemas.microsoft.com/office/drawing/2014/main" id="{894A5576-0842-4ED8-BC5D-C9A73D507FB2}"/>
                    </a:ext>
                  </a:extLst>
                </p:cNvPr>
                <p:cNvPicPr>
                  <a:picLocks noGrp="1" noRot="1" noChangeAspect="1" noMove="1" noResize="1" noEditPoints="1" noAdjustHandles="1" noChangeArrowheads="1" noChangeShapeType="1"/>
                </p:cNvPicPr>
                <p:nvPr/>
              </p:nvPicPr>
              <p:blipFill>
                <a:blip r:embed="rId8"/>
                <a:stretch>
                  <a:fillRect/>
                </a:stretch>
              </p:blipFill>
              <p:spPr>
                <a:xfrm>
                  <a:off x="-9603695"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6" name="Section Zoom 75">
                  <a:extLst>
                    <a:ext uri="{FF2B5EF4-FFF2-40B4-BE49-F238E27FC236}">
                      <a16:creationId xmlns:a16="http://schemas.microsoft.com/office/drawing/2014/main" id="{F63FEBBD-915B-479B-BAC2-DD914E3BBB65}"/>
                    </a:ext>
                  </a:extLst>
                </p:cNvPr>
                <p:cNvGraphicFramePr>
                  <a:graphicFrameLocks noChangeAspect="1"/>
                </p:cNvGraphicFramePr>
                <p:nvPr/>
              </p:nvGraphicFramePr>
              <p:xfrm>
                <a:off x="2576216" y="1834165"/>
                <a:ext cx="2286000" cy="1285875"/>
              </p:xfrm>
              <a:graphic>
                <a:graphicData uri="http://schemas.microsoft.com/office/powerpoint/2016/sectionzoom">
                  <psez:sectionZm>
                    <psez:sectionZmObj sectionId="{0858E5C9-7436-474A-9E98-979075E9933D}">
                      <psez:zmPr id="{C78C7E07-68DE-4912-9BE2-A4530633DAB3}" transitionDur="1000">
                        <p166:blipFill xmlns:p166="http://schemas.microsoft.com/office/powerpoint/2016/6/main">
                          <a:blip r:embed="rId9"/>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6" name="Section Zoom 75">
                  <a:hlinkClick r:id="rId10" action="ppaction://hlinksldjump"/>
                  <a:extLst>
                    <a:ext uri="{FF2B5EF4-FFF2-40B4-BE49-F238E27FC236}">
                      <a16:creationId xmlns:a16="http://schemas.microsoft.com/office/drawing/2014/main" id="{F63FEBBD-915B-479B-BAC2-DD914E3BBB65}"/>
                    </a:ext>
                  </a:extLst>
                </p:cNvPr>
                <p:cNvPicPr>
                  <a:picLocks noGrp="1" noRot="1" noChangeAspect="1" noMove="1" noResize="1" noEditPoints="1" noAdjustHandles="1" noChangeArrowheads="1" noChangeShapeType="1"/>
                </p:cNvPicPr>
                <p:nvPr/>
              </p:nvPicPr>
              <p:blipFill>
                <a:blip r:embed="rId11"/>
                <a:stretch>
                  <a:fillRect/>
                </a:stretch>
              </p:blipFill>
              <p:spPr>
                <a:xfrm>
                  <a:off x="-6405790"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7" name="Section Zoom 76">
                  <a:extLst>
                    <a:ext uri="{FF2B5EF4-FFF2-40B4-BE49-F238E27FC236}">
                      <a16:creationId xmlns:a16="http://schemas.microsoft.com/office/drawing/2014/main" id="{FDE2500B-5145-4BF3-A342-F7995839DF98}"/>
                    </a:ext>
                  </a:extLst>
                </p:cNvPr>
                <p:cNvGraphicFramePr>
                  <a:graphicFrameLocks noChangeAspect="1"/>
                </p:cNvGraphicFramePr>
                <p:nvPr/>
              </p:nvGraphicFramePr>
              <p:xfrm>
                <a:off x="5221542" y="1834165"/>
                <a:ext cx="2286000" cy="1285875"/>
              </p:xfrm>
              <a:graphic>
                <a:graphicData uri="http://schemas.microsoft.com/office/powerpoint/2016/sectionzoom">
                  <psez:sectionZm>
                    <psez:sectionZmObj sectionId="{D2489B13-9730-4D56-AC50-C03539A23C4B}">
                      <psez:zmPr id="{917517B4-FF96-4631-B1B3-2A68E1C49BF3}" transitionDur="1000">
                        <p166:blipFill xmlns:p166="http://schemas.microsoft.com/office/powerpoint/2016/6/main">
                          <a:blip r:embed="rId12"/>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7" name="Section Zoom 76">
                  <a:hlinkClick r:id="rId13" action="ppaction://hlinksldjump"/>
                  <a:extLst>
                    <a:ext uri="{FF2B5EF4-FFF2-40B4-BE49-F238E27FC236}">
                      <a16:creationId xmlns:a16="http://schemas.microsoft.com/office/drawing/2014/main" id="{FDE2500B-5145-4BF3-A342-F7995839DF98}"/>
                    </a:ext>
                  </a:extLst>
                </p:cNvPr>
                <p:cNvPicPr>
                  <a:picLocks noGrp="1" noRot="1" noChangeAspect="1" noMove="1" noResize="1" noEditPoints="1" noAdjustHandles="1" noChangeArrowheads="1" noChangeShapeType="1"/>
                </p:cNvPicPr>
                <p:nvPr/>
              </p:nvPicPr>
              <p:blipFill>
                <a:blip r:embed="rId14"/>
                <a:stretch>
                  <a:fillRect/>
                </a:stretch>
              </p:blipFill>
              <p:spPr>
                <a:xfrm>
                  <a:off x="-3207885"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8" name="Section Zoom 77">
                  <a:extLst>
                    <a:ext uri="{FF2B5EF4-FFF2-40B4-BE49-F238E27FC236}">
                      <a16:creationId xmlns:a16="http://schemas.microsoft.com/office/drawing/2014/main" id="{7F888856-9846-4A2D-B191-F94BE97C27CD}"/>
                    </a:ext>
                  </a:extLst>
                </p:cNvPr>
                <p:cNvGraphicFramePr>
                  <a:graphicFrameLocks noChangeAspect="1"/>
                </p:cNvGraphicFramePr>
                <p:nvPr/>
              </p:nvGraphicFramePr>
              <p:xfrm>
                <a:off x="7866868" y="1834165"/>
                <a:ext cx="2286000" cy="1285875"/>
              </p:xfrm>
              <a:graphic>
                <a:graphicData uri="http://schemas.microsoft.com/office/powerpoint/2016/sectionzoom">
                  <psez:sectionZm>
                    <psez:sectionZmObj sectionId="{C1A9242E-40FC-49FA-BEB0-B186A1F29D09}">
                      <psez:zmPr id="{87C5E31A-5190-4746-88C6-7DFF98AFC42D}" transitionDur="1000">
                        <p166:blipFill xmlns:p166="http://schemas.microsoft.com/office/powerpoint/2016/6/main">
                          <a:blip r:embed="rId15"/>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8" name="Section Zoom 77">
                  <a:hlinkClick r:id="rId16" action="ppaction://hlinksldjump"/>
                  <a:extLst>
                    <a:ext uri="{FF2B5EF4-FFF2-40B4-BE49-F238E27FC236}">
                      <a16:creationId xmlns:a16="http://schemas.microsoft.com/office/drawing/2014/main" id="{7F888856-9846-4A2D-B191-F94BE97C27CD}"/>
                    </a:ext>
                  </a:extLst>
                </p:cNvPr>
                <p:cNvPicPr>
                  <a:picLocks noGrp="1" noRot="1" noChangeAspect="1" noMove="1" noResize="1" noEditPoints="1" noAdjustHandles="1" noChangeArrowheads="1" noChangeShapeType="1"/>
                </p:cNvPicPr>
                <p:nvPr/>
              </p:nvPicPr>
              <p:blipFill>
                <a:blip r:embed="rId17"/>
                <a:stretch>
                  <a:fillRect/>
                </a:stretch>
              </p:blipFill>
              <p:spPr>
                <a:xfrm>
                  <a:off x="-9980" y="1986280"/>
                  <a:ext cx="2763520" cy="155448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79" name="Section Zoom 78">
                  <a:extLst>
                    <a:ext uri="{FF2B5EF4-FFF2-40B4-BE49-F238E27FC236}">
                      <a16:creationId xmlns:a16="http://schemas.microsoft.com/office/drawing/2014/main" id="{BEF6D0B0-0969-4EA4-A923-147A0B30B163}"/>
                    </a:ext>
                  </a:extLst>
                </p:cNvPr>
                <p:cNvGraphicFramePr>
                  <a:graphicFrameLocks noChangeAspect="1"/>
                </p:cNvGraphicFramePr>
                <p:nvPr/>
              </p:nvGraphicFramePr>
              <p:xfrm>
                <a:off x="10512194" y="1834165"/>
                <a:ext cx="2286000" cy="1285875"/>
              </p:xfrm>
              <a:graphic>
                <a:graphicData uri="http://schemas.microsoft.com/office/powerpoint/2016/sectionzoom">
                  <psez:sectionZm>
                    <psez:sectionZmObj sectionId="{37DE8D6E-D85C-4E59-BB01-9B70574D81B3}">
                      <psez:zmPr id="{FF699B3E-6217-4F88-9A82-8C47AF1D44C7}" transitionDur="1000">
                        <p166:blipFill xmlns:p166="http://schemas.microsoft.com/office/powerpoint/2016/6/main">
                          <a:blip r:embed="rId18"/>
                          <a:stretch>
                            <a:fillRect/>
                          </a:stretch>
                        </p166:blipFill>
                        <p166:spPr xmlns:p166="http://schemas.microsoft.com/office/powerpoint/2016/6/main">
                          <a:xfrm>
                            <a:off x="0" y="0"/>
                            <a:ext cx="2763520" cy="1554480"/>
                          </a:xfrm>
                          <a:prstGeom prst="rect">
                            <a:avLst/>
                          </a:prstGeom>
                          <a:ln w="3175">
                            <a:noFill/>
                          </a:ln>
                          <a:effectLst>
                            <a:reflection blurRad="6350" stA="50000" endA="300" endPos="55500" dist="50800" dir="5400000" sy="-100000" algn="bl" rotWithShape="0"/>
                          </a:effectLst>
                        </p166:spPr>
                      </psez:zmPr>
                    </psez:sectionZmObj>
                  </psez:sectionZm>
                </a:graphicData>
              </a:graphic>
            </p:graphicFrame>
          </mc:Choice>
          <mc:Fallback xmlns="">
            <p:pic>
              <p:nvPicPr>
                <p:cNvPr id="79" name="Section Zoom 78">
                  <a:hlinkClick r:id="rId19" action="ppaction://hlinksldjump"/>
                  <a:extLst>
                    <a:ext uri="{FF2B5EF4-FFF2-40B4-BE49-F238E27FC236}">
                      <a16:creationId xmlns:a16="http://schemas.microsoft.com/office/drawing/2014/main" id="{BEF6D0B0-0969-4EA4-A923-147A0B30B163}"/>
                    </a:ext>
                  </a:extLst>
                </p:cNvPr>
                <p:cNvPicPr>
                  <a:picLocks noGrp="1" noRot="1" noChangeAspect="1" noMove="1" noResize="1" noEditPoints="1" noAdjustHandles="1" noChangeArrowheads="1" noChangeShapeType="1"/>
                </p:cNvPicPr>
                <p:nvPr/>
              </p:nvPicPr>
              <p:blipFill>
                <a:blip r:embed="rId20"/>
                <a:stretch>
                  <a:fillRect/>
                </a:stretch>
              </p:blipFill>
              <p:spPr>
                <a:xfrm>
                  <a:off x="3187925" y="1986280"/>
                  <a:ext cx="2763520" cy="1554480"/>
                </a:xfrm>
                <a:prstGeom prst="rect">
                  <a:avLst/>
                </a:prstGeom>
                <a:ln w="3175">
                  <a:noFill/>
                </a:ln>
                <a:effectLst>
                  <a:reflection blurRad="6350" stA="50000" endA="300" endPos="55500" dist="50800" dir="5400000" sy="-100000" algn="bl" rotWithShape="0"/>
                </a:effectLst>
              </p:spPr>
            </p:pic>
          </mc:Fallback>
        </mc:AlternateContent>
      </p:grpSp>
      <p:grpSp>
        <p:nvGrpSpPr>
          <p:cNvPr id="53" name="Google Shape;1923;p45">
            <a:extLst>
              <a:ext uri="{FF2B5EF4-FFF2-40B4-BE49-F238E27FC236}">
                <a16:creationId xmlns:a16="http://schemas.microsoft.com/office/drawing/2014/main" id="{3F5D830B-4CD6-4602-BE56-78F04B1AB301}"/>
              </a:ext>
            </a:extLst>
          </p:cNvPr>
          <p:cNvGrpSpPr/>
          <p:nvPr/>
        </p:nvGrpSpPr>
        <p:grpSpPr>
          <a:xfrm flipH="1">
            <a:off x="0" y="0"/>
            <a:ext cx="4636245" cy="5256773"/>
            <a:chOff x="3268325" y="3013975"/>
            <a:chExt cx="1443800" cy="1106200"/>
          </a:xfrm>
        </p:grpSpPr>
        <p:sp>
          <p:nvSpPr>
            <p:cNvPr id="54" name="Google Shape;1924;p45">
              <a:extLst>
                <a:ext uri="{FF2B5EF4-FFF2-40B4-BE49-F238E27FC236}">
                  <a16:creationId xmlns:a16="http://schemas.microsoft.com/office/drawing/2014/main" id="{78414058-AA3E-4A06-80EB-C1064B13C5A9}"/>
                </a:ext>
              </a:extLst>
            </p:cNvPr>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5;p45">
              <a:extLst>
                <a:ext uri="{FF2B5EF4-FFF2-40B4-BE49-F238E27FC236}">
                  <a16:creationId xmlns:a16="http://schemas.microsoft.com/office/drawing/2014/main" id="{73C12B8B-3E4E-48CE-AC5B-F26300B41451}"/>
                </a:ext>
              </a:extLst>
            </p:cNvPr>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6;p45">
              <a:extLst>
                <a:ext uri="{FF2B5EF4-FFF2-40B4-BE49-F238E27FC236}">
                  <a16:creationId xmlns:a16="http://schemas.microsoft.com/office/drawing/2014/main" id="{C532FEEB-12D9-4958-BEDC-1A37B88FD8C4}"/>
                </a:ext>
              </a:extLst>
            </p:cNvPr>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7;p45">
              <a:extLst>
                <a:ext uri="{FF2B5EF4-FFF2-40B4-BE49-F238E27FC236}">
                  <a16:creationId xmlns:a16="http://schemas.microsoft.com/office/drawing/2014/main" id="{03E4365B-31BC-433C-ABB9-F8112C35C77E}"/>
                </a:ext>
              </a:extLst>
            </p:cNvPr>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28;p45">
              <a:extLst>
                <a:ext uri="{FF2B5EF4-FFF2-40B4-BE49-F238E27FC236}">
                  <a16:creationId xmlns:a16="http://schemas.microsoft.com/office/drawing/2014/main" id="{BF939EB8-D0B3-48ED-A3CC-6B2C6F7AA1C2}"/>
                </a:ext>
              </a:extLst>
            </p:cNvPr>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29;p45">
              <a:extLst>
                <a:ext uri="{FF2B5EF4-FFF2-40B4-BE49-F238E27FC236}">
                  <a16:creationId xmlns:a16="http://schemas.microsoft.com/office/drawing/2014/main" id="{5CD0B78A-D998-4EE4-915F-05C29F269EF8}"/>
                </a:ext>
              </a:extLst>
            </p:cNvPr>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439;p62">
            <a:hlinkClick r:id="" action="ppaction://hlinkshowjump?jump=nextslide"/>
            <a:extLst>
              <a:ext uri="{FF2B5EF4-FFF2-40B4-BE49-F238E27FC236}">
                <a16:creationId xmlns:a16="http://schemas.microsoft.com/office/drawing/2014/main" id="{5250B084-C8E9-4068-ACF9-D46189DB705B}"/>
              </a:ext>
            </a:extLst>
          </p:cNvPr>
          <p:cNvSpPr/>
          <p:nvPr/>
        </p:nvSpPr>
        <p:spPr>
          <a:xfrm rot="2700000" flipH="1">
            <a:off x="9235440" y="2698462"/>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39;p62">
            <a:hlinkClick r:id="" action="ppaction://hlinkshowjump?jump=previousslide"/>
            <a:extLst>
              <a:ext uri="{FF2B5EF4-FFF2-40B4-BE49-F238E27FC236}">
                <a16:creationId xmlns:a16="http://schemas.microsoft.com/office/drawing/2014/main" id="{E26C5C7D-B15D-46A2-9B00-2AB81C68F8BB}"/>
              </a:ext>
            </a:extLst>
          </p:cNvPr>
          <p:cNvSpPr/>
          <p:nvPr/>
        </p:nvSpPr>
        <p:spPr>
          <a:xfrm rot="18900000">
            <a:off x="2910520" y="2698463"/>
            <a:ext cx="233770" cy="233770"/>
          </a:xfrm>
          <a:prstGeom prst="halfFrame">
            <a:avLst>
              <a:gd name="adj1" fmla="val 11354"/>
              <a:gd name="adj2" fmla="val 10736"/>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26;p40">
            <a:extLst>
              <a:ext uri="{FF2B5EF4-FFF2-40B4-BE49-F238E27FC236}">
                <a16:creationId xmlns:a16="http://schemas.microsoft.com/office/drawing/2014/main" id="{48AF8084-F1A3-4F44-88C8-39064CCE17A4}"/>
              </a:ext>
            </a:extLst>
          </p:cNvPr>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TABLE DE MATIÈRES</a:t>
            </a:r>
          </a:p>
        </p:txBody>
      </p:sp>
    </p:spTree>
    <p:extLst>
      <p:ext uri="{BB962C8B-B14F-4D97-AF65-F5344CB8AC3E}">
        <p14:creationId xmlns:p14="http://schemas.microsoft.com/office/powerpoint/2010/main" val="272248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Avantages de l’intégration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8" name="Flowchart: Decision 7">
            <a:extLst>
              <a:ext uri="{FF2B5EF4-FFF2-40B4-BE49-F238E27FC236}">
                <a16:creationId xmlns:a16="http://schemas.microsoft.com/office/drawing/2014/main" id="{1DEF83DD-DFAE-4E67-B63D-F27F7246104A}"/>
              </a:ext>
            </a:extLst>
          </p:cNvPr>
          <p:cNvSpPr/>
          <p:nvPr/>
        </p:nvSpPr>
        <p:spPr>
          <a:xfrm>
            <a:off x="349560" y="324485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B70DBC92-D1C2-488A-B7E3-A941CAEC9FC4}"/>
              </a:ext>
            </a:extLst>
          </p:cNvPr>
          <p:cNvSpPr/>
          <p:nvPr/>
        </p:nvSpPr>
        <p:spPr>
          <a:xfrm>
            <a:off x="356650" y="2377440"/>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9">
            <a:extLst>
              <a:ext uri="{FF2B5EF4-FFF2-40B4-BE49-F238E27FC236}">
                <a16:creationId xmlns:a16="http://schemas.microsoft.com/office/drawing/2014/main" id="{9186910D-9630-4564-AC82-B72D49A81407}"/>
              </a:ext>
            </a:extLst>
          </p:cNvPr>
          <p:cNvSpPr/>
          <p:nvPr/>
        </p:nvSpPr>
        <p:spPr>
          <a:xfrm>
            <a:off x="363740" y="2194560"/>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08A1EF6E-75A0-4D8B-AF1A-DEC3CCD29B20}"/>
              </a:ext>
            </a:extLst>
          </p:cNvPr>
          <p:cNvSpPr/>
          <p:nvPr/>
        </p:nvSpPr>
        <p:spPr>
          <a:xfrm>
            <a:off x="367283" y="2011680"/>
            <a:ext cx="1754373" cy="903768"/>
          </a:xfrm>
          <a:prstGeom prst="flowChartDecisi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cision 13">
            <a:extLst>
              <a:ext uri="{FF2B5EF4-FFF2-40B4-BE49-F238E27FC236}">
                <a16:creationId xmlns:a16="http://schemas.microsoft.com/office/drawing/2014/main" id="{A3F545E6-81BB-4BD2-AB36-0E41DA1E19A9}"/>
              </a:ext>
            </a:extLst>
          </p:cNvPr>
          <p:cNvSpPr/>
          <p:nvPr/>
        </p:nvSpPr>
        <p:spPr>
          <a:xfrm>
            <a:off x="367283" y="182880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E34989-48A4-4C09-94BF-440F371BB119}"/>
              </a:ext>
            </a:extLst>
          </p:cNvPr>
          <p:cNvSpPr txBox="1"/>
          <p:nvPr/>
        </p:nvSpPr>
        <p:spPr>
          <a:xfrm>
            <a:off x="2125199" y="2280684"/>
            <a:ext cx="5381625" cy="1365758"/>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8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Visualisation temps réel :</a:t>
            </a:r>
          </a:p>
          <a:p>
            <a:pPr marR="0" lvl="0" algn="ctr">
              <a:lnSpc>
                <a:spcPct val="107000"/>
              </a:lnSpc>
              <a:spcBef>
                <a:spcPts val="0"/>
              </a:spcBef>
              <a:spcAft>
                <a:spcPts val="800"/>
              </a:spcAft>
              <a:buSzPts val="1000"/>
              <a:tabLst>
                <a:tab pos="457200" algn="l"/>
              </a:tabLst>
            </a:pP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 Les </a:t>
            </a:r>
            <a:r>
              <a:rPr lang="fr-FR" sz="18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dashboards</a:t>
            </a: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 permettent de visualiser les performances de MongoDB en temps réel, facilitant l'analyse de la santé du système.</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13" name="Google Shape;194;p28">
            <a:extLst>
              <a:ext uri="{FF2B5EF4-FFF2-40B4-BE49-F238E27FC236}">
                <a16:creationId xmlns:a16="http://schemas.microsoft.com/office/drawing/2014/main" id="{5686D92C-B0B8-4E63-90B6-01854F2E9430}"/>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72</a:t>
            </a:r>
            <a:endParaRPr b="1" dirty="0">
              <a:solidFill>
                <a:schemeClr val="tx1"/>
              </a:solidFill>
              <a:latin typeface="Raleway" pitchFamily="2" charset="0"/>
            </a:endParaRPr>
          </a:p>
        </p:txBody>
      </p:sp>
    </p:spTree>
    <p:extLst>
      <p:ext uri="{BB962C8B-B14F-4D97-AF65-F5344CB8AC3E}">
        <p14:creationId xmlns:p14="http://schemas.microsoft.com/office/powerpoint/2010/main" val="255618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Avantages de l’intégration</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8" name="Flowchart: Decision 7">
            <a:extLst>
              <a:ext uri="{FF2B5EF4-FFF2-40B4-BE49-F238E27FC236}">
                <a16:creationId xmlns:a16="http://schemas.microsoft.com/office/drawing/2014/main" id="{1DEF83DD-DFAE-4E67-B63D-F27F7246104A}"/>
              </a:ext>
            </a:extLst>
          </p:cNvPr>
          <p:cNvSpPr/>
          <p:nvPr/>
        </p:nvSpPr>
        <p:spPr>
          <a:xfrm>
            <a:off x="349560" y="256032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B70DBC92-D1C2-488A-B7E3-A941CAEC9FC4}"/>
              </a:ext>
            </a:extLst>
          </p:cNvPr>
          <p:cNvSpPr/>
          <p:nvPr/>
        </p:nvSpPr>
        <p:spPr>
          <a:xfrm>
            <a:off x="356650" y="2377440"/>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9">
            <a:extLst>
              <a:ext uri="{FF2B5EF4-FFF2-40B4-BE49-F238E27FC236}">
                <a16:creationId xmlns:a16="http://schemas.microsoft.com/office/drawing/2014/main" id="{9186910D-9630-4564-AC82-B72D49A81407}"/>
              </a:ext>
            </a:extLst>
          </p:cNvPr>
          <p:cNvSpPr/>
          <p:nvPr/>
        </p:nvSpPr>
        <p:spPr>
          <a:xfrm>
            <a:off x="363740" y="2194560"/>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08A1EF6E-75A0-4D8B-AF1A-DEC3CCD29B20}"/>
              </a:ext>
            </a:extLst>
          </p:cNvPr>
          <p:cNvSpPr/>
          <p:nvPr/>
        </p:nvSpPr>
        <p:spPr>
          <a:xfrm>
            <a:off x="367283" y="2011680"/>
            <a:ext cx="1754373" cy="903768"/>
          </a:xfrm>
          <a:prstGeom prst="flowChartDecisi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cision 13">
            <a:extLst>
              <a:ext uri="{FF2B5EF4-FFF2-40B4-BE49-F238E27FC236}">
                <a16:creationId xmlns:a16="http://schemas.microsoft.com/office/drawing/2014/main" id="{A3F545E6-81BB-4BD2-AB36-0E41DA1E19A9}"/>
              </a:ext>
            </a:extLst>
          </p:cNvPr>
          <p:cNvSpPr/>
          <p:nvPr/>
        </p:nvSpPr>
        <p:spPr>
          <a:xfrm>
            <a:off x="367283" y="1828800"/>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E34989-48A4-4C09-94BF-440F371BB119}"/>
              </a:ext>
            </a:extLst>
          </p:cNvPr>
          <p:cNvSpPr txBox="1"/>
          <p:nvPr/>
        </p:nvSpPr>
        <p:spPr>
          <a:xfrm>
            <a:off x="2264899" y="2049689"/>
            <a:ext cx="5381625" cy="1365758"/>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fr-FR" sz="1800" b="1" dirty="0">
                <a:solidFill>
                  <a:schemeClr val="tx1"/>
                </a:solidFill>
                <a:effectLst/>
                <a:latin typeface="Montserrat Black" panose="00000A00000000000000" pitchFamily="2" charset="0"/>
                <a:ea typeface="Lato" panose="020F0502020204030203" pitchFamily="34" charset="0"/>
                <a:cs typeface="Lato" panose="020F0502020204030203" pitchFamily="34" charset="0"/>
              </a:rPr>
              <a:t>Aide au diagnostic et à l'optimisation :</a:t>
            </a:r>
          </a:p>
          <a:p>
            <a:pPr marR="0" lvl="0" algn="ctr">
              <a:lnSpc>
                <a:spcPct val="107000"/>
              </a:lnSpc>
              <a:spcBef>
                <a:spcPts val="0"/>
              </a:spcBef>
              <a:spcAft>
                <a:spcPts val="800"/>
              </a:spcAft>
              <a:buSzPts val="1000"/>
              <a:tabLst>
                <a:tab pos="457200" algn="l"/>
              </a:tabLst>
            </a:pPr>
            <a:r>
              <a:rPr lang="fr-FR" sz="1800" b="1" dirty="0">
                <a:solidFill>
                  <a:schemeClr val="tx1"/>
                </a:solidFill>
                <a:effectLst/>
                <a:latin typeface="Lato" panose="020F0502020204030203" pitchFamily="34" charset="0"/>
                <a:ea typeface="Lato" panose="020F0502020204030203" pitchFamily="34" charset="0"/>
                <a:cs typeface="Lato" panose="020F0502020204030203" pitchFamily="34" charset="0"/>
              </a:rPr>
              <a:t> En analysant les logs et les métriques, tu peux identifier les goulets d’étranglement et optimiser les performances de la base de données.</a:t>
            </a:r>
            <a:endParaRPr lang="en-US" sz="16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grpSp>
        <p:nvGrpSpPr>
          <p:cNvPr id="15" name="Google Shape;2333;p60">
            <a:extLst>
              <a:ext uri="{FF2B5EF4-FFF2-40B4-BE49-F238E27FC236}">
                <a16:creationId xmlns:a16="http://schemas.microsoft.com/office/drawing/2014/main" id="{443CAC6C-3D3F-46C4-AD51-1EAA2E8CEFEA}"/>
              </a:ext>
            </a:extLst>
          </p:cNvPr>
          <p:cNvGrpSpPr>
            <a:grpSpLocks noChangeAspect="1"/>
          </p:cNvGrpSpPr>
          <p:nvPr/>
        </p:nvGrpSpPr>
        <p:grpSpPr>
          <a:xfrm>
            <a:off x="3725845" y="5192376"/>
            <a:ext cx="1692310" cy="1554480"/>
            <a:chOff x="4607741" y="1488160"/>
            <a:chExt cx="1225372" cy="1125573"/>
          </a:xfrm>
        </p:grpSpPr>
        <p:grpSp>
          <p:nvGrpSpPr>
            <p:cNvPr id="16" name="Google Shape;2334;p60">
              <a:extLst>
                <a:ext uri="{FF2B5EF4-FFF2-40B4-BE49-F238E27FC236}">
                  <a16:creationId xmlns:a16="http://schemas.microsoft.com/office/drawing/2014/main" id="{59F1047A-32F8-4A3B-872C-47CED5DA8449}"/>
                </a:ext>
              </a:extLst>
            </p:cNvPr>
            <p:cNvGrpSpPr/>
            <p:nvPr/>
          </p:nvGrpSpPr>
          <p:grpSpPr>
            <a:xfrm>
              <a:off x="4607741" y="1488160"/>
              <a:ext cx="1225372" cy="1125573"/>
              <a:chOff x="4933405" y="1449318"/>
              <a:chExt cx="1314354" cy="1207308"/>
            </a:xfrm>
          </p:grpSpPr>
          <p:sp>
            <p:nvSpPr>
              <p:cNvPr id="18" name="Google Shape;2335;p60">
                <a:extLst>
                  <a:ext uri="{FF2B5EF4-FFF2-40B4-BE49-F238E27FC236}">
                    <a16:creationId xmlns:a16="http://schemas.microsoft.com/office/drawing/2014/main" id="{A7860A92-01B3-4630-9D3E-26E4A987EC58}"/>
                  </a:ext>
                </a:extLst>
              </p:cNvPr>
              <p:cNvSpPr/>
              <p:nvPr/>
            </p:nvSpPr>
            <p:spPr>
              <a:xfrm rot="-7719631">
                <a:off x="5166806" y="1636151"/>
                <a:ext cx="916333" cy="833642"/>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6;p60">
                <a:extLst>
                  <a:ext uri="{FF2B5EF4-FFF2-40B4-BE49-F238E27FC236}">
                    <a16:creationId xmlns:a16="http://schemas.microsoft.com/office/drawing/2014/main" id="{7B294506-C957-4109-92C9-BCCB7B879B4F}"/>
                  </a:ext>
                </a:extLst>
              </p:cNvPr>
              <p:cNvSpPr/>
              <p:nvPr/>
            </p:nvSpPr>
            <p:spPr>
              <a:xfrm rot="-7719631">
                <a:off x="5098025" y="1636151"/>
                <a:ext cx="916333" cy="833642"/>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337;p60">
              <a:extLst>
                <a:ext uri="{FF2B5EF4-FFF2-40B4-BE49-F238E27FC236}">
                  <a16:creationId xmlns:a16="http://schemas.microsoft.com/office/drawing/2014/main" id="{F09F965C-86CA-4260-9EA4-1356C6A125B9}"/>
                </a:ext>
              </a:extLst>
            </p:cNvPr>
            <p:cNvSpPr/>
            <p:nvPr/>
          </p:nvSpPr>
          <p:spPr>
            <a:xfrm>
              <a:off x="5023841" y="1931595"/>
              <a:ext cx="317137" cy="280015"/>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 name="TextBox 19">
            <a:extLst>
              <a:ext uri="{FF2B5EF4-FFF2-40B4-BE49-F238E27FC236}">
                <a16:creationId xmlns:a16="http://schemas.microsoft.com/office/drawing/2014/main" id="{6920A4CB-213E-4C2F-80ED-34032BA22756}"/>
              </a:ext>
            </a:extLst>
          </p:cNvPr>
          <p:cNvSpPr txBox="1"/>
          <p:nvPr/>
        </p:nvSpPr>
        <p:spPr>
          <a:xfrm>
            <a:off x="-3237965" y="1803440"/>
            <a:ext cx="3039170" cy="1225528"/>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R="0" lvl="0" algn="ctr">
              <a:lnSpc>
                <a:spcPct val="107000"/>
              </a:lnSpc>
              <a:spcBef>
                <a:spcPts val="0"/>
              </a:spcBef>
              <a:spcAft>
                <a:spcPts val="800"/>
              </a:spcAft>
              <a:buSzPts val="1000"/>
              <a:tabLst>
                <a:tab pos="457200" algn="l"/>
              </a:tabLs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Installer les outils de supervision sur des serveurs dédiés : Cela évite d’ajouter de la charge supplémentaire sur le serveur MongoDB.</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1" name="TextBox 20">
            <a:extLst>
              <a:ext uri="{FF2B5EF4-FFF2-40B4-BE49-F238E27FC236}">
                <a16:creationId xmlns:a16="http://schemas.microsoft.com/office/drawing/2014/main" id="{6512B127-8FAE-438F-8042-0DD569EA2021}"/>
              </a:ext>
            </a:extLst>
          </p:cNvPr>
          <p:cNvSpPr txBox="1"/>
          <p:nvPr/>
        </p:nvSpPr>
        <p:spPr>
          <a:xfrm>
            <a:off x="9356998" y="1927664"/>
            <a:ext cx="3214679" cy="1225528"/>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R="0" lvl="0" algn="ctr">
              <a:lnSpc>
                <a:spcPct val="107000"/>
              </a:lnSpc>
              <a:spcBef>
                <a:spcPts val="0"/>
              </a:spcBef>
              <a:spcAft>
                <a:spcPts val="800"/>
              </a:spcAft>
              <a:buSzPts val="1000"/>
              <a:tabLst>
                <a:tab pos="457200" algn="l"/>
              </a:tabLs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Définir des seuils pertinents : Assure-toi que les alertes ne sont pas trop fréquentes (par exemple, des alertes pour chaque petite variation de performance).</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2" name="TextBox 21">
            <a:extLst>
              <a:ext uri="{FF2B5EF4-FFF2-40B4-BE49-F238E27FC236}">
                <a16:creationId xmlns:a16="http://schemas.microsoft.com/office/drawing/2014/main" id="{E59BBB50-74D1-4ECE-98A5-F1230A7D8F88}"/>
              </a:ext>
            </a:extLst>
          </p:cNvPr>
          <p:cNvSpPr txBox="1"/>
          <p:nvPr/>
        </p:nvSpPr>
        <p:spPr>
          <a:xfrm>
            <a:off x="-3265620" y="3717924"/>
            <a:ext cx="3094480" cy="76450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R="0" lvl="0" algn="ctr">
              <a:lnSpc>
                <a:spcPct val="107000"/>
              </a:lnSpc>
              <a:spcBef>
                <a:spcPts val="0"/>
              </a:spcBef>
              <a:spcAft>
                <a:spcPts val="800"/>
              </a:spcAft>
              <a:buSzPts val="1000"/>
              <a:tabLst>
                <a:tab pos="457200" algn="l"/>
              </a:tabLs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Filtrer les logs sensibles pour respecter les lois de conformité, comme le RGPD en Europe.</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CAD1BF9A-440B-4329-98A5-215470966C9D}"/>
              </a:ext>
            </a:extLst>
          </p:cNvPr>
          <p:cNvSpPr txBox="1"/>
          <p:nvPr/>
        </p:nvSpPr>
        <p:spPr>
          <a:xfrm>
            <a:off x="9262579" y="3717924"/>
            <a:ext cx="3214679" cy="76450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R="0" lvl="0" algn="ctr">
              <a:lnSpc>
                <a:spcPct val="107000"/>
              </a:lnSpc>
              <a:spcBef>
                <a:spcPts val="0"/>
              </a:spcBef>
              <a:spcAft>
                <a:spcPts val="800"/>
              </a:spcAft>
              <a:buSzPts val="1000"/>
              <a:tabLst>
                <a:tab pos="457200" algn="l"/>
              </a:tabLs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Tester régulièrement les alertes et les </a:t>
            </a:r>
            <a:r>
              <a:rPr lang="fr-FR" sz="14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dashboards</a:t>
            </a: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 pour t’assurer qu’ils fonctionnent correctement.</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4" name="Google Shape;194;p28">
            <a:extLst>
              <a:ext uri="{FF2B5EF4-FFF2-40B4-BE49-F238E27FC236}">
                <a16:creationId xmlns:a16="http://schemas.microsoft.com/office/drawing/2014/main" id="{5C5D63BA-15DD-4106-A72D-F10357F855E7}"/>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73</a:t>
            </a:r>
            <a:endParaRPr b="1" dirty="0">
              <a:solidFill>
                <a:schemeClr val="tx1"/>
              </a:solidFill>
              <a:latin typeface="Raleway" pitchFamily="2" charset="0"/>
            </a:endParaRPr>
          </a:p>
        </p:txBody>
      </p:sp>
    </p:spTree>
    <p:extLst>
      <p:ext uri="{BB962C8B-B14F-4D97-AF65-F5344CB8AC3E}">
        <p14:creationId xmlns:p14="http://schemas.microsoft.com/office/powerpoint/2010/main" val="381417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0"/>
        <p:cNvGrpSpPr/>
        <p:nvPr/>
      </p:nvGrpSpPr>
      <p:grpSpPr>
        <a:xfrm>
          <a:off x="0" y="0"/>
          <a:ext cx="0" cy="0"/>
          <a:chOff x="0" y="0"/>
          <a:chExt cx="0" cy="0"/>
        </a:xfrm>
      </p:grpSpPr>
      <p:sp>
        <p:nvSpPr>
          <p:cNvPr id="35" name="TextBox 34">
            <a:extLst>
              <a:ext uri="{FF2B5EF4-FFF2-40B4-BE49-F238E27FC236}">
                <a16:creationId xmlns:a16="http://schemas.microsoft.com/office/drawing/2014/main" id="{BA14E52C-0E3C-4C8E-869A-B064FDD841F8}"/>
              </a:ext>
            </a:extLst>
          </p:cNvPr>
          <p:cNvSpPr txBox="1"/>
          <p:nvPr/>
        </p:nvSpPr>
        <p:spPr>
          <a:xfrm>
            <a:off x="557082" y="162357"/>
            <a:ext cx="7847970" cy="526876"/>
          </a:xfrm>
          <a:prstGeom prst="rect">
            <a:avLst/>
          </a:prstGeom>
          <a:noFill/>
        </p:spPr>
        <p:txBody>
          <a:bodyPr wrap="square">
            <a:spAutoFit/>
          </a:bodyPr>
          <a:lstStyle/>
          <a:p>
            <a:pPr marL="0" marR="0" algn="ctr">
              <a:lnSpc>
                <a:spcPct val="107000"/>
              </a:lnSpc>
              <a:spcBef>
                <a:spcPts val="0"/>
              </a:spcBef>
              <a:spcAft>
                <a:spcPts val="800"/>
              </a:spcAft>
            </a:pPr>
            <a:r>
              <a:rPr lang="fr-FR" sz="28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Bonnes pratiques</a:t>
            </a:r>
            <a:endParaRPr lang="en-US" sz="28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8" name="Flowchart: Decision 7">
            <a:extLst>
              <a:ext uri="{FF2B5EF4-FFF2-40B4-BE49-F238E27FC236}">
                <a16:creationId xmlns:a16="http://schemas.microsoft.com/office/drawing/2014/main" id="{1DEF83DD-DFAE-4E67-B63D-F27F7246104A}"/>
              </a:ext>
            </a:extLst>
          </p:cNvPr>
          <p:cNvSpPr/>
          <p:nvPr/>
        </p:nvSpPr>
        <p:spPr>
          <a:xfrm>
            <a:off x="-1961840" y="2511679"/>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B70DBC92-D1C2-488A-B7E3-A941CAEC9FC4}"/>
              </a:ext>
            </a:extLst>
          </p:cNvPr>
          <p:cNvSpPr/>
          <p:nvPr/>
        </p:nvSpPr>
        <p:spPr>
          <a:xfrm>
            <a:off x="-1954750" y="2328799"/>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9">
            <a:extLst>
              <a:ext uri="{FF2B5EF4-FFF2-40B4-BE49-F238E27FC236}">
                <a16:creationId xmlns:a16="http://schemas.microsoft.com/office/drawing/2014/main" id="{9186910D-9630-4564-AC82-B72D49A81407}"/>
              </a:ext>
            </a:extLst>
          </p:cNvPr>
          <p:cNvSpPr/>
          <p:nvPr/>
        </p:nvSpPr>
        <p:spPr>
          <a:xfrm>
            <a:off x="-1947660" y="2145919"/>
            <a:ext cx="1754373" cy="903768"/>
          </a:xfrm>
          <a:prstGeom prst="flowChartDecision">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08A1EF6E-75A0-4D8B-AF1A-DEC3CCD29B20}"/>
              </a:ext>
            </a:extLst>
          </p:cNvPr>
          <p:cNvSpPr/>
          <p:nvPr/>
        </p:nvSpPr>
        <p:spPr>
          <a:xfrm>
            <a:off x="-1944117" y="1963039"/>
            <a:ext cx="1754373" cy="903768"/>
          </a:xfrm>
          <a:prstGeom prst="flowChartDecisi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cision 13">
            <a:extLst>
              <a:ext uri="{FF2B5EF4-FFF2-40B4-BE49-F238E27FC236}">
                <a16:creationId xmlns:a16="http://schemas.microsoft.com/office/drawing/2014/main" id="{A3F545E6-81BB-4BD2-AB36-0E41DA1E19A9}"/>
              </a:ext>
            </a:extLst>
          </p:cNvPr>
          <p:cNvSpPr/>
          <p:nvPr/>
        </p:nvSpPr>
        <p:spPr>
          <a:xfrm>
            <a:off x="-1944117" y="1780159"/>
            <a:ext cx="1754373" cy="903768"/>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oogle Shape;2333;p60">
            <a:extLst>
              <a:ext uri="{FF2B5EF4-FFF2-40B4-BE49-F238E27FC236}">
                <a16:creationId xmlns:a16="http://schemas.microsoft.com/office/drawing/2014/main" id="{429D033C-6A0C-4CD7-9FE3-64E97EB2C509}"/>
              </a:ext>
            </a:extLst>
          </p:cNvPr>
          <p:cNvGrpSpPr>
            <a:grpSpLocks noChangeAspect="1"/>
          </p:cNvGrpSpPr>
          <p:nvPr/>
        </p:nvGrpSpPr>
        <p:grpSpPr>
          <a:xfrm>
            <a:off x="3744787" y="2328799"/>
            <a:ext cx="1692310" cy="1554480"/>
            <a:chOff x="4607741" y="1488160"/>
            <a:chExt cx="1225372" cy="1125573"/>
          </a:xfrm>
        </p:grpSpPr>
        <p:grpSp>
          <p:nvGrpSpPr>
            <p:cNvPr id="15" name="Google Shape;2334;p60">
              <a:extLst>
                <a:ext uri="{FF2B5EF4-FFF2-40B4-BE49-F238E27FC236}">
                  <a16:creationId xmlns:a16="http://schemas.microsoft.com/office/drawing/2014/main" id="{30E72DBD-6780-4BC1-B1DF-D8BDBB341CA0}"/>
                </a:ext>
              </a:extLst>
            </p:cNvPr>
            <p:cNvGrpSpPr/>
            <p:nvPr/>
          </p:nvGrpSpPr>
          <p:grpSpPr>
            <a:xfrm>
              <a:off x="4607741" y="1488160"/>
              <a:ext cx="1225372" cy="1125573"/>
              <a:chOff x="4933405" y="1449318"/>
              <a:chExt cx="1314354" cy="1207308"/>
            </a:xfrm>
          </p:grpSpPr>
          <p:sp>
            <p:nvSpPr>
              <p:cNvPr id="17" name="Google Shape;2335;p60">
                <a:extLst>
                  <a:ext uri="{FF2B5EF4-FFF2-40B4-BE49-F238E27FC236}">
                    <a16:creationId xmlns:a16="http://schemas.microsoft.com/office/drawing/2014/main" id="{6C9A5AC5-50CE-4B17-8E30-16D6B708E546}"/>
                  </a:ext>
                </a:extLst>
              </p:cNvPr>
              <p:cNvSpPr/>
              <p:nvPr/>
            </p:nvSpPr>
            <p:spPr>
              <a:xfrm rot="-7719631">
                <a:off x="5166806" y="1636151"/>
                <a:ext cx="916333" cy="833642"/>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36;p60">
                <a:extLst>
                  <a:ext uri="{FF2B5EF4-FFF2-40B4-BE49-F238E27FC236}">
                    <a16:creationId xmlns:a16="http://schemas.microsoft.com/office/drawing/2014/main" id="{E6CACC45-15C7-4735-99F8-116D56C993C6}"/>
                  </a:ext>
                </a:extLst>
              </p:cNvPr>
              <p:cNvSpPr/>
              <p:nvPr/>
            </p:nvSpPr>
            <p:spPr>
              <a:xfrm rot="-7719631">
                <a:off x="5098025" y="1636151"/>
                <a:ext cx="916333" cy="833642"/>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337;p60">
              <a:extLst>
                <a:ext uri="{FF2B5EF4-FFF2-40B4-BE49-F238E27FC236}">
                  <a16:creationId xmlns:a16="http://schemas.microsoft.com/office/drawing/2014/main" id="{17C08EAF-A38C-42E6-91A7-6AD402E39A26}"/>
                </a:ext>
              </a:extLst>
            </p:cNvPr>
            <p:cNvSpPr/>
            <p:nvPr/>
          </p:nvSpPr>
          <p:spPr>
            <a:xfrm>
              <a:off x="5023841" y="1931595"/>
              <a:ext cx="317137" cy="280015"/>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9" name="TextBox 18">
            <a:extLst>
              <a:ext uri="{FF2B5EF4-FFF2-40B4-BE49-F238E27FC236}">
                <a16:creationId xmlns:a16="http://schemas.microsoft.com/office/drawing/2014/main" id="{0866A86B-D61C-469B-AC3D-EA68126D2AD8}"/>
              </a:ext>
            </a:extLst>
          </p:cNvPr>
          <p:cNvSpPr txBox="1"/>
          <p:nvPr/>
        </p:nvSpPr>
        <p:spPr>
          <a:xfrm>
            <a:off x="1315056" y="928066"/>
            <a:ext cx="6602447" cy="309637"/>
          </a:xfrm>
          <a:prstGeom prst="rect">
            <a:avLst/>
          </a:prstGeom>
          <a:noFill/>
        </p:spPr>
        <p:txBody>
          <a:bodyPr wrap="square">
            <a:spAutoFit/>
          </a:bodyPr>
          <a:lstStyle/>
          <a:p>
            <a:pPr marL="0" marR="0" algn="ctr">
              <a:lnSpc>
                <a:spcPct val="107000"/>
              </a:lnSpc>
              <a:spcBef>
                <a:spcPts val="0"/>
              </a:spcBef>
              <a:spcAft>
                <a:spcPts val="800"/>
              </a:spcAft>
            </a:pPr>
            <a:r>
              <a:rPr lang="fr-FR" sz="14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Pour une supervision efficace, voici quelques </a:t>
            </a:r>
            <a:r>
              <a:rPr lang="fr-FR" sz="1400" b="1"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bonnes pratiques</a:t>
            </a:r>
            <a:r>
              <a:rPr lang="fr-FR" sz="1400" dirty="0">
                <a:solidFill>
                  <a:schemeClr val="tx1"/>
                </a:solidFill>
                <a:effectLst/>
                <a:latin typeface="Montserrat Black" panose="00000A00000000000000" pitchFamily="2" charset="0"/>
                <a:ea typeface="Times New Roman" panose="02020603050405020304" pitchFamily="18" charset="0"/>
                <a:cs typeface="Times New Roman" panose="02020603050405020304" pitchFamily="18" charset="0"/>
              </a:rPr>
              <a:t> :</a:t>
            </a:r>
            <a:endParaRPr lang="en-US" sz="1200" dirty="0">
              <a:solidFill>
                <a:schemeClr val="tx1"/>
              </a:solidFill>
              <a:effectLst/>
              <a:latin typeface="Montserrat Black" panose="00000A00000000000000" pitchFamily="2"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B96242BB-C9A0-462E-9D33-BC14D7EB512A}"/>
              </a:ext>
            </a:extLst>
          </p:cNvPr>
          <p:cNvSpPr txBox="1"/>
          <p:nvPr/>
        </p:nvSpPr>
        <p:spPr>
          <a:xfrm>
            <a:off x="387842" y="1813146"/>
            <a:ext cx="3039170" cy="1225528"/>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R="0" lvl="0" algn="ctr">
              <a:lnSpc>
                <a:spcPct val="107000"/>
              </a:lnSpc>
              <a:spcBef>
                <a:spcPts val="0"/>
              </a:spcBef>
              <a:spcAft>
                <a:spcPts val="800"/>
              </a:spcAft>
              <a:buSzPts val="1000"/>
              <a:tabLst>
                <a:tab pos="457200" algn="l"/>
              </a:tabLs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Installer les outils de supervision sur des serveurs dédiés : Cela évite d’ajouter de la charge supplémentaire sur le serveur MongoDB.</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2" name="TextBox 21">
            <a:extLst>
              <a:ext uri="{FF2B5EF4-FFF2-40B4-BE49-F238E27FC236}">
                <a16:creationId xmlns:a16="http://schemas.microsoft.com/office/drawing/2014/main" id="{AC7A2346-1B00-42F1-B25A-DE3D032A28A3}"/>
              </a:ext>
            </a:extLst>
          </p:cNvPr>
          <p:cNvSpPr txBox="1"/>
          <p:nvPr/>
        </p:nvSpPr>
        <p:spPr>
          <a:xfrm>
            <a:off x="5422820" y="1920886"/>
            <a:ext cx="3214679" cy="1225528"/>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R="0" lvl="0" algn="ctr">
              <a:lnSpc>
                <a:spcPct val="107000"/>
              </a:lnSpc>
              <a:spcBef>
                <a:spcPts val="0"/>
              </a:spcBef>
              <a:spcAft>
                <a:spcPts val="800"/>
              </a:spcAft>
              <a:buSzPts val="1000"/>
              <a:tabLst>
                <a:tab pos="457200" algn="l"/>
              </a:tabLs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Définir des seuils pertinents : Assure-toi que les alertes ne sont pas trop fréquentes (par exemple, des alertes pour chaque petite variation de performance).</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43719F78-95BF-472D-93EB-0A5D49E7B16A}"/>
              </a:ext>
            </a:extLst>
          </p:cNvPr>
          <p:cNvSpPr txBox="1"/>
          <p:nvPr/>
        </p:nvSpPr>
        <p:spPr>
          <a:xfrm>
            <a:off x="360187" y="3663577"/>
            <a:ext cx="3094480" cy="76450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R="0" lvl="0" algn="ctr">
              <a:lnSpc>
                <a:spcPct val="107000"/>
              </a:lnSpc>
              <a:spcBef>
                <a:spcPts val="0"/>
              </a:spcBef>
              <a:spcAft>
                <a:spcPts val="800"/>
              </a:spcAft>
              <a:buSzPts val="1000"/>
              <a:tabLst>
                <a:tab pos="457200" algn="l"/>
              </a:tabLs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Filtrer les logs sensibles pour respecter les lois de conformité, comme le RGPD en Europe.</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D6CED1F1-BABD-4C6C-85D9-0D6243830D86}"/>
              </a:ext>
            </a:extLst>
          </p:cNvPr>
          <p:cNvSpPr txBox="1"/>
          <p:nvPr/>
        </p:nvSpPr>
        <p:spPr>
          <a:xfrm>
            <a:off x="5422821" y="3716493"/>
            <a:ext cx="3214679" cy="76450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R="0" lvl="0" algn="ctr">
              <a:lnSpc>
                <a:spcPct val="107000"/>
              </a:lnSpc>
              <a:spcBef>
                <a:spcPts val="0"/>
              </a:spcBef>
              <a:spcAft>
                <a:spcPts val="800"/>
              </a:spcAft>
              <a:buSzPts val="1000"/>
              <a:tabLst>
                <a:tab pos="457200" algn="l"/>
              </a:tabLst>
            </a:pP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Tester régulièrement les alertes et les </a:t>
            </a:r>
            <a:r>
              <a:rPr lang="fr-FR" sz="1400" b="1" dirty="0" err="1">
                <a:solidFill>
                  <a:schemeClr val="tx1"/>
                </a:solidFill>
                <a:effectLst/>
                <a:latin typeface="Lato" panose="020F0502020204030203" pitchFamily="34" charset="0"/>
                <a:ea typeface="Lato" panose="020F0502020204030203" pitchFamily="34" charset="0"/>
                <a:cs typeface="Lato" panose="020F0502020204030203" pitchFamily="34" charset="0"/>
              </a:rPr>
              <a:t>dashboards</a:t>
            </a:r>
            <a:r>
              <a:rPr lang="fr-FR" sz="1400" b="1" dirty="0">
                <a:solidFill>
                  <a:schemeClr val="tx1"/>
                </a:solidFill>
                <a:effectLst/>
                <a:latin typeface="Lato" panose="020F0502020204030203" pitchFamily="34" charset="0"/>
                <a:ea typeface="Lato" panose="020F0502020204030203" pitchFamily="34" charset="0"/>
                <a:cs typeface="Lato" panose="020F0502020204030203" pitchFamily="34" charset="0"/>
              </a:rPr>
              <a:t> pour t’assurer qu’ils fonctionnent correctement.</a:t>
            </a:r>
            <a:endParaRPr lang="en-US" sz="1200" b="1"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37" name="Google Shape;1969;p48">
            <a:extLst>
              <a:ext uri="{FF2B5EF4-FFF2-40B4-BE49-F238E27FC236}">
                <a16:creationId xmlns:a16="http://schemas.microsoft.com/office/drawing/2014/main" id="{C1802097-465A-4599-BB66-91AE1EE41057}"/>
              </a:ext>
            </a:extLst>
          </p:cNvPr>
          <p:cNvSpPr txBox="1">
            <a:spLocks/>
          </p:cNvSpPr>
          <p:nvPr/>
        </p:nvSpPr>
        <p:spPr>
          <a:xfrm>
            <a:off x="2746200" y="-719119"/>
            <a:ext cx="3651600" cy="5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9pPr>
          </a:lstStyle>
          <a:p>
            <a:pPr algn="ctr"/>
            <a:r>
              <a:rPr lang="en-US" sz="3200"/>
              <a:t>CONCLUSION</a:t>
            </a:r>
            <a:endParaRPr lang="en-US" sz="3200" dirty="0"/>
          </a:p>
        </p:txBody>
      </p:sp>
      <p:sp>
        <p:nvSpPr>
          <p:cNvPr id="21" name="Google Shape;194;p28">
            <a:extLst>
              <a:ext uri="{FF2B5EF4-FFF2-40B4-BE49-F238E27FC236}">
                <a16:creationId xmlns:a16="http://schemas.microsoft.com/office/drawing/2014/main" id="{56E68675-45CC-4660-9AE7-3F5796709B37}"/>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74</a:t>
            </a:r>
            <a:endParaRPr b="1" dirty="0">
              <a:solidFill>
                <a:schemeClr val="tx1"/>
              </a:solidFill>
              <a:latin typeface="Raleway" pitchFamily="2" charset="0"/>
            </a:endParaRPr>
          </a:p>
        </p:txBody>
      </p:sp>
    </p:spTree>
    <p:extLst>
      <p:ext uri="{BB962C8B-B14F-4D97-AF65-F5344CB8AC3E}">
        <p14:creationId xmlns:p14="http://schemas.microsoft.com/office/powerpoint/2010/main" val="2532737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74"/>
        <p:cNvGrpSpPr/>
        <p:nvPr/>
      </p:nvGrpSpPr>
      <p:grpSpPr>
        <a:xfrm>
          <a:off x="0" y="0"/>
          <a:ext cx="0" cy="0"/>
          <a:chOff x="0" y="0"/>
          <a:chExt cx="0" cy="0"/>
        </a:xfrm>
      </p:grpSpPr>
      <p:sp>
        <p:nvSpPr>
          <p:cNvPr id="5" name="Google Shape;1968;p48">
            <a:extLst>
              <a:ext uri="{FF2B5EF4-FFF2-40B4-BE49-F238E27FC236}">
                <a16:creationId xmlns:a16="http://schemas.microsoft.com/office/drawing/2014/main" id="{7EE49EF9-A523-4F24-BE1D-68A2EF0E4B1E}"/>
              </a:ext>
            </a:extLst>
          </p:cNvPr>
          <p:cNvSpPr txBox="1">
            <a:spLocks/>
          </p:cNvSpPr>
          <p:nvPr/>
        </p:nvSpPr>
        <p:spPr>
          <a:xfrm>
            <a:off x="1022350" y="1684361"/>
            <a:ext cx="7099300" cy="2313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b="1" dirty="0">
                <a:solidFill>
                  <a:schemeClr val="tx1"/>
                </a:solidFill>
              </a:rPr>
              <a:t>La surveillance, les alertes et la gestion des enregistrements dans MongoDB jouent un rôle crucial dans la préservation de la disponibilité et de la fiabilité des données. En surveillant attentivement les métriques pertinentes et en configurant des alertes spécifiques, vous pouvez anticiper et éviter les interruptions de service.</a:t>
            </a:r>
          </a:p>
        </p:txBody>
      </p:sp>
      <p:sp>
        <p:nvSpPr>
          <p:cNvPr id="6" name="Google Shape;1969;p48">
            <a:extLst>
              <a:ext uri="{FF2B5EF4-FFF2-40B4-BE49-F238E27FC236}">
                <a16:creationId xmlns:a16="http://schemas.microsoft.com/office/drawing/2014/main" id="{8A296EB5-64BC-4D31-B511-D49FAAF10203}"/>
              </a:ext>
            </a:extLst>
          </p:cNvPr>
          <p:cNvSpPr txBox="1">
            <a:spLocks/>
          </p:cNvSpPr>
          <p:nvPr/>
        </p:nvSpPr>
        <p:spPr>
          <a:xfrm>
            <a:off x="2752202" y="699960"/>
            <a:ext cx="3651600" cy="5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ExtraBold"/>
              <a:buNone/>
              <a:defRPr sz="7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9pPr>
          </a:lstStyle>
          <a:p>
            <a:r>
              <a:rPr lang="en-US" sz="3200">
                <a:solidFill>
                  <a:schemeClr val="tx1"/>
                </a:solidFill>
              </a:rPr>
              <a:t>CONCLUSION</a:t>
            </a:r>
            <a:endParaRPr lang="en-US" sz="3200" dirty="0">
              <a:solidFill>
                <a:schemeClr val="tx1"/>
              </a:solidFill>
            </a:endParaRPr>
          </a:p>
        </p:txBody>
      </p:sp>
      <p:sp>
        <p:nvSpPr>
          <p:cNvPr id="7" name="Google Shape;1970;p48">
            <a:extLst>
              <a:ext uri="{FF2B5EF4-FFF2-40B4-BE49-F238E27FC236}">
                <a16:creationId xmlns:a16="http://schemas.microsoft.com/office/drawing/2014/main" id="{463A8078-A001-4C38-ADED-11945C0D0A5C}"/>
              </a:ext>
            </a:extLst>
          </p:cNvPr>
          <p:cNvSpPr/>
          <p:nvPr/>
        </p:nvSpPr>
        <p:spPr>
          <a:xfrm rot="10800000" flipH="1">
            <a:off x="3209712" y="4450762"/>
            <a:ext cx="1156796" cy="708608"/>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4;p28">
            <a:extLst>
              <a:ext uri="{FF2B5EF4-FFF2-40B4-BE49-F238E27FC236}">
                <a16:creationId xmlns:a16="http://schemas.microsoft.com/office/drawing/2014/main" id="{A2CA7484-10C2-496D-870C-AE71078EA889}"/>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tx1"/>
                </a:solidFill>
                <a:latin typeface="Raleway" pitchFamily="2" charset="0"/>
              </a:rPr>
              <a:t>75</a:t>
            </a:r>
            <a:endParaRPr b="1" dirty="0">
              <a:solidFill>
                <a:schemeClr val="tx1"/>
              </a:solidFill>
              <a:latin typeface="Raleway" pitchFamily="2" charset="0"/>
            </a:endParaRPr>
          </a:p>
        </p:txBody>
      </p:sp>
    </p:spTree>
    <p:extLst>
      <p:ext uri="{BB962C8B-B14F-4D97-AF65-F5344CB8AC3E}">
        <p14:creationId xmlns:p14="http://schemas.microsoft.com/office/powerpoint/2010/main" val="1824619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67"/>
        <p:cNvGrpSpPr/>
        <p:nvPr/>
      </p:nvGrpSpPr>
      <p:grpSpPr>
        <a:xfrm>
          <a:off x="0" y="0"/>
          <a:ext cx="0" cy="0"/>
          <a:chOff x="0" y="0"/>
          <a:chExt cx="0" cy="0"/>
        </a:xfrm>
      </p:grpSpPr>
      <p:sp>
        <p:nvSpPr>
          <p:cNvPr id="9" name="Google Shape;2629;p68">
            <a:extLst>
              <a:ext uri="{FF2B5EF4-FFF2-40B4-BE49-F238E27FC236}">
                <a16:creationId xmlns:a16="http://schemas.microsoft.com/office/drawing/2014/main" id="{4591228F-05AB-49DC-8BCA-C8E1497D416D}"/>
              </a:ext>
            </a:extLst>
          </p:cNvPr>
          <p:cNvSpPr txBox="1">
            <a:spLocks noGrp="1"/>
          </p:cNvSpPr>
          <p:nvPr>
            <p:ph type="ctrTitle"/>
          </p:nvPr>
        </p:nvSpPr>
        <p:spPr>
          <a:xfrm>
            <a:off x="1155700" y="1292012"/>
            <a:ext cx="7213600" cy="27973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dk1"/>
                </a:solidFill>
              </a:rPr>
              <a:t>MERCI POUR VOTRE ATTENTION</a:t>
            </a:r>
            <a:endParaRPr sz="4800" dirty="0">
              <a:solidFill>
                <a:schemeClr val="dk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1"/>
        <p:cNvGrpSpPr/>
        <p:nvPr/>
      </p:nvGrpSpPr>
      <p:grpSpPr>
        <a:xfrm>
          <a:off x="0" y="0"/>
          <a:ext cx="0" cy="0"/>
          <a:chOff x="0" y="0"/>
          <a:chExt cx="0" cy="0"/>
        </a:xfrm>
      </p:grpSpPr>
      <p:sp>
        <p:nvSpPr>
          <p:cNvPr id="1854" name="Google Shape;1854;p41"/>
          <p:cNvSpPr txBox="1">
            <a:spLocks noGrp="1"/>
          </p:cNvSpPr>
          <p:nvPr>
            <p:ph type="ctrTitle"/>
          </p:nvPr>
        </p:nvSpPr>
        <p:spPr>
          <a:xfrm flipH="1">
            <a:off x="1636624" y="2652318"/>
            <a:ext cx="5870752" cy="95036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fr-FR" sz="3200" b="1" dirty="0">
                <a:effectLst/>
                <a:latin typeface="Montserrat Black" panose="00000A00000000000000" pitchFamily="2" charset="0"/>
                <a:ea typeface="Calibri" panose="020F0502020204030204" pitchFamily="34" charset="0"/>
                <a:cs typeface="Times New Roman" panose="02020603050405020304" pitchFamily="18" charset="0"/>
              </a:rPr>
              <a:t>Sauvegarde et restauration des données</a:t>
            </a:r>
            <a:endParaRPr lang="en-US" sz="3200" dirty="0">
              <a:effectLst/>
              <a:latin typeface="Montserrat Black" panose="00000A00000000000000" pitchFamily="2"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5A818664-CF74-4407-8050-29EA3D6089FD}"/>
              </a:ext>
            </a:extLst>
          </p:cNvPr>
          <p:cNvGrpSpPr/>
          <p:nvPr/>
        </p:nvGrpSpPr>
        <p:grpSpPr>
          <a:xfrm>
            <a:off x="3656213" y="936703"/>
            <a:ext cx="1831573" cy="1554480"/>
            <a:chOff x="3831019" y="613974"/>
            <a:chExt cx="1831573" cy="1554480"/>
          </a:xfrm>
        </p:grpSpPr>
        <p:sp>
          <p:nvSpPr>
            <p:cNvPr id="6" name="Google Shape;1834;p40">
              <a:extLst>
                <a:ext uri="{FF2B5EF4-FFF2-40B4-BE49-F238E27FC236}">
                  <a16:creationId xmlns:a16="http://schemas.microsoft.com/office/drawing/2014/main" id="{5123D63E-9364-457B-A92E-65C731149CC1}"/>
                </a:ext>
              </a:extLst>
            </p:cNvPr>
            <p:cNvSpPr/>
            <p:nvPr/>
          </p:nvSpPr>
          <p:spPr>
            <a:xfrm>
              <a:off x="3946756" y="613974"/>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35;p40">
              <a:extLst>
                <a:ext uri="{FF2B5EF4-FFF2-40B4-BE49-F238E27FC236}">
                  <a16:creationId xmlns:a16="http://schemas.microsoft.com/office/drawing/2014/main" id="{5A37CD5E-0CD4-40AC-B40C-2F2B43933387}"/>
                </a:ext>
              </a:extLst>
            </p:cNvPr>
            <p:cNvSpPr/>
            <p:nvPr/>
          </p:nvSpPr>
          <p:spPr>
            <a:xfrm>
              <a:off x="3831019" y="625953"/>
              <a:ext cx="1715836" cy="15425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1"/>
          <p:cNvSpPr txBox="1">
            <a:spLocks noGrp="1"/>
          </p:cNvSpPr>
          <p:nvPr>
            <p:ph type="title" idx="2"/>
          </p:nvPr>
        </p:nvSpPr>
        <p:spPr>
          <a:xfrm>
            <a:off x="4077154" y="1484322"/>
            <a:ext cx="1183959" cy="6672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r>
              <a:rPr lang="en" dirty="0">
                <a:solidFill>
                  <a:srgbClr val="D8F191"/>
                </a:solidFill>
              </a:rPr>
              <a:t>.</a:t>
            </a:r>
            <a:endParaRPr dirty="0">
              <a:solidFill>
                <a:srgbClr val="D8F191"/>
              </a:solidFill>
            </a:endParaRPr>
          </a:p>
        </p:txBody>
      </p:sp>
      <p:grpSp>
        <p:nvGrpSpPr>
          <p:cNvPr id="14" name="Google Shape;251;p5">
            <a:extLst>
              <a:ext uri="{FF2B5EF4-FFF2-40B4-BE49-F238E27FC236}">
                <a16:creationId xmlns:a16="http://schemas.microsoft.com/office/drawing/2014/main" id="{01D0FB99-4AB6-4731-A8AA-CFFF4499DE44}"/>
              </a:ext>
            </a:extLst>
          </p:cNvPr>
          <p:cNvGrpSpPr>
            <a:grpSpLocks noChangeAspect="1"/>
          </p:cNvGrpSpPr>
          <p:nvPr/>
        </p:nvGrpSpPr>
        <p:grpSpPr>
          <a:xfrm rot="21375804">
            <a:off x="4023504" y="5486087"/>
            <a:ext cx="858221" cy="769402"/>
            <a:chOff x="686916" y="3476404"/>
            <a:chExt cx="964622" cy="834530"/>
          </a:xfrm>
        </p:grpSpPr>
        <p:sp>
          <p:nvSpPr>
            <p:cNvPr id="15" name="Google Shape;252;p5">
              <a:extLst>
                <a:ext uri="{FF2B5EF4-FFF2-40B4-BE49-F238E27FC236}">
                  <a16:creationId xmlns:a16="http://schemas.microsoft.com/office/drawing/2014/main" id="{26FB9735-483A-48E3-AD0D-D0C7199E4FE6}"/>
                </a:ext>
              </a:extLst>
            </p:cNvPr>
            <p:cNvSpPr/>
            <p:nvPr/>
          </p:nvSpPr>
          <p:spPr>
            <a:xfrm>
              <a:off x="1071939" y="34764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6" name="Google Shape;253;p5">
              <a:extLst>
                <a:ext uri="{FF2B5EF4-FFF2-40B4-BE49-F238E27FC236}">
                  <a16:creationId xmlns:a16="http://schemas.microsoft.com/office/drawing/2014/main" id="{BB822324-8F07-46F0-8ABD-CF63732C5238}"/>
                </a:ext>
              </a:extLst>
            </p:cNvPr>
            <p:cNvSpPr/>
            <p:nvPr/>
          </p:nvSpPr>
          <p:spPr>
            <a:xfrm>
              <a:off x="1125290" y="35308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EBF1F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7" name="Google Shape;254;p5">
              <a:extLst>
                <a:ext uri="{FF2B5EF4-FFF2-40B4-BE49-F238E27FC236}">
                  <a16:creationId xmlns:a16="http://schemas.microsoft.com/office/drawing/2014/main" id="{C1B0ECC4-E3B0-4F30-98A2-E6A6C820F982}"/>
                </a:ext>
              </a:extLst>
            </p:cNvPr>
            <p:cNvSpPr/>
            <p:nvPr/>
          </p:nvSpPr>
          <p:spPr>
            <a:xfrm>
              <a:off x="777960" y="38854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8" name="Google Shape;255;p5">
              <a:extLst>
                <a:ext uri="{FF2B5EF4-FFF2-40B4-BE49-F238E27FC236}">
                  <a16:creationId xmlns:a16="http://schemas.microsoft.com/office/drawing/2014/main" id="{76ADED76-3F39-4FC2-B057-9B5DD838AC4E}"/>
                </a:ext>
              </a:extLst>
            </p:cNvPr>
            <p:cNvSpPr/>
            <p:nvPr/>
          </p:nvSpPr>
          <p:spPr>
            <a:xfrm>
              <a:off x="686916" y="39310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9" name="Google Shape;256;p5">
              <a:extLst>
                <a:ext uri="{FF2B5EF4-FFF2-40B4-BE49-F238E27FC236}">
                  <a16:creationId xmlns:a16="http://schemas.microsoft.com/office/drawing/2014/main" id="{DCD9B519-F62C-4902-810E-3C5297404FBC}"/>
                </a:ext>
              </a:extLst>
            </p:cNvPr>
            <p:cNvSpPr/>
            <p:nvPr/>
          </p:nvSpPr>
          <p:spPr>
            <a:xfrm>
              <a:off x="705746" y="3982335"/>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1">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grpSp>
      <p:sp>
        <p:nvSpPr>
          <p:cNvPr id="13" name="Google Shape;194;p28">
            <a:extLst>
              <a:ext uri="{FF2B5EF4-FFF2-40B4-BE49-F238E27FC236}">
                <a16:creationId xmlns:a16="http://schemas.microsoft.com/office/drawing/2014/main" id="{F93120E5-8EE4-4846-99DF-269E00A21ED5}"/>
              </a:ext>
            </a:extLst>
          </p:cNvPr>
          <p:cNvSpPr/>
          <p:nvPr/>
        </p:nvSpPr>
        <p:spPr>
          <a:xfrm>
            <a:off x="8481391" y="4784035"/>
            <a:ext cx="609600" cy="314752"/>
          </a:xfrm>
          <a:prstGeom prst="roundRect">
            <a:avLst>
              <a:gd name="adj" fmla="val 50000"/>
            </a:avLst>
          </a:prstGeom>
          <a:solidFill>
            <a:schemeClr val="bg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aleway" pitchFamily="2" charset="0"/>
              </a:rPr>
              <a:t>01</a:t>
            </a:r>
          </a:p>
        </p:txBody>
      </p:sp>
    </p:spTree>
    <p:extLst>
      <p:ext uri="{BB962C8B-B14F-4D97-AF65-F5344CB8AC3E}">
        <p14:creationId xmlns:p14="http://schemas.microsoft.com/office/powerpoint/2010/main" val="3170863017"/>
      </p:ext>
    </p:extLst>
  </p:cSld>
  <p:clrMapOvr>
    <a:masterClrMapping/>
  </p:clrMapOvr>
</p:sld>
</file>

<file path=ppt/theme/theme1.xml><?xml version="1.0" encoding="utf-8"?>
<a:theme xmlns:a="http://schemas.openxmlformats.org/drawingml/2006/main" name="Freesia Pitch Deck by Slidesgo">
  <a:themeElements>
    <a:clrScheme name="Simple Light">
      <a:dk1>
        <a:srgbClr val="420743"/>
      </a:dk1>
      <a:lt1>
        <a:srgbClr val="CBF84C"/>
      </a:lt1>
      <a:dk2>
        <a:srgbClr val="D8F191"/>
      </a:dk2>
      <a:lt2>
        <a:srgbClr val="E7FFCE"/>
      </a:lt2>
      <a:accent1>
        <a:srgbClr val="91E23E"/>
      </a:accent1>
      <a:accent2>
        <a:srgbClr val="CBF87A"/>
      </a:accent2>
      <a:accent3>
        <a:srgbClr val="9BC928"/>
      </a:accent3>
      <a:accent4>
        <a:srgbClr val="C0FF82"/>
      </a:accent4>
      <a:accent5>
        <a:srgbClr val="90E949"/>
      </a:accent5>
      <a:accent6>
        <a:srgbClr val="D2E698"/>
      </a:accent6>
      <a:hlink>
        <a:srgbClr val="4207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TotalTime>
  <Words>4413</Words>
  <Application>Microsoft Office PowerPoint</Application>
  <PresentationFormat>Affichage à l'écran (16:9)</PresentationFormat>
  <Paragraphs>618</Paragraphs>
  <Slides>84</Slides>
  <Notes>84</Notes>
  <HiddenSlides>0</HiddenSlides>
  <MMClips>0</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84</vt:i4>
      </vt:variant>
    </vt:vector>
  </HeadingPairs>
  <TitlesOfParts>
    <vt:vector size="102" baseType="lpstr">
      <vt:lpstr>Montserrat ExtraBold</vt:lpstr>
      <vt:lpstr>Arial</vt:lpstr>
      <vt:lpstr>Berlin Sans FB</vt:lpstr>
      <vt:lpstr>Roboto Condensed Light</vt:lpstr>
      <vt:lpstr>Fira Sans Medium</vt:lpstr>
      <vt:lpstr>Montserrat Black</vt:lpstr>
      <vt:lpstr>Bahnschrift</vt:lpstr>
      <vt:lpstr>Fira Sans Extra Condensed Medium</vt:lpstr>
      <vt:lpstr>SFMono-Regular</vt:lpstr>
      <vt:lpstr>Lato</vt:lpstr>
      <vt:lpstr>Calibri</vt:lpstr>
      <vt:lpstr>Symbol</vt:lpstr>
      <vt:lpstr>Trebuchet MS</vt:lpstr>
      <vt:lpstr>Raleway</vt:lpstr>
      <vt:lpstr>Staatliches</vt:lpstr>
      <vt:lpstr>Inconsolata</vt:lpstr>
      <vt:lpstr>Josefin Slab SemiBold</vt:lpstr>
      <vt:lpstr>Freesia Pitch Deck by Slidesgo</vt:lpstr>
      <vt:lpstr>Administration et Supervision MongoDB</vt:lpstr>
      <vt:lpstr>TABLE DE MATIÈRES</vt:lpstr>
      <vt:lpstr>TABLE DE MATIÈRES</vt:lpstr>
      <vt:lpstr>TABLE DE MATIÈRES</vt:lpstr>
      <vt:lpstr>TABLE DE MATIÈRES</vt:lpstr>
      <vt:lpstr>TABLE DE MATIÈRES</vt:lpstr>
      <vt:lpstr>TABLE DE MATIÈRES</vt:lpstr>
      <vt:lpstr>TABLE DE MATIÈRES</vt:lpstr>
      <vt:lpstr>Sauvegarde et restauration des données</vt:lpstr>
      <vt:lpstr>Sauvegarde</vt:lpstr>
      <vt:lpstr>Sauvegarde</vt:lpstr>
      <vt:lpstr>Sauvegarde</vt:lpstr>
      <vt:lpstr>Sauvegarde</vt:lpstr>
      <vt:lpstr>Sauvegarde</vt:lpstr>
      <vt:lpstr>Sauvegarde</vt:lpstr>
      <vt:lpstr>Sauvegarde</vt:lpstr>
      <vt:lpstr>Sauvegarde</vt:lpstr>
      <vt:lpstr>Sauvegarde</vt:lpstr>
      <vt:lpstr>Restauration</vt:lpstr>
      <vt:lpstr>Restauration</vt:lpstr>
      <vt:lpstr>Restauration</vt:lpstr>
      <vt:lpstr>Restauration</vt:lpstr>
      <vt:lpstr>Import et export des données</vt:lpstr>
      <vt:lpstr>POUR QUOI ?</vt:lpstr>
      <vt:lpstr>POUR QUOI ?</vt:lpstr>
      <vt:lpstr>Méthodes d’importation des données dans MongoDB</vt:lpstr>
      <vt:lpstr>Méthodes d’importation des données dans MongoDB</vt:lpstr>
      <vt:lpstr>Méthodes d’importation des données dans MongoDB</vt:lpstr>
      <vt:lpstr>Méthodes d’importation des données dans MongoDB</vt:lpstr>
      <vt:lpstr>Méthodes d’exportaion des données dans MongoDB</vt:lpstr>
      <vt:lpstr>Méthodes d’exportaion des données dans MongoDB</vt:lpstr>
      <vt:lpstr>Méthodes d’exportaion des données dans MongoDB</vt:lpstr>
      <vt:lpstr>Supervision et monitoring de MongoDB</vt:lpstr>
      <vt:lpstr>L’Importance de la Supervision de MongoDB</vt:lpstr>
      <vt:lpstr>MongoDB Atlas - Solution Cloud Managée</vt:lpstr>
      <vt:lpstr>MongoDB Atlas - Solution Cloud Managée</vt:lpstr>
      <vt:lpstr>MongoDB Atlas - Solution Cloud Managée</vt:lpstr>
      <vt:lpstr>Outils en Ligne de Commande pour la Supervision</vt:lpstr>
      <vt:lpstr>Outils en Ligne de Commande pour la Supervision</vt:lpstr>
      <vt:lpstr>Corollaire</vt:lpstr>
      <vt:lpstr>Configuration des alertes et gestion des incidents</vt:lpstr>
      <vt:lpstr>Gestion des incidents dans MongoDB</vt:lpstr>
      <vt:lpstr>Que sont les alertes ?</vt:lpstr>
      <vt:lpstr>Pourquoi les alertes sont importantes ?</vt:lpstr>
      <vt:lpstr>Exemples d’alertes courantes</vt:lpstr>
      <vt:lpstr>Peut-on personnaliser les alertes ?</vt:lpstr>
      <vt:lpstr>Gestion de la journalisation</vt:lpstr>
      <vt:lpstr>Définition &amp; Importance</vt:lpstr>
      <vt:lpstr>Présentation PowerPoint</vt:lpstr>
      <vt:lpstr> Fonctionnement</vt:lpstr>
      <vt:lpstr> Fonctionnement</vt:lpstr>
      <vt:lpstr> Fonctionnement</vt:lpstr>
      <vt:lpstr> Fonctionnement</vt:lpstr>
      <vt:lpstr> Fonctionnement</vt:lpstr>
      <vt:lpstr>Cas d'utilisation</vt:lpstr>
      <vt:lpstr>Types de journalisation dans MongoDB</vt:lpstr>
      <vt:lpstr>Types de journalisation dans MongoDB</vt:lpstr>
      <vt:lpstr>Types de journalisation dans MongoDB</vt:lpstr>
      <vt:lpstr>Types de journalisation dans MongoDB</vt:lpstr>
      <vt:lpstr>Types de journalisation dans MongoDB</vt:lpstr>
      <vt:lpstr>Méthode &amp; Outils</vt:lpstr>
      <vt:lpstr>Options de configuration</vt:lpstr>
      <vt:lpstr>Options de configuration</vt:lpstr>
      <vt:lpstr> Intégration dans des outils de supervision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Administration et Supervision MongoDB</dc:title>
  <dc:creator>DELL</dc:creator>
  <cp:lastModifiedBy>anass ESSADIKINE</cp:lastModifiedBy>
  <cp:revision>69</cp:revision>
  <dcterms:modified xsi:type="dcterms:W3CDTF">2025-04-27T15:40:47Z</dcterms:modified>
</cp:coreProperties>
</file>